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3652" r:id="rId2"/>
    <p:sldMasterId id="2147483653" r:id="rId3"/>
  </p:sldMasterIdLst>
  <p:notesMasterIdLst>
    <p:notesMasterId r:id="rId43"/>
  </p:notesMasterIdLst>
  <p:handoutMasterIdLst>
    <p:handoutMasterId r:id="rId44"/>
  </p:handoutMasterIdLst>
  <p:sldIdLst>
    <p:sldId id="295" r:id="rId4"/>
    <p:sldId id="297" r:id="rId5"/>
    <p:sldId id="461" r:id="rId6"/>
    <p:sldId id="462" r:id="rId7"/>
    <p:sldId id="463" r:id="rId8"/>
    <p:sldId id="464" r:id="rId9"/>
    <p:sldId id="465" r:id="rId10"/>
    <p:sldId id="493" r:id="rId11"/>
    <p:sldId id="494" r:id="rId12"/>
    <p:sldId id="466" r:id="rId13"/>
    <p:sldId id="488" r:id="rId14"/>
    <p:sldId id="489" r:id="rId15"/>
    <p:sldId id="458" r:id="rId16"/>
    <p:sldId id="467" r:id="rId17"/>
    <p:sldId id="468" r:id="rId18"/>
    <p:sldId id="470" r:id="rId19"/>
    <p:sldId id="471" r:id="rId20"/>
    <p:sldId id="472" r:id="rId21"/>
    <p:sldId id="473" r:id="rId22"/>
    <p:sldId id="474" r:id="rId23"/>
    <p:sldId id="475" r:id="rId24"/>
    <p:sldId id="476" r:id="rId25"/>
    <p:sldId id="478" r:id="rId26"/>
    <p:sldId id="477" r:id="rId27"/>
    <p:sldId id="479" r:id="rId28"/>
    <p:sldId id="496" r:id="rId29"/>
    <p:sldId id="469" r:id="rId30"/>
    <p:sldId id="480" r:id="rId31"/>
    <p:sldId id="481" r:id="rId32"/>
    <p:sldId id="482" r:id="rId33"/>
    <p:sldId id="483" r:id="rId34"/>
    <p:sldId id="484" r:id="rId35"/>
    <p:sldId id="490" r:id="rId36"/>
    <p:sldId id="495" r:id="rId37"/>
    <p:sldId id="485" r:id="rId38"/>
    <p:sldId id="491" r:id="rId39"/>
    <p:sldId id="486" r:id="rId40"/>
    <p:sldId id="492" r:id="rId41"/>
    <p:sldId id="487" r:id="rId42"/>
  </p:sldIdLst>
  <p:sldSz cx="9144000" cy="6858000" type="screen4x3"/>
  <p:notesSz cx="6858000" cy="9144000"/>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FF00"/>
    <a:srgbClr val="FFFF99"/>
    <a:srgbClr val="CCCCFF"/>
    <a:srgbClr val="EBEBFF"/>
    <a:srgbClr val="B3CC82"/>
    <a:srgbClr val="008000"/>
    <a:srgbClr val="262674"/>
    <a:srgbClr val="000066"/>
    <a:srgbClr val="37461E"/>
  </p:clrMru>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8981" autoAdjust="0"/>
    <p:restoredTop sz="69477" autoAdjust="0"/>
  </p:normalViewPr>
  <p:slideViewPr>
    <p:cSldViewPr>
      <p:cViewPr>
        <p:scale>
          <a:sx n="80" d="100"/>
          <a:sy n="80" d="100"/>
        </p:scale>
        <p:origin x="-5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0" d="100"/>
          <a:sy n="70" d="100"/>
        </p:scale>
        <p:origin x="-2646" y="-53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78C69-29A7-4EBD-B518-BAC82BFAEE11}" type="datetimeFigureOut">
              <a:rPr lang="ko-KR" altLang="en-US" smtClean="0"/>
              <a:pPr/>
              <a:t>2010-07-13</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03C9DB-2EF9-4CE4-B094-F2B7E3B82ACC}"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30D4D-5CB3-4FBD-9B2D-703AE471AB5C}" type="datetimeFigureOut">
              <a:rPr lang="ko-KR" altLang="en-US" smtClean="0"/>
              <a:pPr/>
              <a:t>2010-07-13</a:t>
            </a:fld>
            <a:endParaRPr lang="ko-KR" altLang="en-US"/>
          </a:p>
        </p:txBody>
      </p:sp>
      <p:sp>
        <p:nvSpPr>
          <p:cNvPr id="4" name="슬라이드 이미지 개체 틀 3"/>
          <p:cNvSpPr>
            <a:spLocks noGrp="1" noRot="1" noChangeAspect="1"/>
          </p:cNvSpPr>
          <p:nvPr>
            <p:ph type="sldImg" idx="2"/>
          </p:nvPr>
        </p:nvSpPr>
        <p:spPr>
          <a:xfrm>
            <a:off x="357167" y="685800"/>
            <a:ext cx="6348436" cy="4672018"/>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285728" y="5643570"/>
            <a:ext cx="6357982" cy="281463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5B2BE3-E184-40B3-ADAB-78A7C45E6C63}"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600" kern="1200">
        <a:solidFill>
          <a:schemeClr val="tx1"/>
        </a:solidFill>
        <a:latin typeface="+mn-lt"/>
        <a:ea typeface="+mn-ea"/>
        <a:cs typeface="+mn-cs"/>
      </a:defRPr>
    </a:lvl1pPr>
    <a:lvl2pPr marL="457200" algn="l" defTabSz="914400" rtl="0" eaLnBrk="1" latinLnBrk="1" hangingPunct="1">
      <a:defRPr sz="1600" kern="1200">
        <a:solidFill>
          <a:schemeClr val="tx1"/>
        </a:solidFill>
        <a:latin typeface="+mn-lt"/>
        <a:ea typeface="+mn-ea"/>
        <a:cs typeface="+mn-cs"/>
      </a:defRPr>
    </a:lvl2pPr>
    <a:lvl3pPr marL="914400" algn="l" defTabSz="914400" rtl="0" eaLnBrk="1" latinLnBrk="1" hangingPunct="1">
      <a:defRPr sz="1600" kern="1200">
        <a:solidFill>
          <a:schemeClr val="tx1"/>
        </a:solidFill>
        <a:latin typeface="+mn-lt"/>
        <a:ea typeface="+mn-ea"/>
        <a:cs typeface="+mn-cs"/>
      </a:defRPr>
    </a:lvl3pPr>
    <a:lvl4pPr marL="1371600" algn="l" defTabSz="914400" rtl="0" eaLnBrk="1" latinLnBrk="1" hangingPunct="1">
      <a:defRPr sz="1600" kern="1200">
        <a:solidFill>
          <a:schemeClr val="tx1"/>
        </a:solidFill>
        <a:latin typeface="+mn-lt"/>
        <a:ea typeface="+mn-ea"/>
        <a:cs typeface="+mn-cs"/>
      </a:defRPr>
    </a:lvl4pPr>
    <a:lvl5pPr marL="1828800" algn="l" defTabSz="914400" rtl="0" eaLnBrk="1" latinLnBrk="1" hangingPunct="1">
      <a:defRPr sz="16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sz="1600" dirty="0" smtClean="0"/>
              <a:t>Good afternoon, ladies and gentleman.</a:t>
            </a:r>
          </a:p>
          <a:p>
            <a:r>
              <a:rPr lang="en-US" altLang="ko-KR" sz="1600" dirty="0" smtClean="0"/>
              <a:t>My name is </a:t>
            </a:r>
            <a:r>
              <a:rPr lang="en-US" altLang="ko-KR" sz="1600" dirty="0" err="1" smtClean="0"/>
              <a:t>Weon-Seob</a:t>
            </a:r>
            <a:r>
              <a:rPr lang="en-US" altLang="ko-KR" sz="1600" dirty="0" smtClean="0"/>
              <a:t> Yoon, and I am Manager of Radiation Safety Team at ULJIN Nuclear Power Plant unit 1&amp;2 of KHNP. </a:t>
            </a:r>
          </a:p>
          <a:p>
            <a:r>
              <a:rPr lang="en-US" altLang="ko-KR" sz="1600" dirty="0" smtClean="0"/>
              <a:t>I am in charge of radiation protection.</a:t>
            </a:r>
          </a:p>
          <a:p>
            <a:r>
              <a:rPr lang="en-US" altLang="ko-KR" sz="1600" dirty="0" smtClean="0"/>
              <a:t>This presentation topic is “Operation of Remote Monitoring &amp; Video telephony System for Advanced Radiation Protection”.</a:t>
            </a:r>
          </a:p>
          <a:p>
            <a:r>
              <a:rPr lang="en-US" altLang="ko-KR" sz="1600" dirty="0" smtClean="0"/>
              <a:t>The purpose of today`s presentation is to introduce you to RMVS, which can implement remote and real time radiation protection.</a:t>
            </a:r>
          </a:p>
          <a:p>
            <a:r>
              <a:rPr lang="en-US" altLang="ko-KR" sz="1600" dirty="0" smtClean="0"/>
              <a:t>This presentation will take about 20 minutes, and I will take any questions that you may have at the end of the presentation.</a:t>
            </a:r>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Part 2, Features of Operating RMVS</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sz="1600" dirty="0" smtClean="0"/>
              <a:t>RMVS is defined as Remote Monitoring and Video telephony System.</a:t>
            </a:r>
          </a:p>
          <a:p>
            <a:r>
              <a:rPr lang="en-US" altLang="ko-KR" sz="1600" dirty="0" smtClean="0"/>
              <a:t>This system has a various functions as follows :</a:t>
            </a:r>
          </a:p>
          <a:p>
            <a:r>
              <a:rPr lang="en-US" altLang="ko-KR" sz="1600" dirty="0" smtClean="0"/>
              <a:t>Remote monitoring, remote control, video telephony, and continuous radiation Detection(Telemetry).</a:t>
            </a:r>
          </a:p>
          <a:p>
            <a:r>
              <a:rPr lang="en-US" altLang="ko-KR" sz="1600" dirty="0" smtClean="0"/>
              <a:t>These functions allow us to implement remote and real time radiation protection.</a:t>
            </a:r>
            <a:endParaRPr lang="ko-KR" altLang="en-US" sz="1600"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sz="1600" dirty="0" smtClean="0"/>
              <a:t>RMVS is compose of Field part and Control Center part that remotely communicate with each other.</a:t>
            </a:r>
          </a:p>
          <a:p>
            <a:r>
              <a:rPr lang="en-US" altLang="ko-KR" sz="1600" dirty="0" smtClean="0"/>
              <a:t>I will give a full explanation about RMVS from</a:t>
            </a:r>
            <a:r>
              <a:rPr lang="en-US" altLang="ko-KR" sz="1600" baseline="0" dirty="0" smtClean="0"/>
              <a:t> now on</a:t>
            </a:r>
            <a:r>
              <a:rPr lang="en-US" altLang="ko-KR" sz="1600" dirty="0" smtClean="0"/>
              <a:t>.</a:t>
            </a:r>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12</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Firstly, ULJIN NPP 1 have operated RMVS in Reactor Building to resolve primary problems</a:t>
            </a:r>
          </a:p>
          <a:p>
            <a:r>
              <a:rPr lang="en-US" altLang="ko-KR" dirty="0" smtClean="0"/>
              <a:t>This RMVS had been operated for the latest outage, and is composed of Field Equipments 16EA and Control Centers 2EA. Field RMVS Equipments are located in primary workshop of Reactor Building, and RMVS control centers are located around reactor cavity &amp; in the Health Physics Room. </a:t>
            </a:r>
          </a:p>
          <a:p>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13</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Field RMVS Equipment is equipped with camera and has features as follows :</a:t>
            </a:r>
          </a:p>
          <a:p>
            <a:r>
              <a:rPr lang="en-US" altLang="ko-KR" dirty="0" smtClean="0"/>
              <a:t>Remote audio telecommunication, call signal transmission to RP Technicians, mobile installation, easy control, and page phone substitute.</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14</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RMVS Control Center has features as follows :</a:t>
            </a:r>
          </a:p>
          <a:p>
            <a:r>
              <a:rPr lang="en-US" altLang="ko-KR" dirty="0" smtClean="0"/>
              <a:t>16channel monitoring, call signal transmission to field workers/RP Technicians, remote control for Field RMVS cameras, real time recording, and remote communication with workers/RP Technicians of Field &amp; the Health Physics Room.</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15</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Secondly, we have operated RMVS in High Radiation Area to resolve primary problems such as Part 1.</a:t>
            </a:r>
          </a:p>
          <a:p>
            <a:r>
              <a:rPr lang="en-US" altLang="ko-KR" dirty="0" smtClean="0"/>
              <a:t>This RMVS has been operated from January 2010, and is also composed of Field Equipments 17EA and Control Center 1set. Field RMVS Equipments are located in High Radiation Area &amp; primary workshop/passageway. </a:t>
            </a:r>
          </a:p>
          <a:p>
            <a:r>
              <a:rPr lang="en-US" altLang="ko-KR" dirty="0" smtClean="0"/>
              <a:t>RMVS Control Center is located in the Health Physics Room.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16</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Field RMVS Equipment of High Radiation Area is equipped with camera and has features as follows :</a:t>
            </a:r>
          </a:p>
          <a:p>
            <a:r>
              <a:rPr lang="en-US" altLang="ko-KR" dirty="0" smtClean="0"/>
              <a:t>Video telephony, continuous radiation detection, call signal transmission</a:t>
            </a:r>
            <a:r>
              <a:rPr lang="en-US" altLang="ko-KR" baseline="0" dirty="0" smtClean="0"/>
              <a:t> </a:t>
            </a:r>
            <a:r>
              <a:rPr lang="en-US" altLang="ko-KR" dirty="0" smtClean="0"/>
              <a:t>to RP Technicians by field workers, mobile installation, easy control, and page phone substitute.</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17</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Field RMVS Equipment is composed of radiation detector, video telephony monitor, controller, speaker mike, wheel, and speed dome camera.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18</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RMVS Control Center of High Radiation Area has features as follows :</a:t>
            </a:r>
          </a:p>
          <a:p>
            <a:r>
              <a:rPr lang="en-US" altLang="ko-KR" dirty="0" smtClean="0"/>
              <a:t>17channel monitoring, video telephony, real time display of radiation dose rate from Field RMVS Equipments, call signal transmission to field workers/RP Technicians, remote control for Field RMVS cameras, and real time recording.</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19</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sz="1600" dirty="0" smtClean="0"/>
              <a:t>Let me run you through the agenda.</a:t>
            </a:r>
          </a:p>
          <a:p>
            <a:r>
              <a:rPr lang="en-US" altLang="ko-KR" sz="1600" dirty="0" smtClean="0"/>
              <a:t>This presentation is in three parts.</a:t>
            </a:r>
          </a:p>
          <a:p>
            <a:r>
              <a:rPr lang="en-US" altLang="ko-KR" sz="1600" dirty="0" smtClean="0"/>
              <a:t>First on the agenda is primary</a:t>
            </a:r>
            <a:r>
              <a:rPr lang="en-US" altLang="ko-KR" sz="1600" baseline="0" dirty="0" smtClean="0"/>
              <a:t> problems of existing radiation protection</a:t>
            </a:r>
            <a:r>
              <a:rPr lang="en-US" altLang="ko-KR" sz="1600" dirty="0" smtClean="0"/>
              <a:t>.</a:t>
            </a:r>
          </a:p>
          <a:p>
            <a:r>
              <a:rPr lang="en-US" altLang="ko-KR" sz="1600" dirty="0" smtClean="0"/>
              <a:t>Secondly, I will introduce to features of operating RMVS.</a:t>
            </a:r>
          </a:p>
          <a:p>
            <a:r>
              <a:rPr lang="en-US" altLang="ko-KR" sz="1600" dirty="0" smtClean="0"/>
              <a:t>Final is benefits of operating RMVS.</a:t>
            </a:r>
            <a:endParaRPr lang="ko-KR" altLang="en-US" sz="1600"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RMVS Control Center is composed of Main monitor, auxiliary monitor, head set, mike, speaker, auxiliary monitor, and control board.</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20</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Thirdly, we also have operated the exclusive RMVS for installing/removing nozzle dam of steam generator.</a:t>
            </a:r>
          </a:p>
          <a:p>
            <a:r>
              <a:rPr lang="en-US" altLang="ko-KR" dirty="0" smtClean="0"/>
              <a:t>This RMVS had been operated for latest outage, and is  composed of Field Equipments 2set and Control Center 1ea. </a:t>
            </a:r>
          </a:p>
          <a:p>
            <a:r>
              <a:rPr lang="en-US" altLang="ko-KR" dirty="0" smtClean="0"/>
              <a:t>Field RMVS Equipments are located inside hot/cold leg of steam generator, and RMVS Control Center is located around the steam generator room.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21</a:t>
            </a:fld>
            <a:endParaRPr lang="ko-KR"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Field RMVS Equipment for installing/removing nozzle dam of steam generator is equipped with camera, and has features as follows :</a:t>
            </a:r>
          </a:p>
          <a:p>
            <a:r>
              <a:rPr lang="en-US" altLang="ko-KR" dirty="0" smtClean="0"/>
              <a:t>Remote audio telecommunication(blue tooth head set), installation of caterpillar-magnetic wheel to be moved &amp; fixed on the surface of steep wall, and easy control.</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22</a:t>
            </a:fld>
            <a:endParaRPr lang="ko-K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The Field RMVS Equipment is composed of the body, speed dome camera, caterpillar-Magnetic wheel, and blue tooth head set.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23</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RMVS Control Center for installing/removing nozzle dam of steam generator has features as follows :</a:t>
            </a:r>
          </a:p>
          <a:p>
            <a:r>
              <a:rPr lang="en-US" altLang="ko-KR" dirty="0" smtClean="0"/>
              <a:t>2channel monitoring(maximum 4channel), remote telecommunication(blue tooth), counting work time, remote control for Field RMVS Equipments, and real time recording.</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24</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RMVS Control Center is composed of large monitor, display monitor of counting work time, control buttons, and control handle.</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25</a:t>
            </a:fld>
            <a:endParaRPr lang="ko-K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Total production</a:t>
            </a:r>
            <a:r>
              <a:rPr lang="en-US" altLang="ko-KR" baseline="0" dirty="0" smtClean="0"/>
              <a:t> cost of </a:t>
            </a:r>
            <a:r>
              <a:rPr lang="en-US" altLang="ko-KR" dirty="0" smtClean="0"/>
              <a:t>RMVS is 495,800,000 won. Detailed cost is as follows</a:t>
            </a:r>
            <a:r>
              <a:rPr lang="en-US" altLang="ko-KR" baseline="0" dirty="0" smtClean="0"/>
              <a:t> : </a:t>
            </a:r>
          </a:p>
          <a:p>
            <a:r>
              <a:rPr lang="en-US" altLang="ko-KR" dirty="0" smtClean="0"/>
              <a:t>Reactor</a:t>
            </a:r>
            <a:r>
              <a:rPr lang="en-US" altLang="ko-KR" baseline="0" dirty="0" smtClean="0"/>
              <a:t> building RMVS is 85,800,000 won, High Radiation Area RMVS is 180,000,000 won, and </a:t>
            </a:r>
          </a:p>
          <a:p>
            <a:r>
              <a:rPr lang="en-US" altLang="ko-KR" baseline="0" dirty="0" smtClean="0"/>
              <a:t>Steam Generator RMVS is 140,000,000 won.</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26</a:t>
            </a:fld>
            <a:endParaRPr lang="ko-K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Part 3, Benefits of Operating RMVS.</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27</a:t>
            </a:fld>
            <a:endParaRPr lang="ko-K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In this part, I would like to explain benefits of operating RMVS.</a:t>
            </a:r>
          </a:p>
          <a:p>
            <a:r>
              <a:rPr lang="en-US" altLang="ko-KR" dirty="0" smtClean="0"/>
              <a:t>Firstly, we have reduced radiation exposure and advanced radiation protection implements because of the reasons as follows :</a:t>
            </a:r>
          </a:p>
          <a:p>
            <a:r>
              <a:rPr lang="en-US" altLang="ko-KR" dirty="0" smtClean="0"/>
              <a:t>RMVS can monitor in real time radiation dose rate, which is equipped with radiation detector as you see this presentation.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28</a:t>
            </a:fld>
            <a:endParaRPr lang="ko-K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In addition, Dose rate can</a:t>
            </a:r>
            <a:r>
              <a:rPr lang="en-US" altLang="ko-KR" baseline="0" dirty="0" smtClean="0"/>
              <a:t> be displayed on RMVS Control Center monitor </a:t>
            </a:r>
            <a:r>
              <a:rPr lang="en-US" altLang="ko-KR" dirty="0" smtClean="0"/>
              <a:t>in real time from Field Equipments.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29</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Part 1,</a:t>
            </a:r>
            <a:r>
              <a:rPr lang="en-US" altLang="ko-KR" sz="1600" dirty="0" smtClean="0"/>
              <a:t> Primary problems of existing radiation protection.</a:t>
            </a:r>
            <a:endParaRPr lang="ko-KR" altLang="en-US" sz="1600"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a:t>
            </a:fld>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And</a:t>
            </a:r>
            <a:r>
              <a:rPr lang="en-US" altLang="ko-KR" baseline="0" dirty="0" smtClean="0"/>
              <a:t> </a:t>
            </a:r>
            <a:r>
              <a:rPr lang="en-US" altLang="ko-KR" dirty="0" smtClean="0"/>
              <a:t>RMVS can monitor &amp; control access of unauthorized workers to restricted area, and assist remotely field workers in adherence to plant procedures, and implement multi &amp; continuous radiation protection. </a:t>
            </a:r>
          </a:p>
          <a:p>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30</a:t>
            </a:fld>
            <a:endParaRPr lang="ko-K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In addition, RMVS can reduce work time &amp; the number of people accessing workshop by means of direct intervention by supervisor to support repairs &amp; complex tasks without requiring supervisor to enter workshop.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31</a:t>
            </a:fld>
            <a:endParaRPr lang="ko-K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As a result of operating RMVS, radiation exposure during the latest outage was reduced from 798 to 571 man-</a:t>
            </a:r>
            <a:r>
              <a:rPr lang="en-US" altLang="ko-KR" dirty="0" err="1" smtClean="0"/>
              <a:t>mSv</a:t>
            </a:r>
            <a:r>
              <a:rPr lang="en-US" altLang="ko-KR" dirty="0" smtClean="0"/>
              <a:t> such as you see in this graph.</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32</a:t>
            </a:fld>
            <a:endParaRPr lang="ko-K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Detailed</a:t>
            </a:r>
            <a:r>
              <a:rPr lang="en-US" altLang="ko-KR" baseline="0" dirty="0" smtClean="0"/>
              <a:t> reduction results of </a:t>
            </a:r>
            <a:r>
              <a:rPr lang="en-US" altLang="ko-KR" dirty="0" smtClean="0"/>
              <a:t>radiation exposure are tabulated</a:t>
            </a:r>
            <a:r>
              <a:rPr lang="en-US" altLang="ko-KR" baseline="0" dirty="0" smtClean="0"/>
              <a:t> </a:t>
            </a:r>
            <a:r>
              <a:rPr lang="en-US" altLang="ko-KR" dirty="0" smtClean="0"/>
              <a:t>as</a:t>
            </a:r>
            <a:r>
              <a:rPr lang="en-US" altLang="ko-KR" baseline="0" dirty="0" smtClean="0"/>
              <a:t> follows. </a:t>
            </a:r>
            <a:r>
              <a:rPr lang="en-US" altLang="ko-KR" dirty="0" smtClean="0"/>
              <a:t>571.76 man-</a:t>
            </a:r>
            <a:r>
              <a:rPr lang="en-US" altLang="ko-KR" dirty="0" err="1" smtClean="0"/>
              <a:t>mSv</a:t>
            </a:r>
            <a:r>
              <a:rPr lang="en-US" altLang="ko-KR" dirty="0" smtClean="0"/>
              <a:t> is the lowest</a:t>
            </a:r>
            <a:r>
              <a:rPr lang="en-US" altLang="ko-KR" baseline="0" dirty="0" smtClean="0"/>
              <a:t> level since the first operation of ULJIN NPP Unit 2.</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33</a:t>
            </a:fld>
            <a:endParaRPr lang="ko-K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Although the number</a:t>
            </a:r>
            <a:r>
              <a:rPr lang="en-US" altLang="ko-KR" baseline="0" dirty="0" smtClean="0"/>
              <a:t> of entrance to radiation area during 16</a:t>
            </a:r>
            <a:r>
              <a:rPr lang="en-US" altLang="ko-KR" baseline="30000" dirty="0" smtClean="0"/>
              <a:t>th</a:t>
            </a:r>
            <a:r>
              <a:rPr lang="en-US" altLang="ko-KR" baseline="0" dirty="0" smtClean="0"/>
              <a:t> Outage was increased slightly i</a:t>
            </a:r>
            <a:r>
              <a:rPr lang="en-US" altLang="ko-KR" dirty="0" smtClean="0"/>
              <a:t>n comparison with 15</a:t>
            </a:r>
            <a:r>
              <a:rPr lang="en-US" altLang="ko-KR" baseline="30000" dirty="0" smtClean="0"/>
              <a:t>th </a:t>
            </a:r>
            <a:r>
              <a:rPr lang="en-US" altLang="ko-KR" baseline="0" dirty="0" smtClean="0"/>
              <a:t>Outage, personal average radiation exposure was decreased sharply from 0.035 to 0.028 </a:t>
            </a:r>
            <a:r>
              <a:rPr lang="en-US" altLang="ko-KR" baseline="0" dirty="0" err="1" smtClean="0"/>
              <a:t>mSv</a:t>
            </a:r>
            <a:r>
              <a:rPr lang="en-US" altLang="ko-KR" baseline="0" dirty="0" smtClean="0"/>
              <a:t> with the help of RMVS.</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34</a:t>
            </a:fld>
            <a:endParaRPr lang="ko-K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As</a:t>
            </a:r>
            <a:r>
              <a:rPr lang="en-US" altLang="ko-KR" baseline="0" dirty="0" smtClean="0"/>
              <a:t> the result of operating RMVS, </a:t>
            </a:r>
            <a:r>
              <a:rPr lang="en-US" altLang="ko-KR" dirty="0" smtClean="0"/>
              <a:t>Radiation exposure in High Radiation Area was also reduced from 88.32 to 30.16 man-</a:t>
            </a:r>
            <a:r>
              <a:rPr lang="en-US" altLang="ko-KR" dirty="0" err="1" smtClean="0"/>
              <a:t>mSv</a:t>
            </a:r>
            <a:r>
              <a:rPr lang="en-US" altLang="ko-KR" dirty="0" smtClean="0"/>
              <a:t> as you see in this graph.</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35</a:t>
            </a:fld>
            <a:endParaRPr lang="ko-K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Detailed</a:t>
            </a:r>
            <a:r>
              <a:rPr lang="en-US" altLang="ko-KR" baseline="0" dirty="0" smtClean="0"/>
              <a:t> reduction results of </a:t>
            </a:r>
            <a:r>
              <a:rPr lang="en-US" altLang="ko-KR" dirty="0" smtClean="0"/>
              <a:t>radiation exposure in High</a:t>
            </a:r>
            <a:r>
              <a:rPr lang="en-US" altLang="ko-KR" baseline="0" dirty="0" smtClean="0"/>
              <a:t> Radiation Area </a:t>
            </a:r>
            <a:r>
              <a:rPr lang="en-US" altLang="ko-KR" dirty="0" smtClean="0"/>
              <a:t>are tabulated</a:t>
            </a:r>
            <a:r>
              <a:rPr lang="en-US" altLang="ko-KR" baseline="0" dirty="0" smtClean="0"/>
              <a:t> </a:t>
            </a:r>
            <a:r>
              <a:rPr lang="en-US" altLang="ko-KR" dirty="0" smtClean="0"/>
              <a:t>as</a:t>
            </a:r>
            <a:r>
              <a:rPr lang="en-US" altLang="ko-KR" baseline="0" dirty="0" smtClean="0"/>
              <a:t> follows. </a:t>
            </a:r>
          </a:p>
          <a:p>
            <a:r>
              <a:rPr lang="en-US" altLang="ko-KR" baseline="0" dirty="0" smtClean="0"/>
              <a:t>Total radiation exposure was reduced by 58.16 man-</a:t>
            </a:r>
            <a:r>
              <a:rPr lang="en-US" altLang="ko-KR" baseline="0" dirty="0" err="1" smtClean="0"/>
              <a:t>mSv</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36</a:t>
            </a:fld>
            <a:endParaRPr lang="ko-K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Secondly, we can respond promptly for emergency situation by means of early detection of abnormal radiation/equipments/facilities and expansion of RMVS to KHNP Intranet.</a:t>
            </a:r>
          </a:p>
          <a:p>
            <a:r>
              <a:rPr lang="en-US" altLang="ko-KR" dirty="0" smtClean="0"/>
              <a:t>Finally, work efficiency has been improved by using RMVS for reference materials for pre-job Briefing &amp; job training and prompt/remote work instruction.</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37</a:t>
            </a:fld>
            <a:endParaRPr lang="ko-K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Until now, I have gave a full explanation</a:t>
            </a:r>
            <a:r>
              <a:rPr lang="en-US" altLang="ko-KR" baseline="0" dirty="0" smtClean="0"/>
              <a:t> about RMVS. </a:t>
            </a:r>
          </a:p>
          <a:p>
            <a:r>
              <a:rPr lang="en-US" altLang="ko-KR" baseline="0" dirty="0" smtClean="0"/>
              <a:t>I will show information video for RMVS Operation for about 2 minutes. </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38</a:t>
            </a:fld>
            <a:endParaRPr lang="ko-K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Thank you for your attention.</a:t>
            </a:r>
          </a:p>
          <a:p>
            <a:r>
              <a:rPr lang="en-US" altLang="ko-KR" dirty="0" smtClean="0"/>
              <a:t>I will now take any questions you may have.</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39</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19088" y="142875"/>
            <a:ext cx="6229350" cy="4672013"/>
          </a:xfrm>
        </p:spPr>
      </p:sp>
      <p:sp>
        <p:nvSpPr>
          <p:cNvPr id="3" name="슬라이드 노트 개체 틀 2"/>
          <p:cNvSpPr>
            <a:spLocks noGrp="1"/>
          </p:cNvSpPr>
          <p:nvPr>
            <p:ph type="body" idx="1"/>
          </p:nvPr>
        </p:nvSpPr>
        <p:spPr>
          <a:xfrm>
            <a:off x="285728" y="4929190"/>
            <a:ext cx="6300000" cy="3529010"/>
          </a:xfrm>
        </p:spPr>
        <p:txBody>
          <a:bodyPr>
            <a:normAutofit/>
          </a:bodyPr>
          <a:lstStyle/>
          <a:p>
            <a:r>
              <a:rPr lang="en-US" altLang="ko-KR" dirty="0" smtClean="0"/>
              <a:t>Firstly, I would like to explain the radiation protection for High Radiation Area before operation of RMVS. </a:t>
            </a:r>
          </a:p>
          <a:p>
            <a:r>
              <a:rPr lang="en-US" altLang="ko-KR" dirty="0" smtClean="0"/>
              <a:t>We have controlled entrance of the restricted area by locking, and attached radiation information directory on the entrance door. </a:t>
            </a:r>
          </a:p>
          <a:p>
            <a:r>
              <a:rPr lang="en-US" altLang="ko-KR" dirty="0" smtClean="0"/>
              <a:t>In addition, we have installed lead shields at high radiation equipments/</a:t>
            </a:r>
            <a:r>
              <a:rPr lang="en-US" altLang="ko-KR" dirty="0" err="1" smtClean="0"/>
              <a:t>pipings</a:t>
            </a:r>
            <a:r>
              <a:rPr lang="en-US" altLang="ko-KR" dirty="0" smtClean="0"/>
              <a:t>, and hold pre-job Briefing for important maintenance, and implemented routine survey.</a:t>
            </a:r>
          </a:p>
          <a:p>
            <a:r>
              <a:rPr lang="en-US" altLang="ko-KR" dirty="0" smtClean="0"/>
              <a:t>Finally, we have RP Technicians attended field works in High Radiation Area and implemented radiation protection for simultaneous-multiple works and measured radiation dose rate/surface contamination level/air contamination level.</a:t>
            </a:r>
          </a:p>
          <a:p>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4</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a:xfrm>
            <a:off x="285728" y="5643570"/>
            <a:ext cx="6357982" cy="3000396"/>
          </a:xfrm>
        </p:spPr>
        <p:txBody>
          <a:bodyPr>
            <a:noAutofit/>
          </a:bodyPr>
          <a:lstStyle/>
          <a:p>
            <a:r>
              <a:rPr lang="en-US" altLang="ko-KR" dirty="0" smtClean="0"/>
              <a:t>Next, I would like to explain the radiation protection for installing/removing nozzle dam of steam generator before operation of RMVS. </a:t>
            </a:r>
          </a:p>
          <a:p>
            <a:r>
              <a:rPr lang="en-US" altLang="ko-KR" dirty="0" smtClean="0"/>
              <a:t>We have implemented mock-up training for rehearsal of real works, and had only minority main workers entered inside steam generator to install-remove the nozzle dam.</a:t>
            </a:r>
          </a:p>
          <a:p>
            <a:r>
              <a:rPr lang="en-US" altLang="ko-KR" dirty="0" smtClean="0"/>
              <a:t>In addition, supervisors have controlled main workers at the entrance of  steam generator man-way to reduce unnecessary radiation exposure. For this reason, it`s possible to be given information of the steam generator only by main workers, and It`s impossible RP Technicians to access the job site for a long time for radiation protection.</a:t>
            </a:r>
          </a:p>
          <a:p>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fontScale="92500" lnSpcReduction="10000"/>
          </a:bodyPr>
          <a:lstStyle/>
          <a:p>
            <a:r>
              <a:rPr lang="en-US" altLang="ko-KR" dirty="0" smtClean="0"/>
              <a:t>Secondly, I would like to explain primary problems of existing radiation protection.</a:t>
            </a:r>
          </a:p>
          <a:p>
            <a:r>
              <a:rPr lang="en-US" altLang="ko-KR" dirty="0" smtClean="0"/>
              <a:t>Radiation exposure had increased gradually because of the reasons as follows :</a:t>
            </a:r>
          </a:p>
          <a:p>
            <a:r>
              <a:rPr lang="en-US" altLang="ko-KR" dirty="0" smtClean="0"/>
              <a:t>Maintenance quantity increased in proportion to operation time. For this reason, work load of workers and RP technicians increased.</a:t>
            </a:r>
          </a:p>
          <a:p>
            <a:r>
              <a:rPr lang="en-US" altLang="ko-KR" dirty="0" smtClean="0"/>
              <a:t>In addition, the number of entrance to radiation area for maintenance increased. </a:t>
            </a:r>
          </a:p>
          <a:p>
            <a:r>
              <a:rPr lang="en-US" altLang="ko-KR" dirty="0" smtClean="0"/>
              <a:t>And, prompt response system for emergency situation such as rapid increase of radiation dose rate &amp; abnormal facility/equipments was insufficient.</a:t>
            </a:r>
          </a:p>
          <a:p>
            <a:r>
              <a:rPr lang="en-US" altLang="ko-KR" dirty="0" smtClean="0"/>
              <a:t>Moreover, real time radiation protection implements were insufficient because of depending only routine survey of field RP Technicians.</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It was necessary access to High Radiation Area &amp; Hot Spot because of the reasons as follows :</a:t>
            </a:r>
          </a:p>
          <a:p>
            <a:r>
              <a:rPr lang="en-US" altLang="ko-KR" dirty="0" smtClean="0"/>
              <a:t>It was impossible to communicate with workers/supervisors/RP Technicians directly &amp; smoothly because of use of page phones of convention type and insufficiency of telecommunication devices such as telephones, etc.</a:t>
            </a:r>
          </a:p>
          <a:p>
            <a:r>
              <a:rPr lang="en-US" altLang="ko-KR" dirty="0" smtClean="0"/>
              <a:t>Moreover, visual information providing devices such as CCTV were insufficient, and remote system to minimize access to field was absent.</a:t>
            </a:r>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7</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As</a:t>
            </a:r>
            <a:r>
              <a:rPr lang="en-US" altLang="ko-KR" baseline="0" dirty="0" smtClean="0"/>
              <a:t> a result, </a:t>
            </a:r>
            <a:r>
              <a:rPr lang="en-US" altLang="ko-KR" dirty="0" smtClean="0"/>
              <a:t>Korean</a:t>
            </a:r>
            <a:r>
              <a:rPr lang="en-US" altLang="ko-KR" baseline="0" dirty="0" smtClean="0"/>
              <a:t> radiation exposure during Outage period has stayed relatively high in comparison with major country.</a:t>
            </a:r>
            <a:endParaRPr lang="en-US" altLang="ko-KR" dirty="0" smtClean="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8</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685800"/>
            <a:ext cx="6230938" cy="4672013"/>
          </a:xfrm>
        </p:spPr>
      </p:sp>
      <p:sp>
        <p:nvSpPr>
          <p:cNvPr id="3" name="슬라이드 노트 개체 틀 2"/>
          <p:cNvSpPr>
            <a:spLocks noGrp="1"/>
          </p:cNvSpPr>
          <p:nvPr>
            <p:ph type="body" idx="1"/>
          </p:nvPr>
        </p:nvSpPr>
        <p:spPr/>
        <p:txBody>
          <a:bodyPr>
            <a:normAutofit/>
          </a:bodyPr>
          <a:lstStyle/>
          <a:p>
            <a:r>
              <a:rPr lang="en-US" altLang="ko-KR" dirty="0" smtClean="0"/>
              <a:t>First</a:t>
            </a:r>
            <a:r>
              <a:rPr lang="en-US" altLang="ko-KR" baseline="0" dirty="0" smtClean="0"/>
              <a:t> of all, It`s the biggest problem that Radiation Exposure of old plants such as </a:t>
            </a:r>
            <a:r>
              <a:rPr lang="en-US" altLang="ko-KR" baseline="0" dirty="0" err="1" smtClean="0"/>
              <a:t>Uljin</a:t>
            </a:r>
            <a:r>
              <a:rPr lang="en-US" altLang="ko-KR" baseline="0" dirty="0" smtClean="0"/>
              <a:t> NPP 1 in Korea is very high.</a:t>
            </a:r>
            <a:endParaRPr lang="ko-KR" altLang="en-US" dirty="0"/>
          </a:p>
        </p:txBody>
      </p:sp>
      <p:sp>
        <p:nvSpPr>
          <p:cNvPr id="4" name="슬라이드 번호 개체 틀 3"/>
          <p:cNvSpPr>
            <a:spLocks noGrp="1"/>
          </p:cNvSpPr>
          <p:nvPr>
            <p:ph type="sldNum" sz="quarter" idx="10"/>
          </p:nvPr>
        </p:nvSpPr>
        <p:spPr/>
        <p:txBody>
          <a:bodyPr/>
          <a:lstStyle/>
          <a:p>
            <a:fld id="{8E5B2BE3-E184-40B3-ADAB-78A7C45E6C63}" type="slidenum">
              <a:rPr lang="ko-KR" altLang="en-US" smtClean="0"/>
              <a:pPr/>
              <a:t>9</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gradFill rotWithShape="0">
          <a:gsLst>
            <a:gs pos="0">
              <a:schemeClr val="accent2"/>
            </a:gs>
            <a:gs pos="100000">
              <a:srgbClr val="3399FF"/>
            </a:gs>
          </a:gsLst>
          <a:lin ang="5400000" scaled="1"/>
        </a:gradFill>
        <a:effectLst/>
      </p:bgPr>
    </p:bg>
    <p:spTree>
      <p:nvGrpSpPr>
        <p:cNvPr id="1" name=""/>
        <p:cNvGrpSpPr/>
        <p:nvPr/>
      </p:nvGrpSpPr>
      <p:grpSpPr>
        <a:xfrm>
          <a:off x="0" y="0"/>
          <a:ext cx="0" cy="0"/>
          <a:chOff x="0" y="0"/>
          <a:chExt cx="0" cy="0"/>
        </a:xfrm>
      </p:grpSpPr>
      <p:pic>
        <p:nvPicPr>
          <p:cNvPr id="3347" name="Picture 275" descr="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pic>
        <p:nvPicPr>
          <p:cNvPr id="3348" name="Picture 276" descr="2"/>
          <p:cNvPicPr>
            <a:picLocks noChangeAspect="1" noChangeArrowheads="1"/>
          </p:cNvPicPr>
          <p:nvPr userDrawn="1"/>
        </p:nvPicPr>
        <p:blipFill>
          <a:blip r:embed="rId3" cstate="print"/>
          <a:srcRect/>
          <a:stretch>
            <a:fillRect/>
          </a:stretch>
        </p:blipFill>
        <p:spPr bwMode="auto">
          <a:xfrm>
            <a:off x="0" y="-1588"/>
            <a:ext cx="9144000" cy="6859588"/>
          </a:xfrm>
          <a:prstGeom prst="rect">
            <a:avLst/>
          </a:prstGeom>
          <a:noFill/>
        </p:spPr>
      </p:pic>
      <p:sp>
        <p:nvSpPr>
          <p:cNvPr id="3078"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fld id="{E49F78FB-09DB-4877-8A71-C59A7FD8976E}" type="slidenum">
              <a:rPr lang="en-US" altLang="ko-KR"/>
              <a:pPr/>
              <a:t>‹#›</a:t>
            </a:fld>
            <a:endParaRPr lang="en-US" altLang="ko-KR"/>
          </a:p>
        </p:txBody>
      </p:sp>
      <p:sp>
        <p:nvSpPr>
          <p:cNvPr id="3076"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endParaRPr lang="en-US" altLang="ko-KR"/>
          </a:p>
        </p:txBody>
      </p:sp>
      <p:sp>
        <p:nvSpPr>
          <p:cNvPr id="3077"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endParaRPr lang="en-US" altLang="ko-KR"/>
          </a:p>
        </p:txBody>
      </p:sp>
      <p:sp>
        <p:nvSpPr>
          <p:cNvPr id="3344" name="Text Box 272"/>
          <p:cNvSpPr txBox="1">
            <a:spLocks noChangeArrowheads="1"/>
          </p:cNvSpPr>
          <p:nvPr userDrawn="1"/>
        </p:nvSpPr>
        <p:spPr bwMode="auto">
          <a:xfrm>
            <a:off x="323850" y="6165850"/>
            <a:ext cx="1428750" cy="519113"/>
          </a:xfrm>
          <a:prstGeom prst="rect">
            <a:avLst/>
          </a:prstGeom>
          <a:noFill/>
          <a:ln w="9525">
            <a:noFill/>
            <a:miter lim="800000"/>
            <a:headEnd/>
            <a:tailEnd/>
          </a:ln>
          <a:effectLst/>
        </p:spPr>
        <p:txBody>
          <a:bodyPr>
            <a:spAutoFit/>
          </a:bodyPr>
          <a:lstStyle/>
          <a:p>
            <a:pPr eaLnBrk="0" latinLnBrk="0" hangingPunct="0"/>
            <a:r>
              <a:rPr kumimoji="0" lang="en-US" altLang="ko-KR" sz="2800" b="1" i="1">
                <a:solidFill>
                  <a:schemeClr val="bg1"/>
                </a:solidFill>
              </a:rPr>
              <a:t>LOGO</a:t>
            </a:r>
          </a:p>
        </p:txBody>
      </p:sp>
      <p:pic>
        <p:nvPicPr>
          <p:cNvPr id="3351" name="Picture 279" descr="3"/>
          <p:cNvPicPr>
            <a:picLocks noChangeAspect="1" noChangeArrowheads="1"/>
          </p:cNvPicPr>
          <p:nvPr userDrawn="1"/>
        </p:nvPicPr>
        <p:blipFill>
          <a:blip r:embed="rId4" cstate="print"/>
          <a:srcRect/>
          <a:stretch>
            <a:fillRect/>
          </a:stretch>
        </p:blipFill>
        <p:spPr bwMode="auto">
          <a:xfrm>
            <a:off x="812800" y="1317625"/>
            <a:ext cx="1501775" cy="1501775"/>
          </a:xfrm>
          <a:prstGeom prst="rect">
            <a:avLst/>
          </a:prstGeom>
          <a:noFill/>
        </p:spPr>
      </p:pic>
      <p:pic>
        <p:nvPicPr>
          <p:cNvPr id="3354" name="Picture 282" descr="6"/>
          <p:cNvPicPr>
            <a:picLocks noChangeAspect="1" noChangeArrowheads="1"/>
          </p:cNvPicPr>
          <p:nvPr userDrawn="1"/>
        </p:nvPicPr>
        <p:blipFill>
          <a:blip r:embed="rId5" cstate="print"/>
          <a:srcRect/>
          <a:stretch>
            <a:fillRect/>
          </a:stretch>
        </p:blipFill>
        <p:spPr bwMode="auto">
          <a:xfrm>
            <a:off x="812800" y="2593975"/>
            <a:ext cx="515938" cy="676275"/>
          </a:xfrm>
          <a:prstGeom prst="rect">
            <a:avLst/>
          </a:prstGeom>
          <a:noFill/>
        </p:spPr>
      </p:pic>
      <p:pic>
        <p:nvPicPr>
          <p:cNvPr id="3355" name="Picture 283" descr="7"/>
          <p:cNvPicPr>
            <a:picLocks noChangeAspect="1" noChangeArrowheads="1"/>
          </p:cNvPicPr>
          <p:nvPr userDrawn="1"/>
        </p:nvPicPr>
        <p:blipFill>
          <a:blip r:embed="rId6" cstate="print"/>
          <a:srcRect/>
          <a:stretch>
            <a:fillRect/>
          </a:stretch>
        </p:blipFill>
        <p:spPr bwMode="auto">
          <a:xfrm>
            <a:off x="-127000" y="639763"/>
            <a:ext cx="1233488" cy="1014412"/>
          </a:xfrm>
          <a:prstGeom prst="rect">
            <a:avLst/>
          </a:prstGeom>
          <a:noFill/>
        </p:spPr>
      </p:pic>
      <p:pic>
        <p:nvPicPr>
          <p:cNvPr id="3352" name="Picture 280" descr="4"/>
          <p:cNvPicPr>
            <a:picLocks noChangeAspect="1" noChangeArrowheads="1"/>
          </p:cNvPicPr>
          <p:nvPr userDrawn="1"/>
        </p:nvPicPr>
        <p:blipFill>
          <a:blip r:embed="rId7" cstate="print"/>
          <a:srcRect/>
          <a:stretch>
            <a:fillRect/>
          </a:stretch>
        </p:blipFill>
        <p:spPr bwMode="auto">
          <a:xfrm>
            <a:off x="-541338" y="188913"/>
            <a:ext cx="1271588" cy="1273175"/>
          </a:xfrm>
          <a:prstGeom prst="rect">
            <a:avLst/>
          </a:prstGeom>
          <a:noFill/>
        </p:spPr>
      </p:pic>
      <p:pic>
        <p:nvPicPr>
          <p:cNvPr id="3350" name="Picture 278" descr="2"/>
          <p:cNvPicPr>
            <a:picLocks noChangeAspect="1" noChangeArrowheads="1"/>
          </p:cNvPicPr>
          <p:nvPr userDrawn="1"/>
        </p:nvPicPr>
        <p:blipFill>
          <a:blip r:embed="rId8" cstate="print"/>
          <a:srcRect/>
          <a:stretch>
            <a:fillRect/>
          </a:stretch>
        </p:blipFill>
        <p:spPr bwMode="auto">
          <a:xfrm>
            <a:off x="-465138" y="3044825"/>
            <a:ext cx="2027238" cy="2028825"/>
          </a:xfrm>
          <a:prstGeom prst="rect">
            <a:avLst/>
          </a:prstGeom>
          <a:noFill/>
        </p:spPr>
      </p:pic>
      <p:pic>
        <p:nvPicPr>
          <p:cNvPr id="3353" name="Picture 281" descr="5"/>
          <p:cNvPicPr>
            <a:picLocks noChangeAspect="1" noChangeArrowheads="1"/>
          </p:cNvPicPr>
          <p:nvPr userDrawn="1"/>
        </p:nvPicPr>
        <p:blipFill>
          <a:blip r:embed="rId9" cstate="print"/>
          <a:srcRect/>
          <a:stretch>
            <a:fillRect/>
          </a:stretch>
        </p:blipFill>
        <p:spPr bwMode="auto">
          <a:xfrm>
            <a:off x="1038225" y="4397375"/>
            <a:ext cx="1019175" cy="550863"/>
          </a:xfrm>
          <a:prstGeom prst="rect">
            <a:avLst/>
          </a:prstGeom>
          <a:noFill/>
        </p:spPr>
      </p:pic>
      <p:pic>
        <p:nvPicPr>
          <p:cNvPr id="3349" name="Picture 277" descr="1"/>
          <p:cNvPicPr>
            <a:picLocks noChangeAspect="1" noChangeArrowheads="1"/>
          </p:cNvPicPr>
          <p:nvPr userDrawn="1"/>
        </p:nvPicPr>
        <p:blipFill>
          <a:blip r:embed="rId10" cstate="print"/>
          <a:srcRect/>
          <a:stretch>
            <a:fillRect/>
          </a:stretch>
        </p:blipFill>
        <p:spPr bwMode="auto">
          <a:xfrm>
            <a:off x="1712913" y="4022725"/>
            <a:ext cx="2382837" cy="2387600"/>
          </a:xfrm>
          <a:prstGeom prst="rect">
            <a:avLst/>
          </a:prstGeom>
          <a:noFill/>
        </p:spPr>
      </p:pic>
      <p:sp>
        <p:nvSpPr>
          <p:cNvPr id="3345" name="Rectangle 273"/>
          <p:cNvSpPr>
            <a:spLocks noGrp="1" noChangeArrowheads="1"/>
          </p:cNvSpPr>
          <p:nvPr>
            <p:ph type="ctrTitle" sz="quarter"/>
          </p:nvPr>
        </p:nvSpPr>
        <p:spPr>
          <a:xfrm>
            <a:off x="611188" y="2252663"/>
            <a:ext cx="7704137" cy="1470025"/>
          </a:xfrm>
          <a:prstGeom prst="rect">
            <a:avLst/>
          </a:prstGeom>
        </p:spPr>
        <p:txBody>
          <a:bodyPr/>
          <a:lstStyle>
            <a:lvl1pPr algn="r">
              <a:lnSpc>
                <a:spcPct val="75000"/>
              </a:lnSpc>
              <a:defRPr sz="5000">
                <a:solidFill>
                  <a:srgbClr val="FFFF00"/>
                </a:solidFill>
                <a:ea typeface="Arial Unicode MS" pitchFamily="50" charset="-127"/>
                <a:cs typeface="Arial Unicode MS" pitchFamily="50" charset="-127"/>
              </a:defRPr>
            </a:lvl1pPr>
          </a:lstStyle>
          <a:p>
            <a:r>
              <a:rPr lang="ko-KR" altLang="en-US" smtClean="0"/>
              <a:t>마스터 제목 스타일 편집</a:t>
            </a:r>
            <a:endParaRPr lang="en-US" altLang="ko-KR"/>
          </a:p>
        </p:txBody>
      </p:sp>
      <p:sp>
        <p:nvSpPr>
          <p:cNvPr id="3346" name="Rectangle 274"/>
          <p:cNvSpPr>
            <a:spLocks noGrp="1" noChangeArrowheads="1"/>
          </p:cNvSpPr>
          <p:nvPr>
            <p:ph type="subTitle" sz="quarter" idx="1"/>
          </p:nvPr>
        </p:nvSpPr>
        <p:spPr>
          <a:xfrm>
            <a:off x="1914525" y="3405188"/>
            <a:ext cx="6400800" cy="1752600"/>
          </a:xfrm>
          <a:prstGeom prst="rect">
            <a:avLst/>
          </a:prstGeom>
        </p:spPr>
        <p:txBody>
          <a:bodyPr/>
          <a:lstStyle>
            <a:lvl1pPr marL="0" indent="0" algn="r">
              <a:buFontTx/>
              <a:buNone/>
              <a:defRPr sz="2400" i="1">
                <a:ea typeface="Arial Unicode MS" pitchFamily="50" charset="-127"/>
                <a:cs typeface="Arial Unicode MS" pitchFamily="50" charset="-127"/>
              </a:defRPr>
            </a:lvl1pPr>
          </a:lstStyle>
          <a:p>
            <a:r>
              <a:rPr lang="ko-KR" altLang="en-US" smtClean="0"/>
              <a:t>마스터 부제목 스타일 편집</a:t>
            </a:r>
            <a:endParaRPr lang="ru-RU" altLang="ko-KR"/>
          </a:p>
        </p:txBody>
      </p:sp>
      <p:pic>
        <p:nvPicPr>
          <p:cNvPr id="17" name="Picture 2" descr="07_01___"/>
          <p:cNvPicPr>
            <a:picLocks noChangeAspect="1" noChangeArrowheads="1"/>
          </p:cNvPicPr>
          <p:nvPr userDrawn="1"/>
        </p:nvPicPr>
        <p:blipFill>
          <a:blip r:embed="rId11"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68313" y="203200"/>
            <a:ext cx="6480175" cy="4889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857620" y="2143116"/>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vl1pPr>
          </a:lstStyle>
          <a:p>
            <a:fld id="{7012BF17-30B9-4DF8-8AFA-04C818656239}"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3200"/>
            <a:ext cx="2057400" cy="5922963"/>
          </a:xfrm>
          <a:prstGeom prst="rect">
            <a:avLst/>
          </a:prstGeom>
        </p:spPr>
        <p:txBody>
          <a:bodyPr vert="eaVert"/>
          <a:lstStyle/>
          <a:p>
            <a:r>
              <a:rPr lang="ko-KR" altLang="en-US" dirty="0" smtClean="0"/>
              <a:t>마스터 제목 스타일 편집</a:t>
            </a:r>
            <a:endParaRPr lang="ko-KR" altLang="en-US" dirty="0"/>
          </a:p>
        </p:txBody>
      </p:sp>
      <p:sp>
        <p:nvSpPr>
          <p:cNvPr id="3" name="세로 텍스트 개체 틀 2"/>
          <p:cNvSpPr>
            <a:spLocks noGrp="1"/>
          </p:cNvSpPr>
          <p:nvPr>
            <p:ph type="body" orient="vert" idx="1"/>
          </p:nvPr>
        </p:nvSpPr>
        <p:spPr>
          <a:xfrm>
            <a:off x="457200" y="203200"/>
            <a:ext cx="6019800" cy="5922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vl1pPr>
          </a:lstStyle>
          <a:p>
            <a:fld id="{E00A6F1E-0D71-4E03-A179-955CB6B4264D}"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C729C1D2-A5DC-434D-827C-2B3DE0C0F559}"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0B0ACABD-C368-4B4C-ABFA-CDC4A740CC90}" type="slidenum">
              <a:rPr lang="en-US" altLang="ko-KR"/>
              <a:pPr/>
              <a:t>‹#›</a:t>
            </a:fld>
            <a:endParaRPr lang="en-US" altLang="ko-K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AEB18B7A-9ED5-420D-BA9D-4A28216E1F87}"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B08363FD-E97F-498B-8851-3C0CDF930CA2}" type="slidenum">
              <a:rPr lang="en-US" altLang="ko-KR"/>
              <a:pPr/>
              <a:t>‹#›</a:t>
            </a:fld>
            <a:endParaRPr lang="en-US" altLang="ko-K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endParaRPr lang="en-US" altLang="ko-KR"/>
          </a:p>
        </p:txBody>
      </p:sp>
      <p:sp>
        <p:nvSpPr>
          <p:cNvPr id="8" name="바닥글 개체 틀 7"/>
          <p:cNvSpPr>
            <a:spLocks noGrp="1"/>
          </p:cNvSpPr>
          <p:nvPr>
            <p:ph type="ftr" sz="quarter" idx="11"/>
          </p:nvPr>
        </p:nvSpPr>
        <p:spPr/>
        <p:txBody>
          <a:bodyPr/>
          <a:lstStyle>
            <a:lvl1pPr>
              <a:defRPr/>
            </a:lvl1pPr>
          </a:lstStyle>
          <a:p>
            <a:endParaRPr lang="en-US" altLang="ko-KR"/>
          </a:p>
        </p:txBody>
      </p:sp>
      <p:sp>
        <p:nvSpPr>
          <p:cNvPr id="9" name="슬라이드 번호 개체 틀 8"/>
          <p:cNvSpPr>
            <a:spLocks noGrp="1"/>
          </p:cNvSpPr>
          <p:nvPr>
            <p:ph type="sldNum" sz="quarter" idx="12"/>
          </p:nvPr>
        </p:nvSpPr>
        <p:spPr/>
        <p:txBody>
          <a:bodyPr/>
          <a:lstStyle>
            <a:lvl1pPr>
              <a:defRPr/>
            </a:lvl1pPr>
          </a:lstStyle>
          <a:p>
            <a:fld id="{238E8C86-2E42-40C7-AC76-019ED966C687}"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endParaRPr lang="en-US" altLang="ko-KR"/>
          </a:p>
        </p:txBody>
      </p:sp>
      <p:sp>
        <p:nvSpPr>
          <p:cNvPr id="4" name="바닥글 개체 틀 3"/>
          <p:cNvSpPr>
            <a:spLocks noGrp="1"/>
          </p:cNvSpPr>
          <p:nvPr>
            <p:ph type="ftr" sz="quarter" idx="11"/>
          </p:nvPr>
        </p:nvSpPr>
        <p:spPr/>
        <p:txBody>
          <a:bodyPr/>
          <a:lstStyle>
            <a:lvl1pPr>
              <a:defRPr/>
            </a:lvl1pPr>
          </a:lstStyle>
          <a:p>
            <a:endParaRPr lang="en-US" altLang="ko-KR"/>
          </a:p>
        </p:txBody>
      </p:sp>
      <p:sp>
        <p:nvSpPr>
          <p:cNvPr id="5" name="슬라이드 번호 개체 틀 4"/>
          <p:cNvSpPr>
            <a:spLocks noGrp="1"/>
          </p:cNvSpPr>
          <p:nvPr>
            <p:ph type="sldNum" sz="quarter" idx="12"/>
          </p:nvPr>
        </p:nvSpPr>
        <p:spPr/>
        <p:txBody>
          <a:bodyPr/>
          <a:lstStyle>
            <a:lvl1pPr>
              <a:defRPr/>
            </a:lvl1pPr>
          </a:lstStyle>
          <a:p>
            <a:fld id="{DAA987A1-2CBC-4D4D-A9E5-39C73055D517}" type="slidenum">
              <a:rPr lang="en-US" altLang="ko-KR"/>
              <a:pPr/>
              <a:t>‹#›</a:t>
            </a:fld>
            <a:endParaRPr lang="en-US" altLang="ko-K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endParaRPr lang="en-US" altLang="ko-KR"/>
          </a:p>
        </p:txBody>
      </p:sp>
      <p:sp>
        <p:nvSpPr>
          <p:cNvPr id="3" name="바닥글 개체 틀 2"/>
          <p:cNvSpPr>
            <a:spLocks noGrp="1"/>
          </p:cNvSpPr>
          <p:nvPr>
            <p:ph type="ftr" sz="quarter" idx="11"/>
          </p:nvPr>
        </p:nvSpPr>
        <p:spPr/>
        <p:txBody>
          <a:bodyPr/>
          <a:lstStyle>
            <a:lvl1pPr>
              <a:defRPr/>
            </a:lvl1pPr>
          </a:lstStyle>
          <a:p>
            <a:endParaRPr lang="en-US" altLang="ko-KR"/>
          </a:p>
        </p:txBody>
      </p:sp>
      <p:sp>
        <p:nvSpPr>
          <p:cNvPr id="4" name="슬라이드 번호 개체 틀 3"/>
          <p:cNvSpPr>
            <a:spLocks noGrp="1"/>
          </p:cNvSpPr>
          <p:nvPr>
            <p:ph type="sldNum" sz="quarter" idx="12"/>
          </p:nvPr>
        </p:nvSpPr>
        <p:spPr/>
        <p:txBody>
          <a:bodyPr/>
          <a:lstStyle>
            <a:lvl1pPr>
              <a:defRPr/>
            </a:lvl1pPr>
          </a:lstStyle>
          <a:p>
            <a:fld id="{B62C0FCF-75AC-4246-9FE0-C84A9CAFAC4F}"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24102103-1B8F-414A-BEDE-CC14DF71D3AA}" type="slidenum">
              <a:rPr lang="en-US" altLang="ko-KR"/>
              <a:pPr/>
              <a:t>‹#›</a:t>
            </a:fld>
            <a:endParaRPr lang="en-US" altLang="ko-K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68313" y="203200"/>
            <a:ext cx="6480175" cy="4889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3857620" y="2143116"/>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vl1pPr>
          </a:lstStyle>
          <a:p>
            <a:fld id="{E7B1DCD9-0B52-4BA2-84A5-D96D381CB96E}"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9DF0AB57-94CA-4E67-BE62-2F3FBC5BD4D5}"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13B08D68-16AB-47B0-8C4E-8B187359DBAB}" type="slidenum">
              <a:rPr lang="en-US" altLang="ko-KR"/>
              <a:pPr/>
              <a:t>‹#›</a:t>
            </a:fld>
            <a:endParaRPr lang="en-US" altLang="ko-K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15113" y="185738"/>
            <a:ext cx="2071687" cy="59404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95288" y="185738"/>
            <a:ext cx="6067425" cy="59404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5F36ADD6-19C2-4D8A-B28D-2918AD31C58D}"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7E65BD77-0672-4A4E-B8EE-5AF4FD2D9E31}" type="slidenum">
              <a:rPr lang="en-US" altLang="ko-KR"/>
              <a:pPr/>
              <a:t>‹#›</a:t>
            </a:fld>
            <a:endParaRPr lang="en-US" altLang="ko-K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05747438-DB95-432A-A8F2-DD2B8EDCAD73}" type="slidenum">
              <a:rPr lang="en-US" altLang="ko-KR"/>
              <a:pPr/>
              <a:t>‹#›</a:t>
            </a:fld>
            <a:endParaRPr lang="en-US" altLang="ko-K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85745E63-02D3-4697-AF29-A66A40189D4B}" type="slidenum">
              <a:rPr lang="en-US" altLang="ko-KR"/>
              <a:pPr/>
              <a:t>‹#›</a:t>
            </a:fld>
            <a:endParaRPr lang="en-US" altLang="ko-K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763713" y="1125538"/>
            <a:ext cx="338455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5300663" y="1125538"/>
            <a:ext cx="338613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A4FEFFF7-76F2-4C76-B511-5BBA1FB79FA6}" type="slidenum">
              <a:rPr lang="en-US" altLang="ko-KR"/>
              <a:pPr/>
              <a:t>‹#›</a:t>
            </a:fld>
            <a:endParaRPr lang="en-US" altLang="ko-K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endParaRPr lang="en-US" altLang="ko-KR"/>
          </a:p>
        </p:txBody>
      </p:sp>
      <p:sp>
        <p:nvSpPr>
          <p:cNvPr id="8" name="바닥글 개체 틀 7"/>
          <p:cNvSpPr>
            <a:spLocks noGrp="1"/>
          </p:cNvSpPr>
          <p:nvPr>
            <p:ph type="ftr" sz="quarter" idx="11"/>
          </p:nvPr>
        </p:nvSpPr>
        <p:spPr/>
        <p:txBody>
          <a:bodyPr/>
          <a:lstStyle>
            <a:lvl1pPr>
              <a:defRPr/>
            </a:lvl1pPr>
          </a:lstStyle>
          <a:p>
            <a:endParaRPr lang="en-US" altLang="ko-KR"/>
          </a:p>
        </p:txBody>
      </p:sp>
      <p:sp>
        <p:nvSpPr>
          <p:cNvPr id="9" name="슬라이드 번호 개체 틀 8"/>
          <p:cNvSpPr>
            <a:spLocks noGrp="1"/>
          </p:cNvSpPr>
          <p:nvPr>
            <p:ph type="sldNum" sz="quarter" idx="12"/>
          </p:nvPr>
        </p:nvSpPr>
        <p:spPr/>
        <p:txBody>
          <a:bodyPr/>
          <a:lstStyle>
            <a:lvl1pPr>
              <a:defRPr/>
            </a:lvl1pPr>
          </a:lstStyle>
          <a:p>
            <a:fld id="{E34F521B-95C9-4CF8-8ED5-C9CC7207706C}" type="slidenum">
              <a:rPr lang="en-US" altLang="ko-KR"/>
              <a:pPr/>
              <a:t>‹#›</a:t>
            </a:fld>
            <a:endParaRPr lang="en-US" altLang="ko-K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endParaRPr lang="en-US" altLang="ko-KR"/>
          </a:p>
        </p:txBody>
      </p:sp>
      <p:sp>
        <p:nvSpPr>
          <p:cNvPr id="4" name="바닥글 개체 틀 3"/>
          <p:cNvSpPr>
            <a:spLocks noGrp="1"/>
          </p:cNvSpPr>
          <p:nvPr>
            <p:ph type="ftr" sz="quarter" idx="11"/>
          </p:nvPr>
        </p:nvSpPr>
        <p:spPr/>
        <p:txBody>
          <a:bodyPr/>
          <a:lstStyle>
            <a:lvl1pPr>
              <a:defRPr/>
            </a:lvl1pPr>
          </a:lstStyle>
          <a:p>
            <a:endParaRPr lang="en-US" altLang="ko-KR"/>
          </a:p>
        </p:txBody>
      </p:sp>
      <p:sp>
        <p:nvSpPr>
          <p:cNvPr id="5" name="슬라이드 번호 개체 틀 4"/>
          <p:cNvSpPr>
            <a:spLocks noGrp="1"/>
          </p:cNvSpPr>
          <p:nvPr>
            <p:ph type="sldNum" sz="quarter" idx="12"/>
          </p:nvPr>
        </p:nvSpPr>
        <p:spPr/>
        <p:txBody>
          <a:bodyPr/>
          <a:lstStyle>
            <a:lvl1pPr>
              <a:defRPr/>
            </a:lvl1pPr>
          </a:lstStyle>
          <a:p>
            <a:fld id="{5F7B8C6F-B40D-4A79-B0EA-5263B8C5794C}" type="slidenum">
              <a:rPr lang="en-US" altLang="ko-KR"/>
              <a:pPr/>
              <a:t>‹#›</a:t>
            </a:fld>
            <a:endParaRPr lang="en-US" altLang="ko-K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endParaRPr lang="en-US" altLang="ko-KR"/>
          </a:p>
        </p:txBody>
      </p:sp>
      <p:sp>
        <p:nvSpPr>
          <p:cNvPr id="3" name="바닥글 개체 틀 2"/>
          <p:cNvSpPr>
            <a:spLocks noGrp="1"/>
          </p:cNvSpPr>
          <p:nvPr>
            <p:ph type="ftr" sz="quarter" idx="11"/>
          </p:nvPr>
        </p:nvSpPr>
        <p:spPr/>
        <p:txBody>
          <a:bodyPr/>
          <a:lstStyle>
            <a:lvl1pPr>
              <a:defRPr/>
            </a:lvl1pPr>
          </a:lstStyle>
          <a:p>
            <a:endParaRPr lang="en-US" altLang="ko-KR"/>
          </a:p>
        </p:txBody>
      </p:sp>
      <p:sp>
        <p:nvSpPr>
          <p:cNvPr id="4" name="슬라이드 번호 개체 틀 3"/>
          <p:cNvSpPr>
            <a:spLocks noGrp="1"/>
          </p:cNvSpPr>
          <p:nvPr>
            <p:ph type="sldNum" sz="quarter" idx="12"/>
          </p:nvPr>
        </p:nvSpPr>
        <p:spPr/>
        <p:txBody>
          <a:bodyPr/>
          <a:lstStyle>
            <a:lvl1pPr>
              <a:defRPr/>
            </a:lvl1pPr>
          </a:lstStyle>
          <a:p>
            <a:fld id="{0E01AACD-EB8F-48A2-BBBE-B0B1799E1140}" type="slidenum">
              <a:rPr lang="en-US" altLang="ko-KR"/>
              <a:pPr/>
              <a:t>‹#›</a:t>
            </a:fld>
            <a:endParaRPr lang="en-US" altLang="ko-K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vl1pPr>
          </a:lstStyle>
          <a:p>
            <a:fld id="{2D20714D-C9B1-4CED-9A6F-E6DE327A3C4C}"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733D4F4D-6408-409B-8E75-4893E3061DD3}" type="slidenum">
              <a:rPr lang="en-US" altLang="ko-KR"/>
              <a:pPr/>
              <a:t>‹#›</a:t>
            </a:fld>
            <a:endParaRPr lang="en-US" altLang="ko-K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4DCBF1AF-5E97-45CC-BA8B-B802225CFD91}" type="slidenum">
              <a:rPr lang="en-US" altLang="ko-KR"/>
              <a:pPr/>
              <a:t>‹#›</a:t>
            </a:fld>
            <a:endParaRPr lang="en-US" altLang="ko-K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F2FA2DD4-03A9-4193-BF48-36B8CF28137A}" type="slidenum">
              <a:rPr lang="en-US" altLang="ko-KR"/>
              <a:pPr/>
              <a:t>‹#›</a:t>
            </a:fld>
            <a:endParaRPr lang="en-US" altLang="ko-K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938963" y="185738"/>
            <a:ext cx="1747837" cy="59404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692275" y="185738"/>
            <a:ext cx="5094288" cy="59404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B45AA1E2-8124-460D-8AA1-AECD29548ACB}"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68313" y="203200"/>
            <a:ext cx="6480175" cy="4889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6" name="바닥글 개체 틀 5"/>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7" name="슬라이드 번호 개체 틀 6"/>
          <p:cNvSpPr>
            <a:spLocks noGrp="1"/>
          </p:cNvSpPr>
          <p:nvPr>
            <p:ph type="sldNum" sz="quarter" idx="12"/>
          </p:nvPr>
        </p:nvSpPr>
        <p:spPr>
          <a:xfrm>
            <a:off x="6553200" y="6245225"/>
            <a:ext cx="2133600" cy="476250"/>
          </a:xfrm>
          <a:prstGeom prst="rect">
            <a:avLst/>
          </a:prstGeom>
        </p:spPr>
        <p:txBody>
          <a:bodyPr/>
          <a:lstStyle>
            <a:lvl1pPr>
              <a:defRPr/>
            </a:lvl1pPr>
          </a:lstStyle>
          <a:p>
            <a:fld id="{B650266B-0543-4DD0-9184-DC8AD1DDBB72}" type="slidenum">
              <a:rPr lang="en-US" altLang="ko-KR"/>
              <a:pPr/>
              <a:t>‹#›</a:t>
            </a:fld>
            <a:endParaRPr lang="en-US" altLang="ko-K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8" name="바닥글 개체 틀 7"/>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9" name="슬라이드 번호 개체 틀 8"/>
          <p:cNvSpPr>
            <a:spLocks noGrp="1"/>
          </p:cNvSpPr>
          <p:nvPr>
            <p:ph type="sldNum" sz="quarter" idx="12"/>
          </p:nvPr>
        </p:nvSpPr>
        <p:spPr>
          <a:xfrm>
            <a:off x="6553200" y="6245225"/>
            <a:ext cx="2133600" cy="476250"/>
          </a:xfrm>
          <a:prstGeom prst="rect">
            <a:avLst/>
          </a:prstGeom>
        </p:spPr>
        <p:txBody>
          <a:bodyPr/>
          <a:lstStyle>
            <a:lvl1pPr>
              <a:defRPr/>
            </a:lvl1pPr>
          </a:lstStyle>
          <a:p>
            <a:fld id="{119AFE9C-936B-4AC9-B4F0-B562DDED1808}" type="slidenum">
              <a:rPr lang="en-US" altLang="ko-KR"/>
              <a:pPr/>
              <a:t>‹#›</a:t>
            </a:fld>
            <a:endParaRPr lang="en-US" altLang="ko-K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68313" y="203200"/>
            <a:ext cx="6480175" cy="48895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dirty="0"/>
          </a:p>
        </p:txBody>
      </p:sp>
      <p:sp>
        <p:nvSpPr>
          <p:cNvPr id="4" name="바닥글 개체 틀 3"/>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5" name="슬라이드 번호 개체 틀 4"/>
          <p:cNvSpPr>
            <a:spLocks noGrp="1"/>
          </p:cNvSpPr>
          <p:nvPr>
            <p:ph type="sldNum" sz="quarter" idx="12"/>
          </p:nvPr>
        </p:nvSpPr>
        <p:spPr>
          <a:xfrm>
            <a:off x="6553200" y="6245225"/>
            <a:ext cx="2133600" cy="476250"/>
          </a:xfrm>
          <a:prstGeom prst="rect">
            <a:avLst/>
          </a:prstGeom>
        </p:spPr>
        <p:txBody>
          <a:bodyPr/>
          <a:lstStyle>
            <a:lvl1pPr>
              <a:defRPr/>
            </a:lvl1pPr>
          </a:lstStyle>
          <a:p>
            <a:fld id="{EE34B2DF-5EED-4B36-924D-061327A0AB82}"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3" name="바닥글 개체 틀 2"/>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4" name="슬라이드 번호 개체 틀 3"/>
          <p:cNvSpPr>
            <a:spLocks noGrp="1"/>
          </p:cNvSpPr>
          <p:nvPr>
            <p:ph type="sldNum" sz="quarter" idx="12"/>
          </p:nvPr>
        </p:nvSpPr>
        <p:spPr>
          <a:xfrm>
            <a:off x="6553200" y="6245225"/>
            <a:ext cx="2133600" cy="476250"/>
          </a:xfrm>
          <a:prstGeom prst="rect">
            <a:avLst/>
          </a:prstGeom>
        </p:spPr>
        <p:txBody>
          <a:bodyPr/>
          <a:lstStyle>
            <a:lvl1pPr>
              <a:defRPr/>
            </a:lvl1pPr>
          </a:lstStyle>
          <a:p>
            <a:fld id="{087057E8-0A00-42C2-8BC9-2A3E580C9977}"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6" name="바닥글 개체 틀 5"/>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7" name="슬라이드 번호 개체 틀 6"/>
          <p:cNvSpPr>
            <a:spLocks noGrp="1"/>
          </p:cNvSpPr>
          <p:nvPr>
            <p:ph type="sldNum" sz="quarter" idx="12"/>
          </p:nvPr>
        </p:nvSpPr>
        <p:spPr>
          <a:xfrm>
            <a:off x="6553200" y="6245225"/>
            <a:ext cx="2133600" cy="476250"/>
          </a:xfrm>
          <a:prstGeom prst="rect">
            <a:avLst/>
          </a:prstGeom>
        </p:spPr>
        <p:txBody>
          <a:bodyPr/>
          <a:lstStyle>
            <a:lvl1pPr>
              <a:defRPr/>
            </a:lvl1pPr>
          </a:lstStyle>
          <a:p>
            <a:fld id="{1DF39ACA-D82D-4BCC-86CF-F01AA276F319}"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6" name="바닥글 개체 틀 5"/>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7" name="슬라이드 번호 개체 틀 6"/>
          <p:cNvSpPr>
            <a:spLocks noGrp="1"/>
          </p:cNvSpPr>
          <p:nvPr>
            <p:ph type="sldNum" sz="quarter" idx="12"/>
          </p:nvPr>
        </p:nvSpPr>
        <p:spPr>
          <a:xfrm>
            <a:off x="6553200" y="6245225"/>
            <a:ext cx="2133600" cy="476250"/>
          </a:xfrm>
          <a:prstGeom prst="rect">
            <a:avLst/>
          </a:prstGeom>
        </p:spPr>
        <p:txBody>
          <a:bodyPr/>
          <a:lstStyle>
            <a:lvl1pPr>
              <a:defRPr/>
            </a:lvl1pPr>
          </a:lstStyle>
          <a:p>
            <a:fld id="{0DEBE901-9BD1-4D76-A012-3C59F4B930BD}" type="slidenum">
              <a:rPr lang="en-US" altLang="ko-KR"/>
              <a:pPr/>
              <a:t>‹#›</a:t>
            </a:fld>
            <a:endParaRPr lang="en-US" altLang="ko-KR"/>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1" name="Picture 187" descr="3"/>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pic>
        <p:nvPicPr>
          <p:cNvPr id="1212" name="Picture 188" descr="4"/>
          <p:cNvPicPr>
            <a:picLocks noChangeAspect="1" noChangeArrowheads="1"/>
          </p:cNvPicPr>
          <p:nvPr/>
        </p:nvPicPr>
        <p:blipFill>
          <a:blip r:embed="rId14" cstate="print">
            <a:lum bright="-40000" contrast="20000"/>
          </a:blip>
          <a:srcRect/>
          <a:stretch>
            <a:fillRect/>
          </a:stretch>
        </p:blipFill>
        <p:spPr bwMode="auto">
          <a:xfrm>
            <a:off x="0" y="0"/>
            <a:ext cx="9144000" cy="6858000"/>
          </a:xfrm>
          <a:prstGeom prst="rect">
            <a:avLst/>
          </a:prstGeom>
          <a:noFill/>
        </p:spPr>
      </p:pic>
      <p:pic>
        <p:nvPicPr>
          <p:cNvPr id="1213" name="Picture 189" descr="8"/>
          <p:cNvPicPr>
            <a:picLocks noChangeAspect="1" noChangeArrowheads="1"/>
          </p:cNvPicPr>
          <p:nvPr/>
        </p:nvPicPr>
        <p:blipFill>
          <a:blip r:embed="rId15" cstate="print"/>
          <a:srcRect/>
          <a:stretch>
            <a:fillRect/>
          </a:stretch>
        </p:blipFill>
        <p:spPr bwMode="auto">
          <a:xfrm>
            <a:off x="7643834" y="-315913"/>
            <a:ext cx="2174854" cy="2654831"/>
          </a:xfrm>
          <a:prstGeom prst="rect">
            <a:avLst/>
          </a:prstGeom>
          <a:noFill/>
        </p:spPr>
      </p:pic>
      <p:sp>
        <p:nvSpPr>
          <p:cNvPr id="12" name="직사각형 11"/>
          <p:cNvSpPr/>
          <p:nvPr/>
        </p:nvSpPr>
        <p:spPr>
          <a:xfrm>
            <a:off x="0" y="0"/>
            <a:ext cx="9144000" cy="642918"/>
          </a:xfrm>
          <a:prstGeom prst="rect">
            <a:avLst/>
          </a:prstGeom>
          <a:solidFill>
            <a:srgbClr val="000066">
              <a:alpha val="50000"/>
            </a:srgbClr>
          </a:solidFill>
          <a:ln>
            <a:no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142844" y="6444000"/>
            <a:ext cx="4214810" cy="307777"/>
          </a:xfrm>
          <a:prstGeom prst="rect">
            <a:avLst/>
          </a:prstGeom>
          <a:noFill/>
        </p:spPr>
        <p:txBody>
          <a:bodyPr wrap="square" lIns="0" rIns="0" rtlCol="0">
            <a:spAutoFit/>
            <a:scene3d>
              <a:camera prst="orthographicFront"/>
              <a:lightRig rig="soft" dir="t">
                <a:rot lat="0" lon="0" rev="10800000"/>
              </a:lightRig>
            </a:scene3d>
            <a:sp3d>
              <a:bevelT w="27940" h="12700"/>
              <a:contourClr>
                <a:srgbClr val="DDDDDD"/>
              </a:contourClr>
            </a:sp3d>
          </a:bodyPr>
          <a:lstStyle/>
          <a:p>
            <a:pPr algn="ctr"/>
            <a:r>
              <a:rPr lang="en-US" altLang="ko-KR" sz="1400" b="1" spc="150" dirty="0" smtClean="0">
                <a:ln w="11430"/>
                <a:solidFill>
                  <a:srgbClr val="F8F8F8"/>
                </a:solidFill>
                <a:effectLst>
                  <a:outerShdw blurRad="25400" algn="tl" rotWithShape="0">
                    <a:srgbClr val="000000">
                      <a:alpha val="43000"/>
                    </a:srgbClr>
                  </a:outerShdw>
                </a:effectLst>
                <a:latin typeface="휴먼엑스포" pitchFamily="18" charset="-127"/>
                <a:ea typeface="휴먼엑스포" pitchFamily="18" charset="-127"/>
              </a:rPr>
              <a:t>2010 ISOE ASIAN ALARA SYMPOSIUM</a:t>
            </a:r>
            <a:endParaRPr lang="ko-KR" altLang="en-US" sz="1400" b="1" spc="150" dirty="0">
              <a:ln w="11430"/>
              <a:solidFill>
                <a:srgbClr val="F8F8F8"/>
              </a:solidFill>
              <a:effectLst>
                <a:outerShdw blurRad="25400" algn="tl" rotWithShape="0">
                  <a:srgbClr val="000000">
                    <a:alpha val="43000"/>
                  </a:srgbClr>
                </a:outerShdw>
              </a:effectLst>
              <a:latin typeface="휴먼엑스포" pitchFamily="18" charset="-127"/>
              <a:ea typeface="휴먼엑스포" pitchFamily="18" charset="-127"/>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iming>
    <p:tnLst>
      <p:par>
        <p:cTn id="1" dur="indefinite" restart="never" nodeType="tmRoot"/>
      </p:par>
    </p:tnLst>
  </p:timing>
  <p:txStyles>
    <p:titleStyle>
      <a:lvl1pPr algn="l" rtl="0" eaLnBrk="1" fontAlgn="base" latinLnBrk="1" hangingPunct="1">
        <a:spcBef>
          <a:spcPct val="0"/>
        </a:spcBef>
        <a:spcAft>
          <a:spcPct val="0"/>
        </a:spcAft>
        <a:defRPr kumimoji="1" sz="3200" b="1" i="1">
          <a:solidFill>
            <a:schemeClr val="accent2"/>
          </a:solidFill>
          <a:latin typeface="+mj-lt"/>
          <a:ea typeface="+mj-ea"/>
          <a:cs typeface="+mj-cs"/>
        </a:defRPr>
      </a:lvl1pPr>
      <a:lvl2pPr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2pPr>
      <a:lvl3pPr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3pPr>
      <a:lvl4pPr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4pPr>
      <a:lvl5pPr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5pPr>
      <a:lvl6pPr marL="457200"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6pPr>
      <a:lvl7pPr marL="914400"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7pPr>
      <a:lvl8pPr marL="1371600"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8pPr>
      <a:lvl9pPr marL="1828800" algn="l" rtl="0" eaLnBrk="1" fontAlgn="base" latinLnBrk="1" hangingPunct="1">
        <a:spcBef>
          <a:spcPct val="0"/>
        </a:spcBef>
        <a:spcAft>
          <a:spcPct val="0"/>
        </a:spcAft>
        <a:defRPr kumimoji="1" sz="3200" b="1" i="1">
          <a:solidFill>
            <a:schemeClr val="accent2"/>
          </a:solidFill>
          <a:latin typeface="Arial" pitchFamily="34" charset="0"/>
          <a:ea typeface="굴림" pitchFamily="50" charset="-127"/>
        </a:defRPr>
      </a:lvl9pPr>
    </p:titleStyle>
    <p:bodyStyle>
      <a:lvl1pPr marL="342900" indent="-342900" algn="l" rtl="0" eaLnBrk="1" fontAlgn="base" latinLnBrk="1" hangingPunct="1">
        <a:spcBef>
          <a:spcPct val="20000"/>
        </a:spcBef>
        <a:spcAft>
          <a:spcPct val="0"/>
        </a:spcAft>
        <a:buChar char="•"/>
        <a:defRPr kumimoji="1" sz="2800">
          <a:solidFill>
            <a:schemeClr val="bg1"/>
          </a:solidFill>
          <a:latin typeface="+mn-lt"/>
          <a:ea typeface="+mn-ea"/>
          <a:cs typeface="+mn-cs"/>
        </a:defRPr>
      </a:lvl1pPr>
      <a:lvl2pPr marL="742950" indent="-285750" algn="l" rtl="0" eaLnBrk="1" fontAlgn="base" latinLnBrk="1" hangingPunct="1">
        <a:spcBef>
          <a:spcPct val="20000"/>
        </a:spcBef>
        <a:spcAft>
          <a:spcPct val="0"/>
        </a:spcAft>
        <a:buChar char="–"/>
        <a:defRPr kumimoji="1" sz="2400" b="1">
          <a:solidFill>
            <a:schemeClr val="bg1"/>
          </a:solidFill>
          <a:latin typeface="+mn-lt"/>
          <a:ea typeface="+mn-ea"/>
        </a:defRPr>
      </a:lvl2pPr>
      <a:lvl3pPr marL="1143000" indent="-228600" algn="l" rtl="0" eaLnBrk="1" fontAlgn="base" latinLnBrk="1" hangingPunct="1">
        <a:spcBef>
          <a:spcPct val="20000"/>
        </a:spcBef>
        <a:spcAft>
          <a:spcPct val="0"/>
        </a:spcAft>
        <a:buChar char="•"/>
        <a:defRPr kumimoji="1" sz="2400">
          <a:solidFill>
            <a:schemeClr val="bg1"/>
          </a:solidFill>
          <a:latin typeface="+mn-lt"/>
          <a:ea typeface="+mn-ea"/>
        </a:defRPr>
      </a:lvl3pPr>
      <a:lvl4pPr marL="1600200" indent="-228600" algn="l" rtl="0" eaLnBrk="1" fontAlgn="base" latinLnBrk="1" hangingPunct="1">
        <a:spcBef>
          <a:spcPct val="20000"/>
        </a:spcBef>
        <a:spcAft>
          <a:spcPct val="0"/>
        </a:spcAft>
        <a:buChar char="–"/>
        <a:defRPr kumimoji="1" sz="2000">
          <a:solidFill>
            <a:schemeClr val="bg1"/>
          </a:solidFill>
          <a:latin typeface="+mn-lt"/>
          <a:ea typeface="+mn-ea"/>
        </a:defRPr>
      </a:lvl4pPr>
      <a:lvl5pPr marL="2057400" indent="-228600" algn="l" rtl="0" eaLnBrk="1" fontAlgn="base" latinLnBrk="1" hangingPunct="1">
        <a:spcBef>
          <a:spcPct val="20000"/>
        </a:spcBef>
        <a:spcAft>
          <a:spcPct val="0"/>
        </a:spcAft>
        <a:buChar char="»"/>
        <a:defRPr kumimoji="1" sz="2000">
          <a:solidFill>
            <a:schemeClr val="bg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bg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bg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bg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bg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6873" name="Picture 73" descr="3"/>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pic>
        <p:nvPicPr>
          <p:cNvPr id="76879" name="Picture 79" descr="6"/>
          <p:cNvPicPr>
            <a:picLocks noChangeAspect="1" noChangeArrowheads="1"/>
          </p:cNvPicPr>
          <p:nvPr/>
        </p:nvPicPr>
        <p:blipFill>
          <a:blip r:embed="rId14" cstate="print"/>
          <a:srcRect/>
          <a:stretch>
            <a:fillRect/>
          </a:stretch>
        </p:blipFill>
        <p:spPr bwMode="auto">
          <a:xfrm>
            <a:off x="0" y="0"/>
            <a:ext cx="9144000" cy="6859588"/>
          </a:xfrm>
          <a:prstGeom prst="rect">
            <a:avLst/>
          </a:prstGeom>
          <a:noFill/>
        </p:spPr>
      </p:pic>
      <p:pic>
        <p:nvPicPr>
          <p:cNvPr id="76875" name="Picture 75" descr="3"/>
          <p:cNvPicPr>
            <a:picLocks noChangeAspect="1" noChangeArrowheads="1"/>
          </p:cNvPicPr>
          <p:nvPr/>
        </p:nvPicPr>
        <p:blipFill>
          <a:blip r:embed="rId15" cstate="print"/>
          <a:srcRect/>
          <a:stretch>
            <a:fillRect/>
          </a:stretch>
        </p:blipFill>
        <p:spPr bwMode="auto">
          <a:xfrm>
            <a:off x="0" y="946150"/>
            <a:ext cx="9144000" cy="933450"/>
          </a:xfrm>
          <a:prstGeom prst="rect">
            <a:avLst/>
          </a:prstGeom>
          <a:noFill/>
        </p:spPr>
      </p:pic>
      <p:pic>
        <p:nvPicPr>
          <p:cNvPr id="76876" name="Picture 76" descr="3"/>
          <p:cNvPicPr>
            <a:picLocks noChangeAspect="1" noChangeArrowheads="1"/>
          </p:cNvPicPr>
          <p:nvPr/>
        </p:nvPicPr>
        <p:blipFill>
          <a:blip r:embed="rId15" cstate="print"/>
          <a:srcRect/>
          <a:stretch>
            <a:fillRect/>
          </a:stretch>
        </p:blipFill>
        <p:spPr bwMode="auto">
          <a:xfrm>
            <a:off x="0" y="1022350"/>
            <a:ext cx="9144000" cy="933450"/>
          </a:xfrm>
          <a:prstGeom prst="rect">
            <a:avLst/>
          </a:prstGeom>
          <a:noFill/>
        </p:spPr>
      </p:pic>
      <p:pic>
        <p:nvPicPr>
          <p:cNvPr id="76877" name="Picture 77" descr="8"/>
          <p:cNvPicPr>
            <a:picLocks noChangeAspect="1" noChangeArrowheads="1"/>
          </p:cNvPicPr>
          <p:nvPr/>
        </p:nvPicPr>
        <p:blipFill>
          <a:blip r:embed="rId16" cstate="print"/>
          <a:srcRect/>
          <a:stretch>
            <a:fillRect/>
          </a:stretch>
        </p:blipFill>
        <p:spPr bwMode="auto">
          <a:xfrm>
            <a:off x="7164388" y="-315913"/>
            <a:ext cx="2654300" cy="3240088"/>
          </a:xfrm>
          <a:prstGeom prst="rect">
            <a:avLst/>
          </a:prstGeom>
          <a:noFill/>
        </p:spPr>
      </p:pic>
      <p:sp>
        <p:nvSpPr>
          <p:cNvPr id="76804"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ko-KR" smtClean="0"/>
              <a:t>Click to edit Master text styles</a:t>
            </a:r>
          </a:p>
          <a:p>
            <a:pPr lvl="1"/>
            <a:r>
              <a:rPr lang="ru-RU" altLang="ko-KR" smtClean="0"/>
              <a:t>Second level</a:t>
            </a:r>
          </a:p>
          <a:p>
            <a:pPr lvl="2"/>
            <a:r>
              <a:rPr lang="ru-RU" altLang="ko-KR" smtClean="0"/>
              <a:t>Third level</a:t>
            </a:r>
          </a:p>
          <a:p>
            <a:pPr lvl="3"/>
            <a:r>
              <a:rPr lang="ru-RU" altLang="ko-KR" smtClean="0"/>
              <a:t>Fourth level</a:t>
            </a:r>
          </a:p>
          <a:p>
            <a:pPr lvl="4"/>
            <a:r>
              <a:rPr lang="ru-RU" altLang="ko-KR" smtClean="0"/>
              <a:t>Fifth level</a:t>
            </a:r>
            <a:endParaRPr lang="ko-KR" altLang="ko-KR" smtClean="0"/>
          </a:p>
        </p:txBody>
      </p:sp>
      <p:sp>
        <p:nvSpPr>
          <p:cNvPr id="7680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ko-KR"/>
          </a:p>
        </p:txBody>
      </p:sp>
      <p:sp>
        <p:nvSpPr>
          <p:cNvPr id="76806"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ko-KR"/>
          </a:p>
        </p:txBody>
      </p:sp>
      <p:sp>
        <p:nvSpPr>
          <p:cNvPr id="76807"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C587423-8701-4C66-AA8A-EEAA7E4FD392}" type="slidenum">
              <a:rPr lang="en-US" altLang="ko-KR"/>
              <a:pPr/>
              <a:t>‹#›</a:t>
            </a:fld>
            <a:endParaRPr lang="en-US" altLang="ko-KR"/>
          </a:p>
        </p:txBody>
      </p:sp>
      <p:sp>
        <p:nvSpPr>
          <p:cNvPr id="76809" name="Rectangle 9"/>
          <p:cNvSpPr>
            <a:spLocks noGrp="1" noChangeArrowheads="1"/>
          </p:cNvSpPr>
          <p:nvPr>
            <p:ph type="title"/>
          </p:nvPr>
        </p:nvSpPr>
        <p:spPr bwMode="auto">
          <a:xfrm>
            <a:off x="395288" y="185738"/>
            <a:ext cx="6553200" cy="488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ko-KR" smtClean="0"/>
              <a:t>Click To Edit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76879"/>
                                        </p:tgtEl>
                                        <p:attrNameLst>
                                          <p:attrName>style.visibility</p:attrName>
                                        </p:attrNameLst>
                                      </p:cBhvr>
                                      <p:to>
                                        <p:strVal val="visible"/>
                                      </p:to>
                                    </p:set>
                                    <p:animEffect transition="in" filter="fade">
                                      <p:cBhvr>
                                        <p:cTn id="7" dur="770" decel="100000"/>
                                        <p:tgtEl>
                                          <p:spTgt spid="76879"/>
                                        </p:tgtEl>
                                      </p:cBhvr>
                                    </p:animEffect>
                                    <p:animScale>
                                      <p:cBhvr>
                                        <p:cTn id="8" dur="770" decel="100000"/>
                                        <p:tgtEl>
                                          <p:spTgt spid="76879"/>
                                        </p:tgtEl>
                                      </p:cBhvr>
                                      <p:from x="10000" y="10000"/>
                                      <p:to x="200000" y="450000"/>
                                    </p:animScale>
                                    <p:animScale>
                                      <p:cBhvr>
                                        <p:cTn id="9" dur="1230" accel="100000" fill="hold">
                                          <p:stCondLst>
                                            <p:cond delay="770"/>
                                          </p:stCondLst>
                                        </p:cTn>
                                        <p:tgtEl>
                                          <p:spTgt spid="76879"/>
                                        </p:tgtEl>
                                      </p:cBhvr>
                                      <p:from x="200000" y="450000"/>
                                      <p:to x="100000" y="100000"/>
                                    </p:animScale>
                                    <p:set>
                                      <p:cBhvr>
                                        <p:cTn id="10" dur="770" fill="hold"/>
                                        <p:tgtEl>
                                          <p:spTgt spid="76879"/>
                                        </p:tgtEl>
                                        <p:attrNameLst>
                                          <p:attrName>ppt_x</p:attrName>
                                        </p:attrNameLst>
                                      </p:cBhvr>
                                      <p:to>
                                        <p:strVal val="(0.5)"/>
                                      </p:to>
                                    </p:set>
                                    <p:anim from="(0.5)" to="(#ppt_x)" calcmode="lin" valueType="num">
                                      <p:cBhvr>
                                        <p:cTn id="11" dur="1230" accel="100000" fill="hold">
                                          <p:stCondLst>
                                            <p:cond delay="770"/>
                                          </p:stCondLst>
                                        </p:cTn>
                                        <p:tgtEl>
                                          <p:spTgt spid="76879"/>
                                        </p:tgtEl>
                                        <p:attrNameLst>
                                          <p:attrName>ppt_x</p:attrName>
                                        </p:attrNameLst>
                                      </p:cBhvr>
                                    </p:anim>
                                    <p:set>
                                      <p:cBhvr>
                                        <p:cTn id="12" dur="770" fill="hold"/>
                                        <p:tgtEl>
                                          <p:spTgt spid="76879"/>
                                        </p:tgtEl>
                                        <p:attrNameLst>
                                          <p:attrName>ppt_y</p:attrName>
                                        </p:attrNameLst>
                                      </p:cBhvr>
                                      <p:to>
                                        <p:strVal val="(#ppt_y+0.4)"/>
                                      </p:to>
                                    </p:set>
                                    <p:anim from="(#ppt_y+0.4)" to="(#ppt_y)" calcmode="lin" valueType="num">
                                      <p:cBhvr>
                                        <p:cTn id="13" dur="1230" accel="100000" fill="hold">
                                          <p:stCondLst>
                                            <p:cond delay="770"/>
                                          </p:stCondLst>
                                        </p:cTn>
                                        <p:tgtEl>
                                          <p:spTgt spid="76879"/>
                                        </p:tgtEl>
                                        <p:attrNameLst>
                                          <p:attrName>ppt_y</p:attrName>
                                        </p:attrNameLst>
                                      </p:cBhvr>
                                    </p:anim>
                                  </p:childTnLst>
                                </p:cTn>
                              </p:par>
                            </p:childTnLst>
                          </p:cTn>
                        </p:par>
                        <p:par>
                          <p:cTn id="14" fill="hold">
                            <p:stCondLst>
                              <p:cond delay="2000"/>
                            </p:stCondLst>
                            <p:childTnLst>
                              <p:par>
                                <p:cTn id="15" presetID="50" presetClass="entr" presetSubtype="0" decel="100000" fill="hold" nodeType="afterEffect">
                                  <p:stCondLst>
                                    <p:cond delay="0"/>
                                  </p:stCondLst>
                                  <p:childTnLst>
                                    <p:set>
                                      <p:cBhvr>
                                        <p:cTn id="16" dur="1" fill="hold">
                                          <p:stCondLst>
                                            <p:cond delay="0"/>
                                          </p:stCondLst>
                                        </p:cTn>
                                        <p:tgtEl>
                                          <p:spTgt spid="76877"/>
                                        </p:tgtEl>
                                        <p:attrNameLst>
                                          <p:attrName>style.visibility</p:attrName>
                                        </p:attrNameLst>
                                      </p:cBhvr>
                                      <p:to>
                                        <p:strVal val="visible"/>
                                      </p:to>
                                    </p:set>
                                    <p:anim calcmode="lin" valueType="num">
                                      <p:cBhvr>
                                        <p:cTn id="17" dur="1000" fill="hold"/>
                                        <p:tgtEl>
                                          <p:spTgt spid="76877"/>
                                        </p:tgtEl>
                                        <p:attrNameLst>
                                          <p:attrName>ppt_w</p:attrName>
                                        </p:attrNameLst>
                                      </p:cBhvr>
                                      <p:tavLst>
                                        <p:tav tm="0">
                                          <p:val>
                                            <p:strVal val="#ppt_w+.3"/>
                                          </p:val>
                                        </p:tav>
                                        <p:tav tm="100000">
                                          <p:val>
                                            <p:strVal val="#ppt_w"/>
                                          </p:val>
                                        </p:tav>
                                      </p:tavLst>
                                    </p:anim>
                                    <p:anim calcmode="lin" valueType="num">
                                      <p:cBhvr>
                                        <p:cTn id="18" dur="1000" fill="hold"/>
                                        <p:tgtEl>
                                          <p:spTgt spid="76877"/>
                                        </p:tgtEl>
                                        <p:attrNameLst>
                                          <p:attrName>ppt_h</p:attrName>
                                        </p:attrNameLst>
                                      </p:cBhvr>
                                      <p:tavLst>
                                        <p:tav tm="0">
                                          <p:val>
                                            <p:strVal val="#ppt_h"/>
                                          </p:val>
                                        </p:tav>
                                        <p:tav tm="100000">
                                          <p:val>
                                            <p:strVal val="#ppt_h"/>
                                          </p:val>
                                        </p:tav>
                                      </p:tavLst>
                                    </p:anim>
                                    <p:animEffect transition="in" filter="fade">
                                      <p:cBhvr>
                                        <p:cTn id="19" dur="1000"/>
                                        <p:tgtEl>
                                          <p:spTgt spid="7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fontAlgn="base" latinLnBrk="1">
        <a:spcBef>
          <a:spcPct val="0"/>
        </a:spcBef>
        <a:spcAft>
          <a:spcPct val="0"/>
        </a:spcAft>
        <a:defRPr kumimoji="1" sz="3000" b="1" i="1">
          <a:solidFill>
            <a:schemeClr val="bg1"/>
          </a:solidFill>
          <a:latin typeface="+mj-lt"/>
          <a:ea typeface="+mj-ea"/>
          <a:cs typeface="+mj-cs"/>
        </a:defRPr>
      </a:lvl1pPr>
      <a:lvl2pPr algn="l" rtl="0" fontAlgn="base" latinLnBrk="1">
        <a:spcBef>
          <a:spcPct val="0"/>
        </a:spcBef>
        <a:spcAft>
          <a:spcPct val="0"/>
        </a:spcAft>
        <a:defRPr kumimoji="1" sz="3000" b="1" i="1">
          <a:solidFill>
            <a:schemeClr val="bg1"/>
          </a:solidFill>
          <a:latin typeface="Arial" pitchFamily="34" charset="0"/>
          <a:ea typeface="굴림" pitchFamily="50" charset="-127"/>
        </a:defRPr>
      </a:lvl2pPr>
      <a:lvl3pPr algn="l" rtl="0" fontAlgn="base" latinLnBrk="1">
        <a:spcBef>
          <a:spcPct val="0"/>
        </a:spcBef>
        <a:spcAft>
          <a:spcPct val="0"/>
        </a:spcAft>
        <a:defRPr kumimoji="1" sz="3000" b="1" i="1">
          <a:solidFill>
            <a:schemeClr val="bg1"/>
          </a:solidFill>
          <a:latin typeface="Arial" pitchFamily="34" charset="0"/>
          <a:ea typeface="굴림" pitchFamily="50" charset="-127"/>
        </a:defRPr>
      </a:lvl3pPr>
      <a:lvl4pPr algn="l" rtl="0" fontAlgn="base" latinLnBrk="1">
        <a:spcBef>
          <a:spcPct val="0"/>
        </a:spcBef>
        <a:spcAft>
          <a:spcPct val="0"/>
        </a:spcAft>
        <a:defRPr kumimoji="1" sz="3000" b="1" i="1">
          <a:solidFill>
            <a:schemeClr val="bg1"/>
          </a:solidFill>
          <a:latin typeface="Arial" pitchFamily="34" charset="0"/>
          <a:ea typeface="굴림" pitchFamily="50" charset="-127"/>
        </a:defRPr>
      </a:lvl4pPr>
      <a:lvl5pPr algn="l" rtl="0" fontAlgn="base" latinLnBrk="1">
        <a:spcBef>
          <a:spcPct val="0"/>
        </a:spcBef>
        <a:spcAft>
          <a:spcPct val="0"/>
        </a:spcAft>
        <a:defRPr kumimoji="1" sz="3000" b="1" i="1">
          <a:solidFill>
            <a:schemeClr val="bg1"/>
          </a:solidFill>
          <a:latin typeface="Arial" pitchFamily="34" charset="0"/>
          <a:ea typeface="굴림" pitchFamily="50" charset="-127"/>
        </a:defRPr>
      </a:lvl5pPr>
      <a:lvl6pPr marL="457200" algn="l" rtl="0" fontAlgn="base" latinLnBrk="1">
        <a:spcBef>
          <a:spcPct val="0"/>
        </a:spcBef>
        <a:spcAft>
          <a:spcPct val="0"/>
        </a:spcAft>
        <a:defRPr kumimoji="1" sz="3000" b="1" i="1">
          <a:solidFill>
            <a:schemeClr val="bg1"/>
          </a:solidFill>
          <a:latin typeface="Arial" pitchFamily="34" charset="0"/>
          <a:ea typeface="굴림" pitchFamily="50" charset="-127"/>
        </a:defRPr>
      </a:lvl6pPr>
      <a:lvl7pPr marL="914400" algn="l" rtl="0" fontAlgn="base" latinLnBrk="1">
        <a:spcBef>
          <a:spcPct val="0"/>
        </a:spcBef>
        <a:spcAft>
          <a:spcPct val="0"/>
        </a:spcAft>
        <a:defRPr kumimoji="1" sz="3000" b="1" i="1">
          <a:solidFill>
            <a:schemeClr val="bg1"/>
          </a:solidFill>
          <a:latin typeface="Arial" pitchFamily="34" charset="0"/>
          <a:ea typeface="굴림" pitchFamily="50" charset="-127"/>
        </a:defRPr>
      </a:lvl7pPr>
      <a:lvl8pPr marL="1371600" algn="l" rtl="0" fontAlgn="base" latinLnBrk="1">
        <a:spcBef>
          <a:spcPct val="0"/>
        </a:spcBef>
        <a:spcAft>
          <a:spcPct val="0"/>
        </a:spcAft>
        <a:defRPr kumimoji="1" sz="3000" b="1" i="1">
          <a:solidFill>
            <a:schemeClr val="bg1"/>
          </a:solidFill>
          <a:latin typeface="Arial" pitchFamily="34" charset="0"/>
          <a:ea typeface="굴림" pitchFamily="50" charset="-127"/>
        </a:defRPr>
      </a:lvl8pPr>
      <a:lvl9pPr marL="1828800" algn="l" rtl="0" fontAlgn="base" latinLnBrk="1">
        <a:spcBef>
          <a:spcPct val="0"/>
        </a:spcBef>
        <a:spcAft>
          <a:spcPct val="0"/>
        </a:spcAft>
        <a:defRPr kumimoji="1" sz="3000" b="1" i="1">
          <a:solidFill>
            <a:schemeClr val="bg1"/>
          </a:solidFill>
          <a:latin typeface="Arial" pitchFamily="34" charset="0"/>
          <a:ea typeface="굴림" pitchFamily="50" charset="-127"/>
        </a:defRPr>
      </a:lvl9pPr>
    </p:titleStyle>
    <p:bodyStyle>
      <a:lvl1pPr marL="342900" indent="-342900" algn="l" rtl="0" fontAlgn="base" latinLnBrk="1">
        <a:spcBef>
          <a:spcPct val="20000"/>
        </a:spcBef>
        <a:spcAft>
          <a:spcPct val="0"/>
        </a:spcAft>
        <a:buChar char="•"/>
        <a:defRPr kumimoji="1" sz="2800">
          <a:solidFill>
            <a:schemeClr val="tx1"/>
          </a:solidFill>
          <a:latin typeface="+mn-lt"/>
          <a:ea typeface="+mn-ea"/>
          <a:cs typeface="+mn-cs"/>
        </a:defRPr>
      </a:lvl1pPr>
      <a:lvl2pPr marL="742950" indent="-285750" algn="l" rtl="0" fontAlgn="base" latinLnBrk="1">
        <a:spcBef>
          <a:spcPct val="20000"/>
        </a:spcBef>
        <a:spcAft>
          <a:spcPct val="0"/>
        </a:spcAft>
        <a:buChar char="–"/>
        <a:defRPr kumimoji="1" sz="2400" b="1">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4469" name="Picture 21" descr="3"/>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pic>
        <p:nvPicPr>
          <p:cNvPr id="104470" name="Picture 22" descr="4"/>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10445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ko-KR"/>
          </a:p>
        </p:txBody>
      </p:sp>
      <p:sp>
        <p:nvSpPr>
          <p:cNvPr id="10445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ko-KR"/>
          </a:p>
        </p:txBody>
      </p:sp>
      <p:sp>
        <p:nvSpPr>
          <p:cNvPr id="10445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2C0A93F-BE19-48F9-A70E-04698C3544D1}" type="slidenum">
              <a:rPr lang="en-US" altLang="ko-KR"/>
              <a:pPr/>
              <a:t>‹#›</a:t>
            </a:fld>
            <a:endParaRPr lang="en-US" altLang="ko-KR"/>
          </a:p>
        </p:txBody>
      </p:sp>
      <p:pic>
        <p:nvPicPr>
          <p:cNvPr id="104468" name="Picture 20" descr="7"/>
          <p:cNvPicPr>
            <a:picLocks noChangeAspect="1" noChangeArrowheads="1"/>
          </p:cNvPicPr>
          <p:nvPr/>
        </p:nvPicPr>
        <p:blipFill>
          <a:blip r:embed="rId15" cstate="print"/>
          <a:srcRect/>
          <a:stretch>
            <a:fillRect/>
          </a:stretch>
        </p:blipFill>
        <p:spPr bwMode="auto">
          <a:xfrm>
            <a:off x="1222375" y="0"/>
            <a:ext cx="7921625" cy="6869113"/>
          </a:xfrm>
          <a:prstGeom prst="rect">
            <a:avLst/>
          </a:prstGeom>
          <a:noFill/>
        </p:spPr>
      </p:pic>
      <p:sp>
        <p:nvSpPr>
          <p:cNvPr id="104452" name="Rectangle 4"/>
          <p:cNvSpPr>
            <a:spLocks noGrp="1" noChangeArrowheads="1"/>
          </p:cNvSpPr>
          <p:nvPr>
            <p:ph type="body" idx="1"/>
          </p:nvPr>
        </p:nvSpPr>
        <p:spPr bwMode="auto">
          <a:xfrm>
            <a:off x="1763713" y="1125538"/>
            <a:ext cx="6923087" cy="5000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ko-KR" smtClean="0"/>
              <a:t>Click to edit Master text styles</a:t>
            </a:r>
          </a:p>
          <a:p>
            <a:pPr lvl="1"/>
            <a:r>
              <a:rPr lang="ru-RU" altLang="ko-KR" smtClean="0"/>
              <a:t>Second level</a:t>
            </a:r>
          </a:p>
          <a:p>
            <a:pPr lvl="2"/>
            <a:r>
              <a:rPr lang="ru-RU" altLang="ko-KR" smtClean="0"/>
              <a:t>Third level</a:t>
            </a:r>
          </a:p>
          <a:p>
            <a:pPr lvl="3"/>
            <a:r>
              <a:rPr lang="ru-RU" altLang="ko-KR" smtClean="0"/>
              <a:t>Fourth level</a:t>
            </a:r>
          </a:p>
          <a:p>
            <a:pPr lvl="4"/>
            <a:r>
              <a:rPr lang="ru-RU" altLang="ko-KR" smtClean="0"/>
              <a:t>Fifth level</a:t>
            </a:r>
            <a:endParaRPr lang="ko-KR" altLang="ko-KR" smtClean="0"/>
          </a:p>
        </p:txBody>
      </p:sp>
      <p:sp>
        <p:nvSpPr>
          <p:cNvPr id="104456" name="Rectangle 8"/>
          <p:cNvSpPr>
            <a:spLocks noGrp="1" noChangeArrowheads="1"/>
          </p:cNvSpPr>
          <p:nvPr>
            <p:ph type="title"/>
          </p:nvPr>
        </p:nvSpPr>
        <p:spPr bwMode="auto">
          <a:xfrm>
            <a:off x="1692275" y="185738"/>
            <a:ext cx="6553200" cy="488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ko-KR" smtClean="0"/>
              <a:t>Click To Edit Title Style</a:t>
            </a:r>
          </a:p>
        </p:txBody>
      </p:sp>
      <p:pic>
        <p:nvPicPr>
          <p:cNvPr id="104471" name="Picture 23" descr="9"/>
          <p:cNvPicPr>
            <a:picLocks noChangeAspect="1" noChangeArrowheads="1"/>
          </p:cNvPicPr>
          <p:nvPr/>
        </p:nvPicPr>
        <p:blipFill>
          <a:blip r:embed="rId16" cstate="print"/>
          <a:srcRect/>
          <a:stretch>
            <a:fillRect/>
          </a:stretch>
        </p:blipFill>
        <p:spPr bwMode="auto">
          <a:xfrm>
            <a:off x="-147638" y="3644900"/>
            <a:ext cx="2890838" cy="3527425"/>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04470"/>
                                        </p:tgtEl>
                                        <p:attrNameLst>
                                          <p:attrName>style.visibility</p:attrName>
                                        </p:attrNameLst>
                                      </p:cBhvr>
                                      <p:to>
                                        <p:strVal val="visible"/>
                                      </p:to>
                                    </p:set>
                                    <p:animEffect transition="in" filter="fade">
                                      <p:cBhvr>
                                        <p:cTn id="7" dur="770" decel="100000"/>
                                        <p:tgtEl>
                                          <p:spTgt spid="104470"/>
                                        </p:tgtEl>
                                      </p:cBhvr>
                                    </p:animEffect>
                                    <p:animScale>
                                      <p:cBhvr>
                                        <p:cTn id="8" dur="770" decel="100000"/>
                                        <p:tgtEl>
                                          <p:spTgt spid="104470"/>
                                        </p:tgtEl>
                                      </p:cBhvr>
                                      <p:from x="10000" y="10000"/>
                                      <p:to x="200000" y="450000"/>
                                    </p:animScale>
                                    <p:animScale>
                                      <p:cBhvr>
                                        <p:cTn id="9" dur="1230" accel="100000" fill="hold">
                                          <p:stCondLst>
                                            <p:cond delay="770"/>
                                          </p:stCondLst>
                                        </p:cTn>
                                        <p:tgtEl>
                                          <p:spTgt spid="104470"/>
                                        </p:tgtEl>
                                      </p:cBhvr>
                                      <p:from x="200000" y="450000"/>
                                      <p:to x="100000" y="100000"/>
                                    </p:animScale>
                                    <p:set>
                                      <p:cBhvr>
                                        <p:cTn id="10" dur="770" fill="hold"/>
                                        <p:tgtEl>
                                          <p:spTgt spid="104470"/>
                                        </p:tgtEl>
                                        <p:attrNameLst>
                                          <p:attrName>ppt_x</p:attrName>
                                        </p:attrNameLst>
                                      </p:cBhvr>
                                      <p:to>
                                        <p:strVal val="(0.5)"/>
                                      </p:to>
                                    </p:set>
                                    <p:anim from="(0.5)" to="(#ppt_x)" calcmode="lin" valueType="num">
                                      <p:cBhvr>
                                        <p:cTn id="11" dur="1230" accel="100000" fill="hold">
                                          <p:stCondLst>
                                            <p:cond delay="770"/>
                                          </p:stCondLst>
                                        </p:cTn>
                                        <p:tgtEl>
                                          <p:spTgt spid="104470"/>
                                        </p:tgtEl>
                                        <p:attrNameLst>
                                          <p:attrName>ppt_x</p:attrName>
                                        </p:attrNameLst>
                                      </p:cBhvr>
                                    </p:anim>
                                    <p:set>
                                      <p:cBhvr>
                                        <p:cTn id="12" dur="770" fill="hold"/>
                                        <p:tgtEl>
                                          <p:spTgt spid="104470"/>
                                        </p:tgtEl>
                                        <p:attrNameLst>
                                          <p:attrName>ppt_y</p:attrName>
                                        </p:attrNameLst>
                                      </p:cBhvr>
                                      <p:to>
                                        <p:strVal val="(#ppt_y+0.4)"/>
                                      </p:to>
                                    </p:set>
                                    <p:anim from="(#ppt_y+0.4)" to="(#ppt_y)" calcmode="lin" valueType="num">
                                      <p:cBhvr>
                                        <p:cTn id="13" dur="1230" accel="100000" fill="hold">
                                          <p:stCondLst>
                                            <p:cond delay="770"/>
                                          </p:stCondLst>
                                        </p:cTn>
                                        <p:tgtEl>
                                          <p:spTgt spid="104470"/>
                                        </p:tgtEl>
                                        <p:attrNameLst>
                                          <p:attrName>ppt_y</p:attrName>
                                        </p:attrNameLst>
                                      </p:cBhvr>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4471"/>
                                        </p:tgtEl>
                                        <p:attrNameLst>
                                          <p:attrName>style.visibility</p:attrName>
                                        </p:attrNameLst>
                                      </p:cBhvr>
                                      <p:to>
                                        <p:strVal val="visible"/>
                                      </p:to>
                                    </p:set>
                                    <p:animEffect transition="in" filter="randombar(horizontal)">
                                      <p:cBhvr>
                                        <p:cTn id="17" dur="500"/>
                                        <p:tgtEl>
                                          <p:spTgt spid="104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fontAlgn="base" latinLnBrk="1">
        <a:spcBef>
          <a:spcPct val="0"/>
        </a:spcBef>
        <a:spcAft>
          <a:spcPct val="0"/>
        </a:spcAft>
        <a:defRPr kumimoji="1" sz="3000" b="1" i="1">
          <a:solidFill>
            <a:schemeClr val="accent2"/>
          </a:solidFill>
          <a:latin typeface="+mj-lt"/>
          <a:ea typeface="+mj-ea"/>
          <a:cs typeface="+mj-cs"/>
        </a:defRPr>
      </a:lvl1pPr>
      <a:lvl2pPr algn="l" rtl="0" fontAlgn="base" latinLnBrk="1">
        <a:spcBef>
          <a:spcPct val="0"/>
        </a:spcBef>
        <a:spcAft>
          <a:spcPct val="0"/>
        </a:spcAft>
        <a:defRPr kumimoji="1" sz="3000" b="1" i="1">
          <a:solidFill>
            <a:schemeClr val="accent2"/>
          </a:solidFill>
          <a:latin typeface="Arial" pitchFamily="34" charset="0"/>
          <a:ea typeface="굴림" pitchFamily="50" charset="-127"/>
        </a:defRPr>
      </a:lvl2pPr>
      <a:lvl3pPr algn="l" rtl="0" fontAlgn="base" latinLnBrk="1">
        <a:spcBef>
          <a:spcPct val="0"/>
        </a:spcBef>
        <a:spcAft>
          <a:spcPct val="0"/>
        </a:spcAft>
        <a:defRPr kumimoji="1" sz="3000" b="1" i="1">
          <a:solidFill>
            <a:schemeClr val="accent2"/>
          </a:solidFill>
          <a:latin typeface="Arial" pitchFamily="34" charset="0"/>
          <a:ea typeface="굴림" pitchFamily="50" charset="-127"/>
        </a:defRPr>
      </a:lvl3pPr>
      <a:lvl4pPr algn="l" rtl="0" fontAlgn="base" latinLnBrk="1">
        <a:spcBef>
          <a:spcPct val="0"/>
        </a:spcBef>
        <a:spcAft>
          <a:spcPct val="0"/>
        </a:spcAft>
        <a:defRPr kumimoji="1" sz="3000" b="1" i="1">
          <a:solidFill>
            <a:schemeClr val="accent2"/>
          </a:solidFill>
          <a:latin typeface="Arial" pitchFamily="34" charset="0"/>
          <a:ea typeface="굴림" pitchFamily="50" charset="-127"/>
        </a:defRPr>
      </a:lvl4pPr>
      <a:lvl5pPr algn="l" rtl="0" fontAlgn="base" latinLnBrk="1">
        <a:spcBef>
          <a:spcPct val="0"/>
        </a:spcBef>
        <a:spcAft>
          <a:spcPct val="0"/>
        </a:spcAft>
        <a:defRPr kumimoji="1" sz="3000" b="1" i="1">
          <a:solidFill>
            <a:schemeClr val="accent2"/>
          </a:solidFill>
          <a:latin typeface="Arial" pitchFamily="34" charset="0"/>
          <a:ea typeface="굴림" pitchFamily="50" charset="-127"/>
        </a:defRPr>
      </a:lvl5pPr>
      <a:lvl6pPr marL="457200" algn="l" rtl="0" fontAlgn="base" latinLnBrk="1">
        <a:spcBef>
          <a:spcPct val="0"/>
        </a:spcBef>
        <a:spcAft>
          <a:spcPct val="0"/>
        </a:spcAft>
        <a:defRPr kumimoji="1" sz="3000" b="1" i="1">
          <a:solidFill>
            <a:schemeClr val="accent2"/>
          </a:solidFill>
          <a:latin typeface="Arial" pitchFamily="34" charset="0"/>
          <a:ea typeface="굴림" pitchFamily="50" charset="-127"/>
        </a:defRPr>
      </a:lvl6pPr>
      <a:lvl7pPr marL="914400" algn="l" rtl="0" fontAlgn="base" latinLnBrk="1">
        <a:spcBef>
          <a:spcPct val="0"/>
        </a:spcBef>
        <a:spcAft>
          <a:spcPct val="0"/>
        </a:spcAft>
        <a:defRPr kumimoji="1" sz="3000" b="1" i="1">
          <a:solidFill>
            <a:schemeClr val="accent2"/>
          </a:solidFill>
          <a:latin typeface="Arial" pitchFamily="34" charset="0"/>
          <a:ea typeface="굴림" pitchFamily="50" charset="-127"/>
        </a:defRPr>
      </a:lvl7pPr>
      <a:lvl8pPr marL="1371600" algn="l" rtl="0" fontAlgn="base" latinLnBrk="1">
        <a:spcBef>
          <a:spcPct val="0"/>
        </a:spcBef>
        <a:spcAft>
          <a:spcPct val="0"/>
        </a:spcAft>
        <a:defRPr kumimoji="1" sz="3000" b="1" i="1">
          <a:solidFill>
            <a:schemeClr val="accent2"/>
          </a:solidFill>
          <a:latin typeface="Arial" pitchFamily="34" charset="0"/>
          <a:ea typeface="굴림" pitchFamily="50" charset="-127"/>
        </a:defRPr>
      </a:lvl8pPr>
      <a:lvl9pPr marL="1828800" algn="l" rtl="0" fontAlgn="base" latinLnBrk="1">
        <a:spcBef>
          <a:spcPct val="0"/>
        </a:spcBef>
        <a:spcAft>
          <a:spcPct val="0"/>
        </a:spcAft>
        <a:defRPr kumimoji="1" sz="3000" b="1" i="1">
          <a:solidFill>
            <a:schemeClr val="accent2"/>
          </a:solidFill>
          <a:latin typeface="Arial" pitchFamily="34" charset="0"/>
          <a:ea typeface="굴림" pitchFamily="50" charset="-127"/>
        </a:defRPr>
      </a:lvl9pPr>
    </p:titleStyle>
    <p:bodyStyle>
      <a:lvl1pPr marL="342900" indent="-342900" algn="l" rtl="0" fontAlgn="base" latinLnBrk="1">
        <a:spcBef>
          <a:spcPct val="20000"/>
        </a:spcBef>
        <a:spcAft>
          <a:spcPct val="0"/>
        </a:spcAft>
        <a:buChar char="•"/>
        <a:defRPr kumimoji="1" sz="2800">
          <a:solidFill>
            <a:schemeClr val="tx1"/>
          </a:solidFill>
          <a:latin typeface="+mn-lt"/>
          <a:ea typeface="+mn-ea"/>
          <a:cs typeface="+mn-cs"/>
        </a:defRPr>
      </a:lvl1pPr>
      <a:lvl2pPr marL="742950" indent="-285750" algn="l" rtl="0" fontAlgn="base" latinLnBrk="1">
        <a:spcBef>
          <a:spcPct val="20000"/>
        </a:spcBef>
        <a:spcAft>
          <a:spcPct val="0"/>
        </a:spcAft>
        <a:buChar char="–"/>
        <a:defRPr kumimoji="1" sz="2400" b="1">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6.gi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0.jpe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55.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26.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ideo" Target="file:///D:\2010&#45380;\&#51652;&#54665;&#50629;&#47924;\(201004)&#50896;&#44201;&#44288;&#47532;%20&#49884;&#49828;&#53596;%20&#50868;&#50689;\&#50896;&#44201;&#44288;&#47532;%20&#49884;&#49828;&#53596;%20&#49548;&#44060;(&#46041;&#50689;&#49345;).wmv" TargetMode="Externa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07_01___"/>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1928794" y="1214422"/>
            <a:ext cx="7143768" cy="2446824"/>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150000"/>
              </a:lnSpc>
            </a:pPr>
            <a:r>
              <a:rPr lang="en-US" altLang="ko-KR" sz="36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t>O</a:t>
            </a:r>
            <a:r>
              <a:rPr lang="en-US" altLang="ko-KR" sz="33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t>peration of Remote Monitoring  &amp;</a:t>
            </a:r>
            <a:br>
              <a:rPr lang="en-US" altLang="ko-KR" sz="33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br>
            <a:r>
              <a:rPr lang="en-US" altLang="ko-KR" sz="33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t>Video  telephony  System</a:t>
            </a:r>
            <a:br>
              <a:rPr lang="en-US" altLang="ko-KR" sz="33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br>
            <a:r>
              <a:rPr lang="en-US" altLang="ko-KR" sz="3300" b="1" dirty="0" smtClean="0">
                <a:ln w="11430"/>
                <a:solidFill>
                  <a:schemeClr val="bg1"/>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rPr>
              <a:t>for Advanced Radiation Protection</a:t>
            </a:r>
            <a:endParaRPr lang="ko-KR" altLang="en-US" sz="3300" b="1" dirty="0">
              <a:ln w="11430"/>
              <a:solidFill>
                <a:srgbClr val="FFFF00"/>
              </a:solidFill>
              <a:effectLst>
                <a:glow rad="139700">
                  <a:schemeClr val="tx1">
                    <a:alpha val="40000"/>
                  </a:schemeClr>
                </a:glow>
                <a:outerShdw blurRad="80000" dist="40000" dir="5040000" algn="tl">
                  <a:srgbClr val="000000">
                    <a:alpha val="30000"/>
                  </a:srgbClr>
                </a:outerShdw>
              </a:effectLst>
              <a:latin typeface="Franklin Gothic Heavy" pitchFamily="34" charset="0"/>
              <a:ea typeface="HY헤드라인M" pitchFamily="18" charset="-127"/>
            </a:endParaRPr>
          </a:p>
        </p:txBody>
      </p:sp>
      <p:sp>
        <p:nvSpPr>
          <p:cNvPr id="9" name="TextBox 8"/>
          <p:cNvSpPr txBox="1"/>
          <p:nvPr/>
        </p:nvSpPr>
        <p:spPr>
          <a:xfrm>
            <a:off x="2000232" y="5429264"/>
            <a:ext cx="5857916" cy="138499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altLang="ko-KR" sz="2000" b="1" spc="150" dirty="0" err="1"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rPr>
              <a:t>Weon-Seob</a:t>
            </a:r>
            <a:r>
              <a:rPr lang="en-US" altLang="ko-KR" sz="2000" b="1" spc="150" dirty="0"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rPr>
              <a:t> Yoon</a:t>
            </a:r>
            <a:br>
              <a:rPr lang="en-US" altLang="ko-KR" sz="2000" b="1" spc="150" dirty="0"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rPr>
            </a:br>
            <a:r>
              <a:rPr lang="en-US" altLang="ko-KR" sz="2000" b="1" spc="150" dirty="0"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rPr>
              <a:t>Manager, Radiation Safety Team</a:t>
            </a:r>
          </a:p>
          <a:p>
            <a:endParaRPr lang="en-US" altLang="ko-KR" sz="1200" b="1" spc="150" dirty="0"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endParaRPr>
          </a:p>
          <a:p>
            <a:r>
              <a:rPr lang="en-US" altLang="ko-KR" sz="3200" b="1" spc="150" dirty="0" smtClean="0">
                <a:ln w="11430"/>
                <a:solidFill>
                  <a:srgbClr val="FFFF00"/>
                </a:solidFill>
                <a:effectLst>
                  <a:glow rad="101600">
                    <a:schemeClr val="tx1">
                      <a:alpha val="40000"/>
                    </a:schemeClr>
                  </a:glow>
                  <a:outerShdw blurRad="25400" algn="tl" rotWithShape="0">
                    <a:srgbClr val="000000">
                      <a:alpha val="43000"/>
                    </a:srgbClr>
                  </a:outerShdw>
                </a:effectLst>
                <a:latin typeface="휴먼엑스포" pitchFamily="18" charset="-127"/>
                <a:ea typeface="휴먼엑스포" pitchFamily="18" charset="-127"/>
              </a:rPr>
              <a:t>ULJIN NPP 1</a:t>
            </a:r>
          </a:p>
        </p:txBody>
      </p:sp>
      <p:sp>
        <p:nvSpPr>
          <p:cNvPr id="6" name="직사각형 5"/>
          <p:cNvSpPr/>
          <p:nvPr/>
        </p:nvSpPr>
        <p:spPr>
          <a:xfrm>
            <a:off x="0" y="0"/>
            <a:ext cx="1571604" cy="6858000"/>
          </a:xfrm>
          <a:prstGeom prst="rect">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rot="16200000">
            <a:off x="-2468920" y="2884308"/>
            <a:ext cx="6500834" cy="1446550"/>
          </a:xfrm>
          <a:prstGeom prst="rect">
            <a:avLst/>
          </a:prstGeom>
          <a:noFill/>
        </p:spPr>
        <p:txBody>
          <a:bodyPr wrap="square" rtlCol="0">
            <a:spAutoFit/>
          </a:bodyPr>
          <a:lstStyle/>
          <a:p>
            <a:pPr algn="ctr"/>
            <a:r>
              <a:rPr lang="en-US" altLang="ko-KR" sz="8800" dirty="0" smtClean="0">
                <a:ln w="18415" cmpd="sng">
                  <a:noFill/>
                  <a:prstDash val="solid"/>
                </a:ln>
                <a:solidFill>
                  <a:srgbClr val="FFFFFF">
                    <a:alpha val="30000"/>
                  </a:srgbClr>
                </a:solidFill>
                <a:latin typeface="휴먼둥근헤드라인" pitchFamily="18" charset="-127"/>
                <a:ea typeface="휴먼둥근헤드라인" pitchFamily="18" charset="-127"/>
              </a:rPr>
              <a:t>K H N P</a:t>
            </a:r>
            <a:endParaRPr lang="ko-KR" altLang="en-US" sz="8800" dirty="0">
              <a:ln w="18415" cmpd="sng">
                <a:noFill/>
                <a:prstDash val="solid"/>
              </a:ln>
              <a:solidFill>
                <a:srgbClr val="FFFFFF">
                  <a:alpha val="30000"/>
                </a:srgbClr>
              </a:solidFill>
              <a:latin typeface="휴먼둥근헤드라인" pitchFamily="18" charset="-127"/>
              <a:ea typeface="휴먼둥근헤드라인" pitchFamily="18" charset="-127"/>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간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Text Box 3"/>
          <p:cNvSpPr txBox="1">
            <a:spLocks noChangeArrowheads="1"/>
          </p:cNvSpPr>
          <p:nvPr/>
        </p:nvSpPr>
        <p:spPr bwMode="auto">
          <a:xfrm>
            <a:off x="3714744" y="2534189"/>
            <a:ext cx="5857916" cy="1323439"/>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Features of </a:t>
            </a:r>
            <a:b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b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Operating RMVS</a:t>
            </a:r>
            <a:endParaRPr lang="ko-KR" altLang="en-US" sz="40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97283" name="Picture 3" descr="D:\2010년\진행업무\(201004)원격관리 시스템 운영\원자로건물 사진\SDC14201.JPG"/>
          <p:cNvPicPr>
            <a:picLocks noChangeAspect="1" noChangeArrowheads="1"/>
          </p:cNvPicPr>
          <p:nvPr/>
        </p:nvPicPr>
        <p:blipFill>
          <a:blip r:embed="rId4" cstate="print"/>
          <a:srcRect/>
          <a:stretch>
            <a:fillRect/>
          </a:stretch>
        </p:blipFill>
        <p:spPr bwMode="auto">
          <a:xfrm>
            <a:off x="-1000164" y="1142984"/>
            <a:ext cx="4143404" cy="4143404"/>
          </a:xfrm>
          <a:prstGeom prst="ellipse">
            <a:avLst/>
          </a:prstGeom>
          <a:ln>
            <a:noFill/>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010년\진행업무\(201004)원격관리 시스템 운영\원자로건물 사진\SDC14204.JPG"/>
          <p:cNvPicPr>
            <a:picLocks noChangeAspect="1" noChangeArrowheads="1"/>
          </p:cNvPicPr>
          <p:nvPr/>
        </p:nvPicPr>
        <p:blipFill>
          <a:blip r:embed="rId3" cstate="print"/>
          <a:srcRect/>
          <a:stretch>
            <a:fillRect/>
          </a:stretch>
        </p:blipFill>
        <p:spPr bwMode="auto">
          <a:xfrm>
            <a:off x="3786181" y="2500306"/>
            <a:ext cx="5174081" cy="4071966"/>
          </a:xfrm>
          <a:prstGeom prst="rect">
            <a:avLst/>
          </a:prstGeom>
          <a:noFill/>
          <a:effectLst>
            <a:outerShdw blurRad="50800" dist="50800" dir="5400000" algn="ctr" rotWithShape="0">
              <a:srgbClr val="000000">
                <a:alpha val="24000"/>
              </a:srgbClr>
            </a:outerShdw>
            <a:softEdge rad="317500"/>
          </a:effectLst>
        </p:spPr>
      </p:pic>
      <p:sp>
        <p:nvSpPr>
          <p:cNvPr id="41" name="TextBox 40"/>
          <p:cNvSpPr txBox="1"/>
          <p:nvPr/>
        </p:nvSpPr>
        <p:spPr>
          <a:xfrm>
            <a:off x="3214678" y="785794"/>
            <a:ext cx="2714644" cy="646331"/>
          </a:xfrm>
          <a:prstGeom prst="rect">
            <a:avLst/>
          </a:prstGeom>
          <a:noFill/>
        </p:spPr>
        <p:txBody>
          <a:bodyPr wrap="square" rtlCol="0">
            <a:spAutoFit/>
          </a:bodyPr>
          <a:lstStyle/>
          <a:p>
            <a:pPr algn="ctr"/>
            <a:r>
              <a:rPr lang="en-US" altLang="ko-KR" sz="3600" b="1" dirty="0" smtClean="0">
                <a:solidFill>
                  <a:schemeClr val="accent3">
                    <a:lumMod val="20000"/>
                    <a:lumOff val="80000"/>
                  </a:schemeClr>
                </a:solidFill>
                <a:effectLst>
                  <a:glow rad="101600">
                    <a:schemeClr val="tx1">
                      <a:lumMod val="95000"/>
                      <a:lumOff val="5000"/>
                      <a:alpha val="60000"/>
                    </a:schemeClr>
                  </a:glow>
                </a:effectLst>
                <a:latin typeface="+mj-ea"/>
                <a:ea typeface="+mj-ea"/>
              </a:rPr>
              <a:t>RMVS ?</a:t>
            </a:r>
            <a:endParaRPr lang="ko-KR" altLang="en-US" sz="36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26" name="TextBox 25"/>
          <p:cNvSpPr txBox="1"/>
          <p:nvPr/>
        </p:nvSpPr>
        <p:spPr>
          <a:xfrm>
            <a:off x="71406" y="1500174"/>
            <a:ext cx="9001188" cy="584775"/>
          </a:xfrm>
          <a:prstGeom prst="rect">
            <a:avLst/>
          </a:prstGeom>
          <a:noFill/>
        </p:spPr>
        <p:txBody>
          <a:bodyPr wrap="square" rtlCol="0">
            <a:spAutoFit/>
          </a:bodyPr>
          <a:lstStyle/>
          <a:p>
            <a:pPr algn="ctr"/>
            <a:r>
              <a:rPr lang="en-US" altLang="ko-KR" sz="2800" b="1" dirty="0" smtClean="0">
                <a:solidFill>
                  <a:srgbClr val="FFFF99"/>
                </a:solidFill>
                <a:effectLst>
                  <a:glow rad="101600">
                    <a:schemeClr val="tx1">
                      <a:lumMod val="95000"/>
                      <a:lumOff val="5000"/>
                      <a:alpha val="60000"/>
                    </a:schemeClr>
                  </a:glow>
                </a:effectLst>
                <a:latin typeface="+mj-ea"/>
                <a:ea typeface="+mj-ea"/>
              </a:rPr>
              <a:t>Remote Monitoring &amp; Video Telephony </a:t>
            </a:r>
            <a:r>
              <a:rPr lang="en-US" altLang="ko-KR" sz="3200" b="1" dirty="0" smtClean="0">
                <a:solidFill>
                  <a:srgbClr val="FFFF99"/>
                </a:solidFill>
                <a:effectLst>
                  <a:glow rad="101600">
                    <a:schemeClr val="tx1">
                      <a:lumMod val="95000"/>
                      <a:lumOff val="5000"/>
                      <a:alpha val="60000"/>
                    </a:schemeClr>
                  </a:glow>
                </a:effectLst>
                <a:latin typeface="+mj-ea"/>
                <a:ea typeface="+mj-ea"/>
              </a:rPr>
              <a:t>System</a:t>
            </a:r>
            <a:endParaRPr lang="ko-KR" altLang="en-US" sz="3200" b="1" dirty="0">
              <a:solidFill>
                <a:srgbClr val="FFFF99"/>
              </a:solidFill>
              <a:effectLst>
                <a:glow rad="101600">
                  <a:schemeClr val="tx1">
                    <a:lumMod val="95000"/>
                    <a:lumOff val="5000"/>
                    <a:alpha val="60000"/>
                  </a:schemeClr>
                </a:glow>
              </a:effectLst>
              <a:latin typeface="+mj-ea"/>
              <a:ea typeface="+mj-ea"/>
            </a:endParaRPr>
          </a:p>
        </p:txBody>
      </p:sp>
      <p:sp>
        <p:nvSpPr>
          <p:cNvPr id="31" name="TextBox 30"/>
          <p:cNvSpPr txBox="1"/>
          <p:nvPr/>
        </p:nvSpPr>
        <p:spPr>
          <a:xfrm>
            <a:off x="71406" y="2216530"/>
            <a:ext cx="6715172" cy="1938992"/>
          </a:xfrm>
          <a:prstGeom prst="rect">
            <a:avLst/>
          </a:prstGeom>
          <a:noFill/>
        </p:spPr>
        <p:txBody>
          <a:bodyPr wrap="square" rtlCol="0">
            <a:spAutoFit/>
          </a:bodyPr>
          <a:lstStyle/>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Remote Monitoring</a:t>
            </a:r>
          </a:p>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rPr>
              <a:t> √ </a:t>
            </a:r>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Remote Control</a:t>
            </a:r>
          </a:p>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rPr>
              <a:t> √ </a:t>
            </a:r>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Video Telephony</a:t>
            </a:r>
          </a:p>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rPr>
              <a:t> √ Continuous Radiation Detection</a:t>
            </a:r>
          </a:p>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rPr>
              <a:t>    (Telemetry)</a:t>
            </a:r>
          </a:p>
        </p:txBody>
      </p:sp>
      <p:sp>
        <p:nvSpPr>
          <p:cNvPr id="32" name="아래쪽 화살표 31"/>
          <p:cNvSpPr/>
          <p:nvPr/>
        </p:nvSpPr>
        <p:spPr>
          <a:xfrm>
            <a:off x="1928794" y="4429132"/>
            <a:ext cx="500066" cy="642942"/>
          </a:xfrm>
          <a:prstGeom prst="downArrow">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p:cNvSpPr txBox="1"/>
          <p:nvPr/>
        </p:nvSpPr>
        <p:spPr>
          <a:xfrm>
            <a:off x="71406" y="5286388"/>
            <a:ext cx="4214842"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Remote Control System</a:t>
            </a:r>
          </a:p>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for Radiation Protection</a:t>
            </a:r>
            <a:endParaRPr lang="ko-KR" altLang="en-US" sz="2400" dirty="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p:txBody>
      </p:sp>
      <p:sp>
        <p:nvSpPr>
          <p:cNvPr id="9"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10년\진행업무\(201004)원격관리 시스템 운영\보조건물 사진\SDC14641.JPG"/>
          <p:cNvPicPr>
            <a:picLocks noChangeAspect="1" noChangeArrowheads="1"/>
          </p:cNvPicPr>
          <p:nvPr/>
        </p:nvPicPr>
        <p:blipFill>
          <a:blip r:embed="rId3" cstate="print"/>
          <a:srcRect/>
          <a:stretch>
            <a:fillRect/>
          </a:stretch>
        </p:blipFill>
        <p:spPr bwMode="auto">
          <a:xfrm>
            <a:off x="357158" y="714356"/>
            <a:ext cx="3238522" cy="2428892"/>
          </a:xfrm>
          <a:prstGeom prst="ellipse">
            <a:avLst/>
          </a:prstGeom>
          <a:ln>
            <a:noFill/>
          </a:ln>
          <a:effectLst/>
          <a:scene3d>
            <a:camera prst="orthographicFront">
              <a:rot lat="0" lon="10799999" rev="0"/>
            </a:camera>
            <a:lightRig rig="threePt" dir="t"/>
          </a:scene3d>
        </p:spPr>
      </p:pic>
      <p:sp>
        <p:nvSpPr>
          <p:cNvPr id="10" name="TextBox 9"/>
          <p:cNvSpPr txBox="1"/>
          <p:nvPr/>
        </p:nvSpPr>
        <p:spPr>
          <a:xfrm>
            <a:off x="1500166" y="3286124"/>
            <a:ext cx="85725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Field</a:t>
            </a:r>
            <a:endParaRPr lang="ko-KR" altLang="en-US" sz="2400" dirty="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p:txBody>
      </p:sp>
      <p:pic>
        <p:nvPicPr>
          <p:cNvPr id="3075" name="Picture 3" descr="D:\2010년\진행업무\(201004)원격관리 시스템 운영\보조건물 사진\SDC14640.JPG"/>
          <p:cNvPicPr>
            <a:picLocks noChangeAspect="1" noChangeArrowheads="1"/>
          </p:cNvPicPr>
          <p:nvPr/>
        </p:nvPicPr>
        <p:blipFill>
          <a:blip r:embed="rId4" cstate="print"/>
          <a:srcRect/>
          <a:stretch>
            <a:fillRect/>
          </a:stretch>
        </p:blipFill>
        <p:spPr bwMode="auto">
          <a:xfrm>
            <a:off x="285720" y="3857628"/>
            <a:ext cx="3214710" cy="2428892"/>
          </a:xfrm>
          <a:prstGeom prst="ellipse">
            <a:avLst/>
          </a:prstGeom>
          <a:ln>
            <a:noFill/>
          </a:ln>
          <a:effectLst/>
          <a:scene3d>
            <a:camera prst="orthographicFront">
              <a:rot lat="0" lon="10799999" rev="0"/>
            </a:camera>
            <a:lightRig rig="threePt" dir="t"/>
          </a:scene3d>
        </p:spPr>
      </p:pic>
      <p:sp>
        <p:nvSpPr>
          <p:cNvPr id="13" name="위로 구부러진 화살표 12"/>
          <p:cNvSpPr/>
          <p:nvPr/>
        </p:nvSpPr>
        <p:spPr>
          <a:xfrm rot="10800000">
            <a:off x="3143240" y="2571743"/>
            <a:ext cx="2786082" cy="785818"/>
          </a:xfrm>
          <a:prstGeom prst="curvedUpArrow">
            <a:avLst>
              <a:gd name="adj1" fmla="val 42096"/>
              <a:gd name="adj2" fmla="val 85013"/>
              <a:gd name="adj3" fmla="val 25000"/>
            </a:avLst>
          </a:prstGeom>
          <a:solidFill>
            <a:schemeClr val="accent6">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solidFill>
                <a:schemeClr val="tx1"/>
              </a:solidFill>
            </a:endParaRPr>
          </a:p>
        </p:txBody>
      </p:sp>
      <p:sp>
        <p:nvSpPr>
          <p:cNvPr id="14" name="위로 구부러진 화살표 13"/>
          <p:cNvSpPr/>
          <p:nvPr/>
        </p:nvSpPr>
        <p:spPr>
          <a:xfrm>
            <a:off x="2928926" y="3571876"/>
            <a:ext cx="2786082" cy="785818"/>
          </a:xfrm>
          <a:prstGeom prst="curvedUpArrow">
            <a:avLst>
              <a:gd name="adj1" fmla="val 42096"/>
              <a:gd name="adj2" fmla="val 85013"/>
              <a:gd name="adj3" fmla="val 25000"/>
            </a:avLst>
          </a:prstGeom>
          <a:solidFill>
            <a:schemeClr val="accent6">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solidFill>
                <a:schemeClr val="tx1"/>
              </a:solidFill>
            </a:endParaRPr>
          </a:p>
        </p:txBody>
      </p:sp>
      <p:sp>
        <p:nvSpPr>
          <p:cNvPr id="15" name="TextBox 14"/>
          <p:cNvSpPr txBox="1"/>
          <p:nvPr/>
        </p:nvSpPr>
        <p:spPr>
          <a:xfrm>
            <a:off x="5929322" y="3214686"/>
            <a:ext cx="3429024"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RMVS Control Center</a:t>
            </a:r>
            <a:b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4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(Health Physics Room)</a:t>
            </a:r>
            <a:endParaRPr lang="ko-KR" altLang="en-US" sz="2400" dirty="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p:txBody>
      </p:sp>
      <p:pic>
        <p:nvPicPr>
          <p:cNvPr id="3076" name="Picture 4" descr="D:\2010년\진행업무\(201004)원격관리 시스템 운영\보조건물 사진\SDC14651.JPG"/>
          <p:cNvPicPr>
            <a:picLocks noChangeAspect="1" noChangeArrowheads="1"/>
          </p:cNvPicPr>
          <p:nvPr/>
        </p:nvPicPr>
        <p:blipFill>
          <a:blip r:embed="rId5" cstate="print"/>
          <a:srcRect/>
          <a:stretch>
            <a:fillRect/>
          </a:stretch>
        </p:blipFill>
        <p:spPr bwMode="auto">
          <a:xfrm>
            <a:off x="5929290" y="714356"/>
            <a:ext cx="3214710" cy="2428892"/>
          </a:xfrm>
          <a:prstGeom prst="ellipse">
            <a:avLst/>
          </a:prstGeom>
          <a:ln>
            <a:noFill/>
          </a:ln>
          <a:effectLst/>
        </p:spPr>
      </p:pic>
      <p:pic>
        <p:nvPicPr>
          <p:cNvPr id="3077" name="Picture 5" descr="D:\2010년\진행업무\(201004)원격관리 시스템 운영\원자로건물 사진\SDC14206.JPG"/>
          <p:cNvPicPr>
            <a:picLocks noChangeAspect="1" noChangeArrowheads="1"/>
          </p:cNvPicPr>
          <p:nvPr/>
        </p:nvPicPr>
        <p:blipFill>
          <a:blip r:embed="rId6" cstate="print"/>
          <a:srcRect/>
          <a:stretch>
            <a:fillRect/>
          </a:stretch>
        </p:blipFill>
        <p:spPr bwMode="auto">
          <a:xfrm>
            <a:off x="5500694" y="4071942"/>
            <a:ext cx="3214710" cy="2428892"/>
          </a:xfrm>
          <a:prstGeom prst="ellipse">
            <a:avLst/>
          </a:prstGeom>
          <a:ln>
            <a:noFill/>
          </a:ln>
          <a:effectLst/>
        </p:spPr>
      </p:pic>
      <p:sp>
        <p:nvSpPr>
          <p:cNvPr id="12"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85752" y="1544927"/>
            <a:ext cx="9072594" cy="2169825"/>
          </a:xfrm>
          <a:prstGeom prst="rect">
            <a:avLst/>
          </a:prstGeom>
          <a:noFill/>
        </p:spPr>
        <p:txBody>
          <a:bodyPr wrap="square" rtlCol="0">
            <a:spAutoFit/>
          </a:bodyPr>
          <a:lstStyle/>
          <a:p>
            <a:r>
              <a:rPr lang="ko-KR" altLang="en-US" sz="2400" b="1" dirty="0" smtClean="0">
                <a:solidFill>
                  <a:srgbClr val="FFFF99"/>
                </a:solidFill>
                <a:effectLst>
                  <a:glow rad="101600">
                    <a:schemeClr val="tx1">
                      <a:lumMod val="95000"/>
                      <a:lumOff val="5000"/>
                      <a:alpha val="60000"/>
                    </a:schemeClr>
                  </a:glow>
                </a:effectLst>
                <a:latin typeface="+mj-ea"/>
                <a:ea typeface="+mj-ea"/>
              </a:rPr>
              <a:t> √ </a:t>
            </a:r>
            <a:r>
              <a:rPr lang="en-US" altLang="ko-KR" sz="2400" b="1" dirty="0" smtClean="0">
                <a:solidFill>
                  <a:srgbClr val="FFFF99"/>
                </a:solidFill>
                <a:effectLst>
                  <a:glow rad="101600">
                    <a:schemeClr val="tx1">
                      <a:lumMod val="95000"/>
                      <a:lumOff val="5000"/>
                      <a:alpha val="60000"/>
                    </a:schemeClr>
                  </a:glow>
                </a:effectLst>
                <a:latin typeface="+mj-ea"/>
                <a:ea typeface="+mj-ea"/>
              </a:rPr>
              <a:t>Operation Period</a:t>
            </a:r>
            <a:r>
              <a:rPr lang="ko-KR" altLang="en-US" sz="2400" b="1" dirty="0" smtClean="0">
                <a:solidFill>
                  <a:srgbClr val="FFFF99"/>
                </a:solidFill>
                <a:effectLst>
                  <a:glow rad="101600">
                    <a:schemeClr val="tx1">
                      <a:lumMod val="95000"/>
                      <a:lumOff val="5000"/>
                      <a:alpha val="60000"/>
                    </a:schemeClr>
                  </a:glow>
                </a:effectLst>
                <a:latin typeface="+mj-ea"/>
                <a:ea typeface="+mj-ea"/>
              </a:rPr>
              <a:t> </a:t>
            </a:r>
            <a:r>
              <a:rPr lang="en-US" altLang="ko-KR" sz="2400" b="1" dirty="0" smtClean="0">
                <a:solidFill>
                  <a:srgbClr val="FFFF99"/>
                </a:solidFill>
                <a:effectLst>
                  <a:glow rad="101600">
                    <a:schemeClr val="tx1">
                      <a:lumMod val="95000"/>
                      <a:lumOff val="5000"/>
                      <a:alpha val="60000"/>
                    </a:schemeClr>
                  </a:glow>
                </a:effectLst>
                <a:latin typeface="+mj-ea"/>
                <a:ea typeface="+mj-ea"/>
              </a:rPr>
              <a:t>: Outage(</a:t>
            </a:r>
            <a:r>
              <a:rPr lang="en-US" altLang="ko-KR" sz="2000" b="1" dirty="0" smtClean="0">
                <a:solidFill>
                  <a:srgbClr val="FFFF99"/>
                </a:solidFill>
                <a:effectLst>
                  <a:glow rad="101600">
                    <a:schemeClr val="tx1">
                      <a:lumMod val="95000"/>
                      <a:lumOff val="5000"/>
                      <a:alpha val="60000"/>
                    </a:schemeClr>
                  </a:glow>
                </a:effectLst>
                <a:latin typeface="+mj-ea"/>
                <a:ea typeface="+mj-ea"/>
              </a:rPr>
              <a:t>2010.02.26</a:t>
            </a:r>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en-US" altLang="ko-KR" sz="2000" b="1" dirty="0" smtClean="0">
                <a:solidFill>
                  <a:srgbClr val="FFFF99"/>
                </a:solidFill>
                <a:effectLst>
                  <a:glow rad="101600">
                    <a:schemeClr val="tx1">
                      <a:lumMod val="95000"/>
                      <a:lumOff val="5000"/>
                      <a:alpha val="60000"/>
                    </a:schemeClr>
                  </a:glow>
                </a:effectLst>
                <a:latin typeface="+mj-ea"/>
                <a:ea typeface="+mj-ea"/>
              </a:rPr>
              <a:t>~ 2010.04.27)</a:t>
            </a:r>
            <a:endParaRPr lang="en-US" altLang="ko-KR" sz="2400" b="1" dirty="0" smtClean="0">
              <a:solidFill>
                <a:srgbClr val="FFFF99"/>
              </a:solidFill>
              <a:effectLst>
                <a:glow rad="101600">
                  <a:schemeClr val="tx1">
                    <a:lumMod val="95000"/>
                    <a:lumOff val="5000"/>
                    <a:alpha val="60000"/>
                  </a:schemeClr>
                </a:glow>
              </a:effectLst>
              <a:latin typeface="+mj-ea"/>
              <a:ea typeface="+mj-ea"/>
            </a:endParaRPr>
          </a:p>
          <a:p>
            <a:endParaRPr lang="en-US" altLang="ko-KR" sz="1200" b="1" dirty="0" smtClean="0">
              <a:solidFill>
                <a:srgbClr val="FFFF99"/>
              </a:solidFill>
              <a:effectLst>
                <a:glow rad="101600">
                  <a:schemeClr val="tx1">
                    <a:lumMod val="95000"/>
                    <a:lumOff val="5000"/>
                    <a:alpha val="60000"/>
                  </a:schemeClr>
                </a:glow>
              </a:effectLst>
              <a:latin typeface="+mj-ea"/>
              <a:ea typeface="+mj-ea"/>
            </a:endParaRPr>
          </a:p>
          <a:p>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16 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Primary Radiation Workshop in Reactor Building</a:t>
            </a:r>
          </a:p>
          <a:p>
            <a:endParaRPr lang="en-US" altLang="ko-KR" sz="12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2EA</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Surroundings of Reactor Cavity / Health Physics Room</a:t>
            </a:r>
          </a:p>
        </p:txBody>
      </p:sp>
      <p:sp>
        <p:nvSpPr>
          <p:cNvPr id="30" name="TextBox 29"/>
          <p:cNvSpPr txBox="1"/>
          <p:nvPr/>
        </p:nvSpPr>
        <p:spPr>
          <a:xfrm>
            <a:off x="-71470" y="772523"/>
            <a:ext cx="8143932"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Operation of RMVS in Reactor Building</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5"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D:\2010년\진행업무\(201004)원격관리 시스템 운영\원자로건물 사진\SDC14871.JPG"/>
          <p:cNvPicPr>
            <a:picLocks noChangeArrowheads="1"/>
          </p:cNvPicPr>
          <p:nvPr/>
        </p:nvPicPr>
        <p:blipFill>
          <a:blip r:embed="rId3" cstate="print"/>
          <a:srcRect/>
          <a:stretch>
            <a:fillRect/>
          </a:stretch>
        </p:blipFill>
        <p:spPr bwMode="auto">
          <a:xfrm>
            <a:off x="539553" y="2132856"/>
            <a:ext cx="2880320" cy="2160000"/>
          </a:xfrm>
          <a:prstGeom prst="rect">
            <a:avLst/>
          </a:prstGeom>
          <a:ln>
            <a:noFill/>
          </a:ln>
          <a:effectLst>
            <a:softEdge rad="112500"/>
          </a:effectLst>
        </p:spPr>
      </p:pic>
      <p:sp>
        <p:nvSpPr>
          <p:cNvPr id="41" name="TextBox 40"/>
          <p:cNvSpPr txBox="1"/>
          <p:nvPr/>
        </p:nvSpPr>
        <p:spPr>
          <a:xfrm>
            <a:off x="214314" y="1428736"/>
            <a:ext cx="9072594" cy="1308050"/>
          </a:xfrm>
          <a:prstGeom prst="rect">
            <a:avLst/>
          </a:prstGeom>
          <a:noFill/>
        </p:spPr>
        <p:txBody>
          <a:bodyPr wrap="square" rtlCol="0">
            <a:spAutoFit/>
          </a:bodyPr>
          <a:lstStyle/>
          <a:p>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16 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Primary Radiation Workshop in Reactor Building</a:t>
            </a:r>
          </a:p>
          <a:p>
            <a:endParaRPr lang="en-US" altLang="ko-KR" sz="11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endPar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endParaRPr>
          </a:p>
        </p:txBody>
      </p:sp>
      <p:sp>
        <p:nvSpPr>
          <p:cNvPr id="30" name="TextBox 29"/>
          <p:cNvSpPr txBox="1"/>
          <p:nvPr/>
        </p:nvSpPr>
        <p:spPr>
          <a:xfrm>
            <a:off x="-71470" y="772523"/>
            <a:ext cx="8143932"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Operation of RMVS in Reactor Building</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pic>
        <p:nvPicPr>
          <p:cNvPr id="98306" name="Picture 2" descr="D:\2010년\진행업무\(201004)원격관리 시스템 운영\원자로건물 사진\SDC14861.JPG"/>
          <p:cNvPicPr>
            <a:picLocks noChangeAspect="1" noChangeArrowheads="1"/>
          </p:cNvPicPr>
          <p:nvPr/>
        </p:nvPicPr>
        <p:blipFill>
          <a:blip r:embed="rId4" cstate="print"/>
          <a:srcRect/>
          <a:stretch>
            <a:fillRect/>
          </a:stretch>
        </p:blipFill>
        <p:spPr bwMode="auto">
          <a:xfrm>
            <a:off x="3419872" y="2132856"/>
            <a:ext cx="2880000" cy="2160000"/>
          </a:xfrm>
          <a:prstGeom prst="rect">
            <a:avLst/>
          </a:prstGeom>
          <a:ln>
            <a:noFill/>
          </a:ln>
          <a:effectLst>
            <a:softEdge rad="112500"/>
          </a:effectLst>
        </p:spPr>
      </p:pic>
      <p:pic>
        <p:nvPicPr>
          <p:cNvPr id="98307" name="Picture 3" descr="D:\2010년\진행업무\(201004)원격관리 시스템 운영\원자로건물 사진\SDC14888.JPG"/>
          <p:cNvPicPr>
            <a:picLocks noChangeAspect="1" noChangeArrowheads="1"/>
          </p:cNvPicPr>
          <p:nvPr/>
        </p:nvPicPr>
        <p:blipFill>
          <a:blip r:embed="rId5" cstate="print"/>
          <a:srcRect/>
          <a:stretch>
            <a:fillRect/>
          </a:stretch>
        </p:blipFill>
        <p:spPr bwMode="auto">
          <a:xfrm>
            <a:off x="6300192" y="2132856"/>
            <a:ext cx="2880000" cy="2160000"/>
          </a:xfrm>
          <a:prstGeom prst="rect">
            <a:avLst/>
          </a:prstGeom>
          <a:ln>
            <a:noFill/>
          </a:ln>
          <a:effectLst>
            <a:softEdge rad="112500"/>
          </a:effectLst>
        </p:spPr>
      </p:pic>
      <p:sp>
        <p:nvSpPr>
          <p:cNvPr id="9" name="TextBox 8"/>
          <p:cNvSpPr txBox="1"/>
          <p:nvPr/>
        </p:nvSpPr>
        <p:spPr>
          <a:xfrm>
            <a:off x="214314" y="4143380"/>
            <a:ext cx="8858280" cy="2308324"/>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 </a:t>
            </a:r>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Equipped with Camera</a:t>
            </a:r>
            <a:endPar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 √ Remote Audio Telecommunication</a:t>
            </a:r>
          </a:p>
          <a:p>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a:t>
            </a:r>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Call Signal Transmission to RP Technicians</a:t>
            </a:r>
          </a:p>
          <a:p>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a:t>
            </a:r>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Mobile Installation</a:t>
            </a:r>
          </a:p>
          <a:p>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Easy Control </a:t>
            </a:r>
            <a:b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br>
            <a:r>
              <a:rPr lang="en-US" altLang="ko-KR" sz="24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Page Phone Substitute</a:t>
            </a:r>
          </a:p>
        </p:txBody>
      </p:sp>
      <p:sp>
        <p:nvSpPr>
          <p:cNvPr id="10"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70" y="772523"/>
            <a:ext cx="8143932"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Operation of RMVS in Reactor Building</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pic>
        <p:nvPicPr>
          <p:cNvPr id="53250" name="Picture 2" descr="D:\2010년\진행업무\(201004)원격관리 시스템 운영\원자로건물 사진\P4150291.JPG"/>
          <p:cNvPicPr>
            <a:picLocks noChangeAspect="1" noChangeArrowheads="1"/>
          </p:cNvPicPr>
          <p:nvPr/>
        </p:nvPicPr>
        <p:blipFill>
          <a:blip r:embed="rId3" cstate="print"/>
          <a:srcRect/>
          <a:stretch>
            <a:fillRect/>
          </a:stretch>
        </p:blipFill>
        <p:spPr bwMode="auto">
          <a:xfrm>
            <a:off x="179832" y="2060848"/>
            <a:ext cx="2880000" cy="2304256"/>
          </a:xfrm>
          <a:prstGeom prst="rect">
            <a:avLst/>
          </a:prstGeom>
          <a:ln>
            <a:noFill/>
          </a:ln>
          <a:effectLst>
            <a:softEdge rad="112500"/>
          </a:effectLst>
        </p:spPr>
      </p:pic>
      <p:sp>
        <p:nvSpPr>
          <p:cNvPr id="7" name="TextBox 6"/>
          <p:cNvSpPr txBox="1"/>
          <p:nvPr/>
        </p:nvSpPr>
        <p:spPr>
          <a:xfrm>
            <a:off x="285720" y="1500174"/>
            <a:ext cx="9072594" cy="769441"/>
          </a:xfrm>
          <a:prstGeom prst="rect">
            <a:avLst/>
          </a:prstGeom>
          <a:noFill/>
        </p:spPr>
        <p:txBody>
          <a:bodyPr wrap="square" rtlCol="0">
            <a:spAutoFit/>
          </a:bodyPr>
          <a:lstStyle/>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2EA</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Side of Reactor Cavity / Health Physics Room</a:t>
            </a:r>
          </a:p>
        </p:txBody>
      </p:sp>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2225" name="_x74754864" descr="EMB00000880042c"/>
          <p:cNvPicPr>
            <a:picLocks noChangeAspect="1" noChangeArrowheads="1"/>
          </p:cNvPicPr>
          <p:nvPr/>
        </p:nvPicPr>
        <p:blipFill>
          <a:blip r:embed="rId4" cstate="print"/>
          <a:srcRect/>
          <a:stretch>
            <a:fillRect/>
          </a:stretch>
        </p:blipFill>
        <p:spPr bwMode="auto">
          <a:xfrm>
            <a:off x="3060152" y="2132856"/>
            <a:ext cx="2880000" cy="2160240"/>
          </a:xfrm>
          <a:prstGeom prst="rect">
            <a:avLst/>
          </a:prstGeom>
          <a:ln>
            <a:noFill/>
          </a:ln>
          <a:effectLst>
            <a:softEdge rad="112500"/>
          </a:effectLst>
        </p:spPr>
      </p:pic>
      <p:pic>
        <p:nvPicPr>
          <p:cNvPr id="99330" name="Picture 2" descr="D:\2010년\진행업무\(201004)원격관리 시스템 운영\원자로건물 사진\SDC14201.JPG"/>
          <p:cNvPicPr>
            <a:picLocks noChangeAspect="1" noChangeArrowheads="1"/>
          </p:cNvPicPr>
          <p:nvPr/>
        </p:nvPicPr>
        <p:blipFill>
          <a:blip r:embed="rId5" cstate="print"/>
          <a:srcRect/>
          <a:stretch>
            <a:fillRect/>
          </a:stretch>
        </p:blipFill>
        <p:spPr bwMode="auto">
          <a:xfrm>
            <a:off x="6084168" y="2204864"/>
            <a:ext cx="2880000" cy="2016224"/>
          </a:xfrm>
          <a:prstGeom prst="rect">
            <a:avLst/>
          </a:prstGeom>
          <a:ln>
            <a:noFill/>
          </a:ln>
          <a:effectLst>
            <a:softEdge rad="112500"/>
          </a:effectLst>
        </p:spPr>
      </p:pic>
      <p:sp>
        <p:nvSpPr>
          <p:cNvPr id="11" name="TextBox 10"/>
          <p:cNvSpPr txBox="1"/>
          <p:nvPr/>
        </p:nvSpPr>
        <p:spPr>
          <a:xfrm>
            <a:off x="214314" y="4221088"/>
            <a:ext cx="8858280" cy="2215991"/>
          </a:xfrm>
          <a:prstGeom prst="rect">
            <a:avLst/>
          </a:prstGeom>
          <a:noFill/>
        </p:spPr>
        <p:txBody>
          <a:bodyPr wrap="square" rtlCol="0">
            <a:spAutoFit/>
          </a:bodyPr>
          <a:lstStyle/>
          <a:p>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 √ 16CH Monitoring</a:t>
            </a:r>
          </a:p>
          <a:p>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a:t>
            </a:r>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Call Signal Transmission to Field Workers/RP Technicians</a:t>
            </a:r>
          </a:p>
          <a:p>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a:t>
            </a:r>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Remote Control for Field RMVS Cameras </a:t>
            </a:r>
          </a:p>
          <a:p>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Real Time Recording</a:t>
            </a:r>
            <a:b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br>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Remote Communication with Workers and RP Technician </a:t>
            </a:r>
            <a:b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br>
            <a:r>
              <a:rPr lang="en-US" altLang="ko-KR" sz="23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of Field/Health Physics Room </a:t>
            </a:r>
          </a:p>
        </p:txBody>
      </p:sp>
      <p:sp>
        <p:nvSpPr>
          <p:cNvPr id="10"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70" y="772523"/>
            <a:ext cx="9001188"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Operation of RMVS in High Radiation Area</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0" name="TextBox 9"/>
          <p:cNvSpPr txBox="1"/>
          <p:nvPr/>
        </p:nvSpPr>
        <p:spPr>
          <a:xfrm>
            <a:off x="285752" y="1428736"/>
            <a:ext cx="9072594" cy="2169825"/>
          </a:xfrm>
          <a:prstGeom prst="rect">
            <a:avLst/>
          </a:prstGeom>
          <a:noFill/>
        </p:spPr>
        <p:txBody>
          <a:bodyPr wrap="square" rtlCol="0">
            <a:spAutoFit/>
          </a:bodyPr>
          <a:lstStyle/>
          <a:p>
            <a:r>
              <a:rPr lang="ko-KR" altLang="en-US" sz="2400" b="1" dirty="0" smtClean="0">
                <a:solidFill>
                  <a:srgbClr val="FFFF99"/>
                </a:solidFill>
                <a:effectLst>
                  <a:glow rad="101600">
                    <a:schemeClr val="tx1">
                      <a:lumMod val="95000"/>
                      <a:lumOff val="5000"/>
                      <a:alpha val="60000"/>
                    </a:schemeClr>
                  </a:glow>
                </a:effectLst>
                <a:latin typeface="+mj-ea"/>
                <a:ea typeface="+mj-ea"/>
              </a:rPr>
              <a:t> √ </a:t>
            </a:r>
            <a:r>
              <a:rPr lang="en-US" altLang="ko-KR" sz="2400" b="1" dirty="0" smtClean="0">
                <a:solidFill>
                  <a:srgbClr val="FFFF99"/>
                </a:solidFill>
                <a:effectLst>
                  <a:glow rad="101600">
                    <a:schemeClr val="tx1">
                      <a:lumMod val="95000"/>
                      <a:lumOff val="5000"/>
                      <a:alpha val="60000"/>
                    </a:schemeClr>
                  </a:glow>
                </a:effectLst>
                <a:latin typeface="+mj-ea"/>
                <a:ea typeface="+mj-ea"/>
              </a:rPr>
              <a:t>Operation Period</a:t>
            </a:r>
            <a:r>
              <a:rPr lang="ko-KR" altLang="en-US" sz="2400" b="1" dirty="0" smtClean="0">
                <a:solidFill>
                  <a:srgbClr val="FFFF99"/>
                </a:solidFill>
                <a:effectLst>
                  <a:glow rad="101600">
                    <a:schemeClr val="tx1">
                      <a:lumMod val="95000"/>
                      <a:lumOff val="5000"/>
                      <a:alpha val="60000"/>
                    </a:schemeClr>
                  </a:glow>
                </a:effectLst>
                <a:latin typeface="+mj-ea"/>
                <a:ea typeface="+mj-ea"/>
              </a:rPr>
              <a:t> </a:t>
            </a:r>
            <a:r>
              <a:rPr lang="en-US" altLang="ko-KR" sz="2400" b="1" dirty="0" smtClean="0">
                <a:solidFill>
                  <a:srgbClr val="FFFF99"/>
                </a:solidFill>
                <a:effectLst>
                  <a:glow rad="101600">
                    <a:schemeClr val="tx1">
                      <a:lumMod val="95000"/>
                      <a:lumOff val="5000"/>
                      <a:alpha val="60000"/>
                    </a:schemeClr>
                  </a:glow>
                </a:effectLst>
                <a:latin typeface="+mj-ea"/>
                <a:ea typeface="+mj-ea"/>
              </a:rPr>
              <a:t>: Constant Operation</a:t>
            </a:r>
            <a:r>
              <a:rPr lang="en-US" altLang="ko-KR" sz="2000" b="1" dirty="0" smtClean="0">
                <a:solidFill>
                  <a:srgbClr val="FFFF99"/>
                </a:solidFill>
                <a:effectLst>
                  <a:glow rad="101600">
                    <a:schemeClr val="tx1">
                      <a:lumMod val="95000"/>
                      <a:lumOff val="5000"/>
                      <a:alpha val="60000"/>
                    </a:schemeClr>
                  </a:glow>
                </a:effectLst>
                <a:latin typeface="+mj-ea"/>
                <a:ea typeface="+mj-ea"/>
              </a:rPr>
              <a:t>(2010.01 ~ )</a:t>
            </a:r>
            <a:endParaRPr lang="en-US" altLang="ko-KR" sz="2400" b="1" dirty="0" smtClean="0">
              <a:solidFill>
                <a:srgbClr val="FFFF99"/>
              </a:solidFill>
              <a:effectLst>
                <a:glow rad="101600">
                  <a:schemeClr val="tx1">
                    <a:lumMod val="95000"/>
                    <a:lumOff val="5000"/>
                    <a:alpha val="60000"/>
                  </a:schemeClr>
                </a:glow>
              </a:effectLst>
              <a:latin typeface="+mj-ea"/>
              <a:ea typeface="+mj-ea"/>
            </a:endParaRPr>
          </a:p>
          <a:p>
            <a:endParaRPr lang="en-US" altLang="ko-KR" sz="1200" b="1" dirty="0" smtClean="0">
              <a:solidFill>
                <a:srgbClr val="FFFF99"/>
              </a:solidFill>
              <a:effectLst>
                <a:glow rad="101600">
                  <a:schemeClr val="tx1">
                    <a:lumMod val="95000"/>
                    <a:lumOff val="5000"/>
                    <a:alpha val="60000"/>
                  </a:schemeClr>
                </a:glow>
              </a:effectLst>
              <a:latin typeface="+mj-ea"/>
              <a:ea typeface="+mj-ea"/>
            </a:endParaRPr>
          </a:p>
          <a:p>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17 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High Radiation Area &amp; Primary Workshop/Passageway</a:t>
            </a:r>
          </a:p>
          <a:p>
            <a:endParaRPr lang="en-US" altLang="ko-KR" sz="12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1SET</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Health Physics Room</a:t>
            </a:r>
          </a:p>
        </p:txBody>
      </p:sp>
      <p:pic>
        <p:nvPicPr>
          <p:cNvPr id="51201" name="Picture 1"/>
          <p:cNvPicPr>
            <a:picLocks noChangeAspect="1" noChangeArrowheads="1"/>
          </p:cNvPicPr>
          <p:nvPr/>
        </p:nvPicPr>
        <p:blipFill>
          <a:blip r:embed="rId3" cstate="print"/>
          <a:srcRect/>
          <a:stretch>
            <a:fillRect/>
          </a:stretch>
        </p:blipFill>
        <p:spPr bwMode="auto">
          <a:xfrm>
            <a:off x="571472" y="3500438"/>
            <a:ext cx="7572428" cy="3000396"/>
          </a:xfrm>
          <a:prstGeom prst="rect">
            <a:avLst/>
          </a:prstGeom>
          <a:noFill/>
          <a:ln w="9525">
            <a:noFill/>
            <a:miter lim="800000"/>
            <a:headEnd/>
            <a:tailEnd/>
          </a:ln>
          <a:effectLst>
            <a:softEdge rad="63500"/>
          </a:effectLst>
        </p:spPr>
      </p:pic>
      <p:sp>
        <p:nvSpPr>
          <p:cNvPr id="9" name="모서리가 둥근 직사각형 8"/>
          <p:cNvSpPr/>
          <p:nvPr/>
        </p:nvSpPr>
        <p:spPr>
          <a:xfrm>
            <a:off x="500034" y="6177396"/>
            <a:ext cx="1584000" cy="288000"/>
          </a:xfrm>
          <a:prstGeom prst="roundRect">
            <a:avLst/>
          </a:prstGeom>
          <a:solidFill>
            <a:schemeClr val="accent5">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effectLst>
                  <a:glow rad="139700">
                    <a:schemeClr val="tx1">
                      <a:lumMod val="95000"/>
                      <a:lumOff val="5000"/>
                      <a:alpha val="40000"/>
                    </a:schemeClr>
                  </a:glow>
                </a:effectLst>
              </a:rPr>
              <a:t>Control Center</a:t>
            </a:r>
            <a:endParaRPr lang="ko-KR" altLang="en-US" sz="1600" b="1" dirty="0">
              <a:effectLst>
                <a:glow rad="139700">
                  <a:schemeClr val="tx1">
                    <a:lumMod val="95000"/>
                    <a:lumOff val="5000"/>
                    <a:alpha val="40000"/>
                  </a:schemeClr>
                </a:glow>
              </a:effectLst>
            </a:endParaRPr>
          </a:p>
        </p:txBody>
      </p:sp>
      <p:sp>
        <p:nvSpPr>
          <p:cNvPr id="11" name="모서리가 둥근 직사각형 10"/>
          <p:cNvSpPr/>
          <p:nvPr/>
        </p:nvSpPr>
        <p:spPr>
          <a:xfrm>
            <a:off x="3143240" y="5320140"/>
            <a:ext cx="2016000" cy="360000"/>
          </a:xfrm>
          <a:prstGeom prst="roundRect">
            <a:avLst/>
          </a:prstGeom>
          <a:solidFill>
            <a:schemeClr val="accent5">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effectLst>
                  <a:glow rad="139700">
                    <a:schemeClr val="tx1">
                      <a:lumMod val="95000"/>
                      <a:lumOff val="5000"/>
                      <a:alpha val="40000"/>
                    </a:schemeClr>
                  </a:glow>
                </a:effectLst>
              </a:rPr>
              <a:t>Switching Hub</a:t>
            </a:r>
            <a:endParaRPr lang="ko-KR" altLang="en-US" sz="1600" b="1" dirty="0">
              <a:effectLst>
                <a:glow rad="139700">
                  <a:schemeClr val="tx1">
                    <a:lumMod val="95000"/>
                    <a:lumOff val="5000"/>
                    <a:alpha val="40000"/>
                  </a:schemeClr>
                </a:glow>
              </a:effectLst>
            </a:endParaRPr>
          </a:p>
        </p:txBody>
      </p:sp>
      <p:sp>
        <p:nvSpPr>
          <p:cNvPr id="12" name="모서리가 둥근 직사각형 11"/>
          <p:cNvSpPr/>
          <p:nvPr/>
        </p:nvSpPr>
        <p:spPr>
          <a:xfrm>
            <a:off x="7215206" y="4149080"/>
            <a:ext cx="1908000" cy="360000"/>
          </a:xfrm>
          <a:prstGeom prst="roundRect">
            <a:avLst/>
          </a:prstGeom>
          <a:solidFill>
            <a:schemeClr val="accent5">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effectLst>
                  <a:glow rad="139700">
                    <a:schemeClr val="tx1">
                      <a:lumMod val="95000"/>
                      <a:lumOff val="5000"/>
                      <a:alpha val="40000"/>
                    </a:schemeClr>
                  </a:glow>
                </a:effectLst>
              </a:rPr>
              <a:t>Field Equipments</a:t>
            </a:r>
            <a:endParaRPr lang="ko-KR" altLang="en-US" sz="1600" b="1" dirty="0">
              <a:effectLst>
                <a:glow rad="139700">
                  <a:schemeClr val="tx1">
                    <a:lumMod val="95000"/>
                    <a:lumOff val="5000"/>
                    <a:alpha val="40000"/>
                  </a:schemeClr>
                </a:glow>
              </a:effectLst>
            </a:endParaRPr>
          </a:p>
        </p:txBody>
      </p:sp>
      <p:sp>
        <p:nvSpPr>
          <p:cNvPr id="13" name="모서리가 둥근 직사각형 12"/>
          <p:cNvSpPr/>
          <p:nvPr/>
        </p:nvSpPr>
        <p:spPr>
          <a:xfrm>
            <a:off x="3127504" y="4214818"/>
            <a:ext cx="2016000" cy="360000"/>
          </a:xfrm>
          <a:prstGeom prst="roundRect">
            <a:avLst/>
          </a:prstGeom>
          <a:solidFill>
            <a:schemeClr val="accent5">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effectLst>
                  <a:glow rad="139700">
                    <a:schemeClr val="tx1">
                      <a:lumMod val="95000"/>
                      <a:lumOff val="5000"/>
                      <a:alpha val="40000"/>
                    </a:schemeClr>
                  </a:glow>
                </a:effectLst>
              </a:rPr>
              <a:t>TCP/IP</a:t>
            </a:r>
            <a:endParaRPr lang="ko-KR" altLang="en-US" sz="1600" b="1" dirty="0">
              <a:effectLst>
                <a:glow rad="139700">
                  <a:schemeClr val="tx1">
                    <a:lumMod val="95000"/>
                    <a:lumOff val="5000"/>
                    <a:alpha val="40000"/>
                  </a:schemeClr>
                </a:glow>
              </a:effectLst>
            </a:endParaRPr>
          </a:p>
        </p:txBody>
      </p:sp>
      <p:sp>
        <p:nvSpPr>
          <p:cNvPr id="14"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70" y="772523"/>
            <a:ext cx="9001188"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Operation of RMVS in High Radiation Area</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pic>
        <p:nvPicPr>
          <p:cNvPr id="104451" name="Picture 3" descr="D:\2010년\진행업무\(201004)원격관리 시스템 운영\보조건물 사진\L207-2.JPG"/>
          <p:cNvPicPr>
            <a:picLocks noChangeAspect="1" noChangeArrowheads="1"/>
          </p:cNvPicPr>
          <p:nvPr/>
        </p:nvPicPr>
        <p:blipFill>
          <a:blip r:embed="rId3" cstate="print"/>
          <a:srcRect/>
          <a:stretch>
            <a:fillRect/>
          </a:stretch>
        </p:blipFill>
        <p:spPr bwMode="auto">
          <a:xfrm>
            <a:off x="179832" y="2061089"/>
            <a:ext cx="2880000" cy="2159999"/>
          </a:xfrm>
          <a:prstGeom prst="rect">
            <a:avLst/>
          </a:prstGeom>
          <a:ln>
            <a:noFill/>
          </a:ln>
          <a:effectLst>
            <a:softEdge rad="112500"/>
          </a:effectLst>
        </p:spPr>
      </p:pic>
      <p:sp>
        <p:nvSpPr>
          <p:cNvPr id="10" name="TextBox 9"/>
          <p:cNvSpPr txBox="1"/>
          <p:nvPr/>
        </p:nvSpPr>
        <p:spPr>
          <a:xfrm>
            <a:off x="285752" y="1428736"/>
            <a:ext cx="9072594" cy="954107"/>
          </a:xfrm>
          <a:prstGeom prst="rect">
            <a:avLst/>
          </a:prstGeom>
          <a:noFill/>
        </p:spPr>
        <p:txBody>
          <a:bodyPr wrap="square" rtlCol="0">
            <a:spAutoFit/>
          </a:bodyPr>
          <a:lstStyle/>
          <a:p>
            <a:r>
              <a:rPr lang="ko-KR" altLang="en-US"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17 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High Radiation Area &amp; Primary Workshop/Passageway</a:t>
            </a:r>
          </a:p>
          <a:p>
            <a:endParaRPr lang="en-US" altLang="ko-KR" sz="1200" b="1" dirty="0" smtClean="0">
              <a:solidFill>
                <a:srgbClr val="FFFF99"/>
              </a:solidFill>
              <a:effectLst>
                <a:glow rad="101600">
                  <a:schemeClr val="tx1">
                    <a:lumMod val="95000"/>
                    <a:lumOff val="5000"/>
                    <a:alpha val="60000"/>
                  </a:schemeClr>
                </a:glow>
              </a:effectLst>
              <a:latin typeface="+mj-ea"/>
            </a:endParaRPr>
          </a:p>
        </p:txBody>
      </p:sp>
      <p:sp>
        <p:nvSpPr>
          <p:cNvPr id="1044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4450" name="Picture 2" descr="D:\2010년\진행업무\(201004)원격관리 시스템 운영\보조건물 사진\L207-1.JPG"/>
          <p:cNvPicPr>
            <a:picLocks noChangeAspect="1" noChangeArrowheads="1"/>
          </p:cNvPicPr>
          <p:nvPr/>
        </p:nvPicPr>
        <p:blipFill>
          <a:blip r:embed="rId4" cstate="print"/>
          <a:srcRect/>
          <a:stretch>
            <a:fillRect/>
          </a:stretch>
        </p:blipFill>
        <p:spPr bwMode="auto">
          <a:xfrm>
            <a:off x="3131840" y="2060848"/>
            <a:ext cx="2880000" cy="2173584"/>
          </a:xfrm>
          <a:prstGeom prst="rect">
            <a:avLst/>
          </a:prstGeom>
          <a:ln>
            <a:noFill/>
          </a:ln>
          <a:effectLst>
            <a:softEdge rad="112500"/>
          </a:effectLst>
        </p:spPr>
      </p:pic>
      <p:pic>
        <p:nvPicPr>
          <p:cNvPr id="104455" name="Picture 7" descr="D:\2010년\진행업무\(201004)원격관리 시스템 운영\보조건물 사진\SDC14640.JPG"/>
          <p:cNvPicPr>
            <a:picLocks noChangeAspect="1" noChangeArrowheads="1"/>
          </p:cNvPicPr>
          <p:nvPr/>
        </p:nvPicPr>
        <p:blipFill>
          <a:blip r:embed="rId5" cstate="print"/>
          <a:srcRect/>
          <a:stretch>
            <a:fillRect/>
          </a:stretch>
        </p:blipFill>
        <p:spPr bwMode="auto">
          <a:xfrm>
            <a:off x="6156176" y="2060848"/>
            <a:ext cx="2880000" cy="2160000"/>
          </a:xfrm>
          <a:prstGeom prst="rect">
            <a:avLst/>
          </a:prstGeom>
          <a:ln>
            <a:noFill/>
          </a:ln>
          <a:effectLst>
            <a:softEdge rad="112500"/>
          </a:effectLst>
        </p:spPr>
      </p:pic>
      <p:sp>
        <p:nvSpPr>
          <p:cNvPr id="16" name="TextBox 15"/>
          <p:cNvSpPr txBox="1"/>
          <p:nvPr/>
        </p:nvSpPr>
        <p:spPr>
          <a:xfrm>
            <a:off x="214314" y="4005064"/>
            <a:ext cx="8858280" cy="2462213"/>
          </a:xfrm>
          <a:prstGeom prst="rect">
            <a:avLst/>
          </a:prstGeom>
          <a:noFill/>
        </p:spPr>
        <p:txBody>
          <a:bodyPr wrap="square" rtlCol="0">
            <a:spAutoFit/>
          </a:bodyPr>
          <a:lstStyle/>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Equipped with Cameras</a:t>
            </a:r>
            <a:endPar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 √ Video Telephony</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Continuous Radiation Detection(Telemetry)</a:t>
            </a:r>
            <a:b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b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Call Signal Transmission to RP Technicians by field Workers </a:t>
            </a:r>
            <a:endPar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a:t>
            </a: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Mobile Installation</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Easy Control </a:t>
            </a:r>
            <a:b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b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Page Phone Substitute</a:t>
            </a:r>
          </a:p>
        </p:txBody>
      </p:sp>
      <p:sp>
        <p:nvSpPr>
          <p:cNvPr id="11"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5477" name="Picture 5"/>
          <p:cNvPicPr>
            <a:picLocks noChangeAspect="1" noChangeArrowheads="1"/>
          </p:cNvPicPr>
          <p:nvPr/>
        </p:nvPicPr>
        <p:blipFill>
          <a:blip r:embed="rId3" cstate="print"/>
          <a:srcRect/>
          <a:stretch>
            <a:fillRect/>
          </a:stretch>
        </p:blipFill>
        <p:spPr bwMode="auto">
          <a:xfrm>
            <a:off x="2571736" y="1357298"/>
            <a:ext cx="4857784" cy="4857784"/>
          </a:xfrm>
          <a:prstGeom prst="ellipse">
            <a:avLst/>
          </a:prstGeom>
          <a:ln>
            <a:noFill/>
          </a:ln>
          <a:effectLst>
            <a:softEdge rad="63500"/>
          </a:effectLst>
        </p:spPr>
      </p:pic>
      <p:sp>
        <p:nvSpPr>
          <p:cNvPr id="19" name="TextBox 18"/>
          <p:cNvSpPr txBox="1"/>
          <p:nvPr/>
        </p:nvSpPr>
        <p:spPr>
          <a:xfrm>
            <a:off x="1785918" y="785794"/>
            <a:ext cx="292892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Radiation Detector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1" name="직선 연결선 20"/>
          <p:cNvCxnSpPr/>
          <p:nvPr/>
        </p:nvCxnSpPr>
        <p:spPr>
          <a:xfrm>
            <a:off x="3071802" y="1285860"/>
            <a:ext cx="714379" cy="6429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4380" y="1785926"/>
            <a:ext cx="2928926"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Video Telephony Monitor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5" name="직선 연결선 24"/>
          <p:cNvCxnSpPr/>
          <p:nvPr/>
        </p:nvCxnSpPr>
        <p:spPr>
          <a:xfrm>
            <a:off x="2071670" y="2428868"/>
            <a:ext cx="2214578"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00760" y="1000108"/>
            <a:ext cx="3286148"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Speed Dome Camera</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31" name="직선 연결선 30"/>
          <p:cNvCxnSpPr/>
          <p:nvPr/>
        </p:nvCxnSpPr>
        <p:spPr>
          <a:xfrm rot="10800000" flipV="1">
            <a:off x="5429256" y="1500174"/>
            <a:ext cx="1928826" cy="13573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14380" y="4929198"/>
            <a:ext cx="1428728"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rPr>
              <a:t>Speaker</a:t>
            </a:r>
            <a:b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rPr>
            </a:br>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rPr>
              <a:t>Mike</a:t>
            </a:r>
          </a:p>
        </p:txBody>
      </p:sp>
      <p:cxnSp>
        <p:nvCxnSpPr>
          <p:cNvPr id="34" name="직선 연결선 33"/>
          <p:cNvCxnSpPr/>
          <p:nvPr/>
        </p:nvCxnSpPr>
        <p:spPr>
          <a:xfrm flipV="1">
            <a:off x="2000232" y="3857628"/>
            <a:ext cx="1857388" cy="1285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42910" y="3429000"/>
            <a:ext cx="1643074"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rPr>
              <a:t>Controller</a:t>
            </a:r>
          </a:p>
        </p:txBody>
      </p:sp>
      <p:cxnSp>
        <p:nvCxnSpPr>
          <p:cNvPr id="38" name="직선 연결선 37"/>
          <p:cNvCxnSpPr/>
          <p:nvPr/>
        </p:nvCxnSpPr>
        <p:spPr>
          <a:xfrm flipV="1">
            <a:off x="2214546" y="3500438"/>
            <a:ext cx="1785950" cy="2143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500826" y="5929330"/>
            <a:ext cx="1643074"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rPr>
              <a:t>Wheel</a:t>
            </a:r>
          </a:p>
        </p:txBody>
      </p:sp>
      <p:cxnSp>
        <p:nvCxnSpPr>
          <p:cNvPr id="41" name="직선 연결선 40"/>
          <p:cNvCxnSpPr>
            <a:endCxn id="40" idx="1"/>
          </p:cNvCxnSpPr>
          <p:nvPr/>
        </p:nvCxnSpPr>
        <p:spPr>
          <a:xfrm rot="16200000" flipH="1">
            <a:off x="5921063" y="5580399"/>
            <a:ext cx="659461"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70" y="772523"/>
            <a:ext cx="9001188" cy="523220"/>
          </a:xfrm>
          <a:prstGeom prst="rect">
            <a:avLst/>
          </a:prstGeom>
          <a:noFill/>
        </p:spPr>
        <p:txBody>
          <a:bodyPr wrap="square" rtlCol="0">
            <a:spAutoFit/>
          </a:bodyPr>
          <a:lstStyle/>
          <a:p>
            <a:pPr algn="ct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Operation of RMVS in High Radiation Area</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pic>
        <p:nvPicPr>
          <p:cNvPr id="106500" name="Picture 4" descr="D:\2010년\진행업무\(201004)원격관리 시스템 운영\보조건물 사진\SDC14651.JPG"/>
          <p:cNvPicPr>
            <a:picLocks noChangeAspect="1" noChangeArrowheads="1"/>
          </p:cNvPicPr>
          <p:nvPr/>
        </p:nvPicPr>
        <p:blipFill>
          <a:blip r:embed="rId3" cstate="print"/>
          <a:srcRect/>
          <a:stretch>
            <a:fillRect/>
          </a:stretch>
        </p:blipFill>
        <p:spPr bwMode="auto">
          <a:xfrm>
            <a:off x="539552" y="2132856"/>
            <a:ext cx="3960000" cy="2232248"/>
          </a:xfrm>
          <a:prstGeom prst="rect">
            <a:avLst/>
          </a:prstGeom>
          <a:ln>
            <a:noFill/>
          </a:ln>
          <a:effectLst>
            <a:softEdge rad="112500"/>
          </a:effectLst>
        </p:spPr>
      </p:pic>
      <p:sp>
        <p:nvSpPr>
          <p:cNvPr id="10" name="TextBox 9"/>
          <p:cNvSpPr txBox="1"/>
          <p:nvPr/>
        </p:nvSpPr>
        <p:spPr>
          <a:xfrm>
            <a:off x="285752" y="1428736"/>
            <a:ext cx="4786314" cy="769441"/>
          </a:xfrm>
          <a:prstGeom prst="rect">
            <a:avLst/>
          </a:prstGeom>
          <a:noFill/>
        </p:spPr>
        <p:txBody>
          <a:bodyPr wrap="square" rtlCol="0">
            <a:spAutoFit/>
          </a:bodyPr>
          <a:lstStyle/>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1SET</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Health Physics Room</a:t>
            </a:r>
          </a:p>
        </p:txBody>
      </p:sp>
      <p:pic>
        <p:nvPicPr>
          <p:cNvPr id="106501" name="Picture 5" descr="D:\2010년\진행업무\(201004)원격관리 시스템 운영\원자로건물 사진\SDC14205.JPG"/>
          <p:cNvPicPr>
            <a:picLocks noChangeAspect="1" noChangeArrowheads="1"/>
          </p:cNvPicPr>
          <p:nvPr/>
        </p:nvPicPr>
        <p:blipFill>
          <a:blip r:embed="rId4" cstate="print"/>
          <a:srcRect/>
          <a:stretch>
            <a:fillRect/>
          </a:stretch>
        </p:blipFill>
        <p:spPr bwMode="auto">
          <a:xfrm>
            <a:off x="4716016" y="2132856"/>
            <a:ext cx="3960000" cy="2160240"/>
          </a:xfrm>
          <a:prstGeom prst="rect">
            <a:avLst/>
          </a:prstGeom>
          <a:ln>
            <a:noFill/>
          </a:ln>
          <a:effectLst>
            <a:softEdge rad="112500"/>
          </a:effectLst>
        </p:spPr>
      </p:pic>
      <p:sp>
        <p:nvSpPr>
          <p:cNvPr id="15" name="TextBox 14"/>
          <p:cNvSpPr txBox="1"/>
          <p:nvPr/>
        </p:nvSpPr>
        <p:spPr>
          <a:xfrm>
            <a:off x="214314" y="4005064"/>
            <a:ext cx="9144032" cy="2462213"/>
          </a:xfrm>
          <a:prstGeom prst="rect">
            <a:avLst/>
          </a:prstGeom>
          <a:noFill/>
        </p:spPr>
        <p:txBody>
          <a:bodyPr wrap="square" rtlCol="0">
            <a:spAutoFit/>
          </a:bodyPr>
          <a:lstStyle/>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 √ 17CH Monitoring</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Video Telephony</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Real Time Display of Radiation Dose Rate from</a:t>
            </a:r>
            <a:b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b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Field RMVS Equipments</a:t>
            </a:r>
            <a:endPar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Send </a:t>
            </a:r>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Call Signal to Field Workers/RP Technicians</a:t>
            </a:r>
          </a:p>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a:t>
            </a:r>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Remote Control for Field RMVS Camera </a:t>
            </a:r>
          </a:p>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Real Time Recording</a:t>
            </a:r>
          </a:p>
        </p:txBody>
      </p:sp>
      <p:sp>
        <p:nvSpPr>
          <p:cNvPr id="8"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3000364" y="-71462"/>
            <a:ext cx="3143272" cy="830997"/>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US" altLang="ko-KR" sz="48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Contents</a:t>
            </a:r>
            <a:endParaRPr lang="ko-KR" altLang="en-US" sz="48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grpSp>
        <p:nvGrpSpPr>
          <p:cNvPr id="43" name="Group 26"/>
          <p:cNvGrpSpPr>
            <a:grpSpLocks/>
          </p:cNvGrpSpPr>
          <p:nvPr/>
        </p:nvGrpSpPr>
        <p:grpSpPr bwMode="auto">
          <a:xfrm>
            <a:off x="179512" y="1596473"/>
            <a:ext cx="8786842" cy="1102997"/>
            <a:chOff x="523" y="2720"/>
            <a:chExt cx="9742" cy="544"/>
          </a:xfrm>
        </p:grpSpPr>
        <p:sp>
          <p:nvSpPr>
            <p:cNvPr id="44" name="AutoShape 27"/>
            <p:cNvSpPr>
              <a:spLocks noChangeArrowheads="1"/>
            </p:cNvSpPr>
            <p:nvPr/>
          </p:nvSpPr>
          <p:spPr bwMode="auto">
            <a:xfrm>
              <a:off x="523" y="2720"/>
              <a:ext cx="9742" cy="544"/>
            </a:xfrm>
            <a:prstGeom prst="roundRect">
              <a:avLst>
                <a:gd name="adj" fmla="val 16667"/>
              </a:avLst>
            </a:prstGeom>
            <a:solidFill>
              <a:schemeClr val="accent5"/>
            </a:solidFill>
            <a:ln w="9525" algn="ctr">
              <a:noFill/>
              <a:round/>
              <a:headEnd/>
              <a:tailEnd/>
            </a:ln>
            <a:effectLst/>
            <a:scene3d>
              <a:camera prst="orthographicFront"/>
              <a:lightRig rig="threePt" dir="t"/>
            </a:scene3d>
            <a:sp3d>
              <a:bevelT/>
            </a:sp3d>
          </p:spPr>
          <p:txBody>
            <a:bodyPr wrap="none" anchor="ctr"/>
            <a:lstStyle/>
            <a:p>
              <a:endParaRPr lang="ko-KR" altLang="en-US" sz="1900">
                <a:latin typeface="Franklin Gothic Demi" pitchFamily="34" charset="0"/>
              </a:endParaRPr>
            </a:p>
          </p:txBody>
        </p:sp>
        <p:sp>
          <p:nvSpPr>
            <p:cNvPr id="45" name="AutoShape 28"/>
            <p:cNvSpPr>
              <a:spLocks noChangeArrowheads="1"/>
            </p:cNvSpPr>
            <p:nvPr/>
          </p:nvSpPr>
          <p:spPr bwMode="auto">
            <a:xfrm>
              <a:off x="585" y="2765"/>
              <a:ext cx="816" cy="454"/>
            </a:xfrm>
            <a:prstGeom prst="roundRect">
              <a:avLst>
                <a:gd name="adj" fmla="val 16667"/>
              </a:avLst>
            </a:prstGeom>
            <a:solidFill>
              <a:srgbClr val="99CCFF"/>
            </a:solidFill>
            <a:ln w="9525" algn="ctr">
              <a:solidFill>
                <a:srgbClr val="000000"/>
              </a:solidFill>
              <a:round/>
              <a:headEnd/>
              <a:tailEnd/>
            </a:ln>
            <a:effectLst/>
            <a:scene3d>
              <a:camera prst="orthographicFront"/>
              <a:lightRig rig="threePt" dir="t"/>
            </a:scene3d>
            <a:sp3d>
              <a:bevelT/>
            </a:sp3d>
          </p:spPr>
          <p:txBody>
            <a:bodyPr wrap="none" lIns="0" tIns="0" rIns="0" bIns="0" anchor="ctr"/>
            <a:lstStyle/>
            <a:p>
              <a:pPr algn="ctr"/>
              <a:r>
                <a:rPr lang="en-US" altLang="ko-KR" sz="2800" b="1" dirty="0" smtClean="0">
                  <a:solidFill>
                    <a:srgbClr val="000099"/>
                  </a:solidFill>
                  <a:latin typeface="HY헤드라인M" pitchFamily="18" charset="-127"/>
                  <a:ea typeface="HY헤드라인M" pitchFamily="18" charset="-127"/>
                </a:rPr>
                <a:t>Ⅰ</a:t>
              </a:r>
              <a:endParaRPr lang="en-US" altLang="ko-KR" sz="2800" b="1" dirty="0">
                <a:solidFill>
                  <a:srgbClr val="000099"/>
                </a:solidFill>
                <a:latin typeface="Franklin Gothic Demi" pitchFamily="34" charset="0"/>
                <a:ea typeface="HY헤드라인M" pitchFamily="18" charset="-127"/>
              </a:endParaRPr>
            </a:p>
          </p:txBody>
        </p:sp>
        <p:sp>
          <p:nvSpPr>
            <p:cNvPr id="46" name="AutoShape 29"/>
            <p:cNvSpPr>
              <a:spLocks noChangeArrowheads="1"/>
            </p:cNvSpPr>
            <p:nvPr/>
          </p:nvSpPr>
          <p:spPr bwMode="auto">
            <a:xfrm>
              <a:off x="1477" y="2765"/>
              <a:ext cx="8690" cy="454"/>
            </a:xfrm>
            <a:prstGeom prst="roundRect">
              <a:avLst>
                <a:gd name="adj" fmla="val 16667"/>
              </a:avLst>
            </a:prstGeom>
            <a:solidFill>
              <a:schemeClr val="bg1"/>
            </a:solidFill>
            <a:ln w="9525" algn="ctr">
              <a:solidFill>
                <a:srgbClr val="000000"/>
              </a:solidFill>
              <a:round/>
              <a:headEnd/>
              <a:tailEnd/>
            </a:ln>
            <a:effectLst/>
            <a:scene3d>
              <a:camera prst="orthographicFront"/>
              <a:lightRig rig="threePt" dir="t"/>
            </a:scene3d>
            <a:sp3d>
              <a:bevelT/>
            </a:sp3d>
          </p:spPr>
          <p:txBody>
            <a:bodyPr wrap="none" lIns="108000" tIns="0" rIns="108000" bIns="0" anchor="ctr"/>
            <a:lstStyle/>
            <a:p>
              <a:pPr algn="l" latinLnBrk="1">
                <a:lnSpc>
                  <a:spcPct val="100000"/>
                </a:lnSpc>
                <a:buFont typeface="Wingdings" pitchFamily="2" charset="2"/>
                <a:buNone/>
              </a:pPr>
              <a:r>
                <a:rPr lang="en-US" altLang="ko-KR" sz="2600" dirty="0">
                  <a:latin typeface="Franklin Gothic Demi" pitchFamily="34" charset="0"/>
                  <a:ea typeface="HY헤드라인M" pitchFamily="18" charset="-127"/>
                </a:rPr>
                <a:t> </a:t>
              </a:r>
              <a:r>
                <a:rPr lang="en-US" altLang="ko-KR" sz="2700" dirty="0" smtClean="0">
                  <a:latin typeface="Franklin Gothic Demi" pitchFamily="34" charset="0"/>
                  <a:ea typeface="HY헤드라인M" pitchFamily="18" charset="-127"/>
                </a:rPr>
                <a:t>Primary Problems of Existing Radiation Protection</a:t>
              </a:r>
              <a:endParaRPr lang="ko-KR" altLang="en-US" sz="2700" dirty="0">
                <a:latin typeface="Franklin Gothic Demi" pitchFamily="34" charset="0"/>
                <a:ea typeface="HY헤드라인M" pitchFamily="18" charset="-127"/>
              </a:endParaRPr>
            </a:p>
          </p:txBody>
        </p:sp>
      </p:grpSp>
      <p:grpSp>
        <p:nvGrpSpPr>
          <p:cNvPr id="47" name="Group 26"/>
          <p:cNvGrpSpPr>
            <a:grpSpLocks/>
          </p:cNvGrpSpPr>
          <p:nvPr/>
        </p:nvGrpSpPr>
        <p:grpSpPr bwMode="auto">
          <a:xfrm>
            <a:off x="179512" y="2974075"/>
            <a:ext cx="8786842" cy="1102997"/>
            <a:chOff x="523" y="2720"/>
            <a:chExt cx="9742" cy="544"/>
          </a:xfrm>
        </p:grpSpPr>
        <p:sp>
          <p:nvSpPr>
            <p:cNvPr id="48" name="AutoShape 27"/>
            <p:cNvSpPr>
              <a:spLocks noChangeArrowheads="1"/>
            </p:cNvSpPr>
            <p:nvPr/>
          </p:nvSpPr>
          <p:spPr bwMode="auto">
            <a:xfrm>
              <a:off x="523" y="2720"/>
              <a:ext cx="9742" cy="544"/>
            </a:xfrm>
            <a:prstGeom prst="roundRect">
              <a:avLst>
                <a:gd name="adj" fmla="val 16667"/>
              </a:avLst>
            </a:prstGeom>
            <a:solidFill>
              <a:schemeClr val="accent5"/>
            </a:solidFill>
            <a:ln w="9525" algn="ctr">
              <a:noFill/>
              <a:round/>
              <a:headEnd/>
              <a:tailEnd/>
            </a:ln>
            <a:effectLst/>
            <a:scene3d>
              <a:camera prst="orthographicFront"/>
              <a:lightRig rig="threePt" dir="t"/>
            </a:scene3d>
            <a:sp3d>
              <a:bevelT/>
            </a:sp3d>
          </p:spPr>
          <p:txBody>
            <a:bodyPr wrap="none" anchor="ctr"/>
            <a:lstStyle/>
            <a:p>
              <a:endParaRPr lang="ko-KR" altLang="en-US" sz="1900">
                <a:latin typeface="Franklin Gothic Demi" pitchFamily="34" charset="0"/>
              </a:endParaRPr>
            </a:p>
          </p:txBody>
        </p:sp>
        <p:sp>
          <p:nvSpPr>
            <p:cNvPr id="49" name="AutoShape 28"/>
            <p:cNvSpPr>
              <a:spLocks noChangeArrowheads="1"/>
            </p:cNvSpPr>
            <p:nvPr/>
          </p:nvSpPr>
          <p:spPr bwMode="auto">
            <a:xfrm>
              <a:off x="585" y="2765"/>
              <a:ext cx="816" cy="454"/>
            </a:xfrm>
            <a:prstGeom prst="roundRect">
              <a:avLst>
                <a:gd name="adj" fmla="val 16667"/>
              </a:avLst>
            </a:prstGeom>
            <a:solidFill>
              <a:srgbClr val="99CCFF"/>
            </a:solidFill>
            <a:ln w="9525" algn="ctr">
              <a:solidFill>
                <a:srgbClr val="000000"/>
              </a:solidFill>
              <a:round/>
              <a:headEnd/>
              <a:tailEnd/>
            </a:ln>
            <a:effectLst/>
            <a:scene3d>
              <a:camera prst="orthographicFront"/>
              <a:lightRig rig="threePt" dir="t"/>
            </a:scene3d>
            <a:sp3d>
              <a:bevelT/>
            </a:sp3d>
          </p:spPr>
          <p:txBody>
            <a:bodyPr wrap="none" lIns="0" tIns="0" rIns="0" bIns="0" anchor="ctr"/>
            <a:lstStyle/>
            <a:p>
              <a:pPr algn="ctr"/>
              <a:r>
                <a:rPr lang="en-US" altLang="ko-KR" sz="2800" b="1" dirty="0" smtClean="0">
                  <a:solidFill>
                    <a:srgbClr val="000099"/>
                  </a:solidFill>
                  <a:latin typeface="Franklin Gothic Demi" pitchFamily="34" charset="0"/>
                  <a:ea typeface="HY헤드라인M" pitchFamily="18" charset="-127"/>
                </a:rPr>
                <a:t>Ⅱ</a:t>
              </a:r>
              <a:endParaRPr lang="en-US" altLang="ko-KR" sz="2800" b="1" dirty="0">
                <a:solidFill>
                  <a:srgbClr val="000099"/>
                </a:solidFill>
                <a:latin typeface="Franklin Gothic Demi" pitchFamily="34" charset="0"/>
                <a:ea typeface="HY헤드라인M" pitchFamily="18" charset="-127"/>
              </a:endParaRPr>
            </a:p>
          </p:txBody>
        </p:sp>
        <p:sp>
          <p:nvSpPr>
            <p:cNvPr id="78" name="AutoShape 29"/>
            <p:cNvSpPr>
              <a:spLocks noChangeArrowheads="1"/>
            </p:cNvSpPr>
            <p:nvPr/>
          </p:nvSpPr>
          <p:spPr bwMode="auto">
            <a:xfrm>
              <a:off x="1477" y="2765"/>
              <a:ext cx="8690" cy="454"/>
            </a:xfrm>
            <a:prstGeom prst="roundRect">
              <a:avLst>
                <a:gd name="adj" fmla="val 16667"/>
              </a:avLst>
            </a:prstGeom>
            <a:solidFill>
              <a:schemeClr val="bg1"/>
            </a:solidFill>
            <a:ln w="9525" algn="ctr">
              <a:solidFill>
                <a:srgbClr val="000000"/>
              </a:solidFill>
              <a:round/>
              <a:headEnd/>
              <a:tailEnd/>
            </a:ln>
            <a:effectLst/>
            <a:scene3d>
              <a:camera prst="orthographicFront"/>
              <a:lightRig rig="threePt" dir="t"/>
            </a:scene3d>
            <a:sp3d>
              <a:bevelT/>
            </a:sp3d>
          </p:spPr>
          <p:txBody>
            <a:bodyPr wrap="none" lIns="108000" tIns="0" rIns="108000" bIns="0" anchor="ctr"/>
            <a:lstStyle/>
            <a:p>
              <a:pPr algn="l" latinLnBrk="1">
                <a:lnSpc>
                  <a:spcPct val="100000"/>
                </a:lnSpc>
                <a:buFont typeface="Wingdings" pitchFamily="2" charset="2"/>
                <a:buNone/>
              </a:pPr>
              <a:r>
                <a:rPr lang="en-US" altLang="ko-KR" sz="2600" dirty="0">
                  <a:latin typeface="Franklin Gothic Demi" pitchFamily="34" charset="0"/>
                  <a:ea typeface="HY헤드라인M" pitchFamily="18" charset="-127"/>
                </a:rPr>
                <a:t> </a:t>
              </a:r>
              <a:r>
                <a:rPr lang="en-US" altLang="ko-KR" sz="2700" dirty="0" smtClean="0">
                  <a:latin typeface="Franklin Gothic Demi" pitchFamily="34" charset="0"/>
                  <a:ea typeface="HY헤드라인M" pitchFamily="18" charset="-127"/>
                </a:rPr>
                <a:t>Features of Operating RMVS</a:t>
              </a:r>
              <a:endParaRPr lang="ko-KR" altLang="en-US" sz="2700" dirty="0">
                <a:latin typeface="Franklin Gothic Demi" pitchFamily="34" charset="0"/>
                <a:ea typeface="HY헤드라인M" pitchFamily="18" charset="-127"/>
              </a:endParaRPr>
            </a:p>
          </p:txBody>
        </p:sp>
      </p:grpSp>
      <p:grpSp>
        <p:nvGrpSpPr>
          <p:cNvPr id="79" name="Group 26"/>
          <p:cNvGrpSpPr>
            <a:grpSpLocks/>
          </p:cNvGrpSpPr>
          <p:nvPr/>
        </p:nvGrpSpPr>
        <p:grpSpPr bwMode="auto">
          <a:xfrm>
            <a:off x="179512" y="4342227"/>
            <a:ext cx="8786842" cy="1102997"/>
            <a:chOff x="523" y="2720"/>
            <a:chExt cx="9742" cy="544"/>
          </a:xfrm>
        </p:grpSpPr>
        <p:sp>
          <p:nvSpPr>
            <p:cNvPr id="80" name="AutoShape 27"/>
            <p:cNvSpPr>
              <a:spLocks noChangeArrowheads="1"/>
            </p:cNvSpPr>
            <p:nvPr/>
          </p:nvSpPr>
          <p:spPr bwMode="auto">
            <a:xfrm>
              <a:off x="523" y="2720"/>
              <a:ext cx="9742" cy="544"/>
            </a:xfrm>
            <a:prstGeom prst="roundRect">
              <a:avLst>
                <a:gd name="adj" fmla="val 16667"/>
              </a:avLst>
            </a:prstGeom>
            <a:solidFill>
              <a:schemeClr val="accent5"/>
            </a:solidFill>
            <a:ln w="9525" algn="ctr">
              <a:noFill/>
              <a:round/>
              <a:headEnd/>
              <a:tailEnd/>
            </a:ln>
            <a:effectLst/>
            <a:scene3d>
              <a:camera prst="orthographicFront"/>
              <a:lightRig rig="threePt" dir="t"/>
            </a:scene3d>
            <a:sp3d>
              <a:bevelT/>
            </a:sp3d>
          </p:spPr>
          <p:txBody>
            <a:bodyPr wrap="none" anchor="ctr"/>
            <a:lstStyle/>
            <a:p>
              <a:endParaRPr lang="ko-KR" altLang="en-US" sz="1900">
                <a:latin typeface="Franklin Gothic Demi" pitchFamily="34" charset="0"/>
              </a:endParaRPr>
            </a:p>
          </p:txBody>
        </p:sp>
        <p:sp>
          <p:nvSpPr>
            <p:cNvPr id="81" name="AutoShape 28"/>
            <p:cNvSpPr>
              <a:spLocks noChangeArrowheads="1"/>
            </p:cNvSpPr>
            <p:nvPr/>
          </p:nvSpPr>
          <p:spPr bwMode="auto">
            <a:xfrm>
              <a:off x="585" y="2765"/>
              <a:ext cx="816" cy="454"/>
            </a:xfrm>
            <a:prstGeom prst="roundRect">
              <a:avLst>
                <a:gd name="adj" fmla="val 16667"/>
              </a:avLst>
            </a:prstGeom>
            <a:solidFill>
              <a:srgbClr val="99CCFF"/>
            </a:solidFill>
            <a:ln w="9525" algn="ctr">
              <a:solidFill>
                <a:srgbClr val="000000"/>
              </a:solidFill>
              <a:round/>
              <a:headEnd/>
              <a:tailEnd/>
            </a:ln>
            <a:effectLst/>
            <a:scene3d>
              <a:camera prst="orthographicFront"/>
              <a:lightRig rig="threePt" dir="t"/>
            </a:scene3d>
            <a:sp3d>
              <a:bevelT/>
            </a:sp3d>
          </p:spPr>
          <p:txBody>
            <a:bodyPr wrap="none" lIns="0" tIns="0" rIns="0" bIns="0" anchor="ctr"/>
            <a:lstStyle/>
            <a:p>
              <a:pPr algn="ctr"/>
              <a:r>
                <a:rPr lang="en-US" altLang="ko-KR" sz="2800" b="1" dirty="0" smtClean="0">
                  <a:solidFill>
                    <a:srgbClr val="000099"/>
                  </a:solidFill>
                  <a:latin typeface="Franklin Gothic Demi" pitchFamily="34" charset="0"/>
                  <a:ea typeface="HY헤드라인M" pitchFamily="18" charset="-127"/>
                </a:rPr>
                <a:t>Ⅲ</a:t>
              </a:r>
              <a:endParaRPr lang="en-US" altLang="ko-KR" sz="2800" b="1" dirty="0">
                <a:solidFill>
                  <a:srgbClr val="000099"/>
                </a:solidFill>
                <a:latin typeface="Franklin Gothic Demi" pitchFamily="34" charset="0"/>
                <a:ea typeface="HY헤드라인M" pitchFamily="18" charset="-127"/>
              </a:endParaRPr>
            </a:p>
          </p:txBody>
        </p:sp>
        <p:sp>
          <p:nvSpPr>
            <p:cNvPr id="82" name="AutoShape 29"/>
            <p:cNvSpPr>
              <a:spLocks noChangeArrowheads="1"/>
            </p:cNvSpPr>
            <p:nvPr/>
          </p:nvSpPr>
          <p:spPr bwMode="auto">
            <a:xfrm>
              <a:off x="1477" y="2765"/>
              <a:ext cx="8690" cy="454"/>
            </a:xfrm>
            <a:prstGeom prst="roundRect">
              <a:avLst>
                <a:gd name="adj" fmla="val 16667"/>
              </a:avLst>
            </a:prstGeom>
            <a:solidFill>
              <a:schemeClr val="bg1"/>
            </a:solidFill>
            <a:ln w="9525" algn="ctr">
              <a:solidFill>
                <a:srgbClr val="000000"/>
              </a:solidFill>
              <a:round/>
              <a:headEnd/>
              <a:tailEnd/>
            </a:ln>
            <a:effectLst/>
            <a:scene3d>
              <a:camera prst="orthographicFront"/>
              <a:lightRig rig="threePt" dir="t"/>
            </a:scene3d>
            <a:sp3d>
              <a:bevelT/>
            </a:sp3d>
          </p:spPr>
          <p:txBody>
            <a:bodyPr wrap="none" lIns="108000" tIns="0" rIns="108000" bIns="0" anchor="ctr"/>
            <a:lstStyle/>
            <a:p>
              <a:pPr algn="l" latinLnBrk="1">
                <a:lnSpc>
                  <a:spcPct val="100000"/>
                </a:lnSpc>
                <a:buFont typeface="Wingdings" pitchFamily="2" charset="2"/>
                <a:buNone/>
              </a:pPr>
              <a:r>
                <a:rPr lang="en-US" altLang="ko-KR" sz="2600" dirty="0">
                  <a:latin typeface="Franklin Gothic Demi" pitchFamily="34" charset="0"/>
                  <a:ea typeface="HY헤드라인M" pitchFamily="18" charset="-127"/>
                </a:rPr>
                <a:t> </a:t>
              </a:r>
              <a:r>
                <a:rPr lang="en-US" altLang="ko-KR" sz="2700" dirty="0" smtClean="0">
                  <a:latin typeface="Franklin Gothic Demi" pitchFamily="34" charset="0"/>
                  <a:ea typeface="HY헤드라인M" pitchFamily="18" charset="-127"/>
                </a:rPr>
                <a:t>Benefits of Operating RMVS </a:t>
              </a:r>
              <a:endParaRPr lang="ko-KR" altLang="en-US" sz="2700" dirty="0">
                <a:latin typeface="Franklin Gothic Demi" pitchFamily="34" charset="0"/>
                <a:ea typeface="HY헤드라인M" pitchFamily="18" charset="-127"/>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107528" name="Picture 8" descr="D:\2010년\진행업무\(201004)원격관리 시스템 운영\원자로건물 사진\SDC14204.JPG"/>
          <p:cNvPicPr>
            <a:picLocks noChangeAspect="1" noChangeArrowheads="1"/>
          </p:cNvPicPr>
          <p:nvPr/>
        </p:nvPicPr>
        <p:blipFill>
          <a:blip r:embed="rId3" cstate="print"/>
          <a:srcRect/>
          <a:stretch>
            <a:fillRect/>
          </a:stretch>
        </p:blipFill>
        <p:spPr bwMode="auto">
          <a:xfrm>
            <a:off x="357158" y="928670"/>
            <a:ext cx="5000660" cy="5357850"/>
          </a:xfrm>
          <a:prstGeom prst="rect">
            <a:avLst/>
          </a:prstGeom>
          <a:noFill/>
          <a:effectLst>
            <a:softEdge rad="63500"/>
          </a:effectLst>
        </p:spPr>
      </p:pic>
      <p:cxnSp>
        <p:nvCxnSpPr>
          <p:cNvPr id="13" name="직선 연결선 12"/>
          <p:cNvCxnSpPr/>
          <p:nvPr/>
        </p:nvCxnSpPr>
        <p:spPr>
          <a:xfrm flipV="1">
            <a:off x="3500430" y="1396264"/>
            <a:ext cx="2071702" cy="1318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3570" y="1071546"/>
            <a:ext cx="2214578"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Main Monitor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0" name="직선 연결선 19"/>
          <p:cNvCxnSpPr/>
          <p:nvPr/>
        </p:nvCxnSpPr>
        <p:spPr>
          <a:xfrm flipV="1">
            <a:off x="3714744" y="2714620"/>
            <a:ext cx="2000264" cy="13573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8" y="2357430"/>
            <a:ext cx="3428992"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Auxiliary Monitor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sp>
        <p:nvSpPr>
          <p:cNvPr id="22" name="TextBox 21"/>
          <p:cNvSpPr txBox="1"/>
          <p:nvPr/>
        </p:nvSpPr>
        <p:spPr>
          <a:xfrm>
            <a:off x="5500694" y="4143380"/>
            <a:ext cx="192882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Mike</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4" name="직선 연결선 23"/>
          <p:cNvCxnSpPr>
            <a:endCxn id="22" idx="1"/>
          </p:cNvCxnSpPr>
          <p:nvPr/>
        </p:nvCxnSpPr>
        <p:spPr>
          <a:xfrm>
            <a:off x="3571868" y="4143380"/>
            <a:ext cx="1928826" cy="230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flipV="1">
            <a:off x="4143372" y="3643314"/>
            <a:ext cx="1428760"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72132" y="3429000"/>
            <a:ext cx="192882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Head Set</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sp>
        <p:nvSpPr>
          <p:cNvPr id="31" name="TextBox 30"/>
          <p:cNvSpPr txBox="1"/>
          <p:nvPr/>
        </p:nvSpPr>
        <p:spPr>
          <a:xfrm>
            <a:off x="5500694" y="4572008"/>
            <a:ext cx="192882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Speaker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32" name="직선 연결선 31"/>
          <p:cNvCxnSpPr>
            <a:endCxn id="31" idx="1"/>
          </p:cNvCxnSpPr>
          <p:nvPr/>
        </p:nvCxnSpPr>
        <p:spPr>
          <a:xfrm>
            <a:off x="4143372" y="4714884"/>
            <a:ext cx="1357322" cy="879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a:endCxn id="31" idx="1"/>
          </p:cNvCxnSpPr>
          <p:nvPr/>
        </p:nvCxnSpPr>
        <p:spPr>
          <a:xfrm flipV="1">
            <a:off x="3214678" y="4802841"/>
            <a:ext cx="2286016" cy="2692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3643306" y="5143512"/>
            <a:ext cx="1928826" cy="230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500694" y="5143512"/>
            <a:ext cx="264320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Auxiliary Monitor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sp>
        <p:nvSpPr>
          <p:cNvPr id="38" name="TextBox 37"/>
          <p:cNvSpPr txBox="1"/>
          <p:nvPr/>
        </p:nvSpPr>
        <p:spPr>
          <a:xfrm>
            <a:off x="5572132" y="5857892"/>
            <a:ext cx="2643206"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Control Board</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39" name="직선 연결선 38"/>
          <p:cNvCxnSpPr>
            <a:endCxn id="38" idx="1"/>
          </p:cNvCxnSpPr>
          <p:nvPr/>
        </p:nvCxnSpPr>
        <p:spPr>
          <a:xfrm>
            <a:off x="3786182" y="5857892"/>
            <a:ext cx="1785950" cy="230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_x84868296" descr="EMB00000b18621d"/>
          <p:cNvPicPr>
            <a:picLocks noChangeAspect="1" noChangeArrowheads="1"/>
          </p:cNvPicPr>
          <p:nvPr/>
        </p:nvPicPr>
        <p:blipFill>
          <a:blip r:embed="rId3" cstate="print"/>
          <a:srcRect/>
          <a:stretch>
            <a:fillRect/>
          </a:stretch>
        </p:blipFill>
        <p:spPr bwMode="auto">
          <a:xfrm>
            <a:off x="1331640" y="3861048"/>
            <a:ext cx="6500858" cy="2640356"/>
          </a:xfrm>
          <a:prstGeom prst="rect">
            <a:avLst/>
          </a:prstGeom>
          <a:ln>
            <a:noFill/>
          </a:ln>
          <a:effectLst>
            <a:softEdge rad="112500"/>
          </a:effectLst>
        </p:spPr>
      </p:pic>
      <p:sp>
        <p:nvSpPr>
          <p:cNvPr id="41" name="TextBox 40"/>
          <p:cNvSpPr txBox="1"/>
          <p:nvPr/>
        </p:nvSpPr>
        <p:spPr>
          <a:xfrm>
            <a:off x="214282" y="1804278"/>
            <a:ext cx="9072594" cy="2262158"/>
          </a:xfrm>
          <a:prstGeom prst="rect">
            <a:avLst/>
          </a:prstGeom>
          <a:noFill/>
        </p:spPr>
        <p:txBody>
          <a:bodyPr wrap="square" rtlCol="0">
            <a:spAutoFit/>
          </a:bodyPr>
          <a:lstStyle/>
          <a:p>
            <a:r>
              <a:rPr lang="ko-KR" altLang="en-US" sz="2400" b="1" dirty="0" smtClean="0">
                <a:solidFill>
                  <a:srgbClr val="FFFF99"/>
                </a:solidFill>
                <a:effectLst>
                  <a:glow rad="101600">
                    <a:schemeClr val="tx1">
                      <a:lumMod val="95000"/>
                      <a:lumOff val="5000"/>
                      <a:alpha val="60000"/>
                    </a:schemeClr>
                  </a:glow>
                </a:effectLst>
                <a:latin typeface="+mj-ea"/>
                <a:ea typeface="+mj-ea"/>
              </a:rPr>
              <a:t> √ </a:t>
            </a:r>
            <a:r>
              <a:rPr lang="en-US" altLang="ko-KR" sz="2400" b="1" dirty="0" smtClean="0">
                <a:solidFill>
                  <a:srgbClr val="FFFF99"/>
                </a:solidFill>
                <a:effectLst>
                  <a:glow rad="101600">
                    <a:schemeClr val="tx1">
                      <a:lumMod val="95000"/>
                      <a:lumOff val="5000"/>
                      <a:alpha val="60000"/>
                    </a:schemeClr>
                  </a:glow>
                </a:effectLst>
                <a:latin typeface="+mj-ea"/>
                <a:ea typeface="+mj-ea"/>
              </a:rPr>
              <a:t>Operation Period</a:t>
            </a:r>
            <a:r>
              <a:rPr lang="ko-KR" altLang="en-US" sz="2400" b="1" dirty="0" smtClean="0">
                <a:solidFill>
                  <a:srgbClr val="FFFF99"/>
                </a:solidFill>
                <a:effectLst>
                  <a:glow rad="101600">
                    <a:schemeClr val="tx1">
                      <a:lumMod val="95000"/>
                      <a:lumOff val="5000"/>
                      <a:alpha val="60000"/>
                    </a:schemeClr>
                  </a:glow>
                </a:effectLst>
                <a:latin typeface="+mj-ea"/>
                <a:ea typeface="+mj-ea"/>
              </a:rPr>
              <a:t> </a:t>
            </a:r>
            <a:r>
              <a:rPr lang="en-US" altLang="ko-KR" sz="2400" b="1" dirty="0" smtClean="0">
                <a:solidFill>
                  <a:srgbClr val="FFFF99"/>
                </a:solidFill>
                <a:effectLst>
                  <a:glow rad="101600">
                    <a:schemeClr val="tx1">
                      <a:lumMod val="95000"/>
                      <a:lumOff val="5000"/>
                      <a:alpha val="60000"/>
                    </a:schemeClr>
                  </a:glow>
                </a:effectLst>
                <a:latin typeface="+mj-ea"/>
                <a:ea typeface="+mj-ea"/>
              </a:rPr>
              <a:t>: Installing/Removing Nozzle Dam of</a:t>
            </a:r>
            <a:br>
              <a:rPr lang="en-US" altLang="ko-KR" sz="2400" b="1" dirty="0" smtClean="0">
                <a:solidFill>
                  <a:srgbClr val="FFFF99"/>
                </a:solidFill>
                <a:effectLst>
                  <a:glow rad="101600">
                    <a:schemeClr val="tx1">
                      <a:lumMod val="95000"/>
                      <a:lumOff val="5000"/>
                      <a:alpha val="60000"/>
                    </a:schemeClr>
                  </a:glow>
                </a:effectLst>
                <a:latin typeface="+mj-ea"/>
                <a:ea typeface="+mj-ea"/>
              </a:rPr>
            </a:br>
            <a:r>
              <a:rPr lang="en-US" altLang="ko-KR" sz="2400" b="1" dirty="0" smtClean="0">
                <a:solidFill>
                  <a:srgbClr val="FFFF99"/>
                </a:solidFill>
                <a:effectLst>
                  <a:glow rad="101600">
                    <a:schemeClr val="tx1">
                      <a:lumMod val="95000"/>
                      <a:lumOff val="5000"/>
                      <a:alpha val="60000"/>
                    </a:schemeClr>
                  </a:glow>
                </a:effectLst>
                <a:latin typeface="+mj-ea"/>
                <a:ea typeface="+mj-ea"/>
              </a:rPr>
              <a:t>                             S/G Process during Outage</a:t>
            </a:r>
          </a:p>
          <a:p>
            <a:endParaRPr lang="en-US" altLang="ko-KR" sz="100" b="1" dirty="0" smtClean="0">
              <a:solidFill>
                <a:srgbClr val="FFFF99"/>
              </a:solidFill>
              <a:effectLst>
                <a:glow rad="101600">
                  <a:schemeClr val="tx1">
                    <a:lumMod val="95000"/>
                    <a:lumOff val="5000"/>
                    <a:alpha val="60000"/>
                  </a:schemeClr>
                </a:glow>
              </a:effectLst>
              <a:latin typeface="+mj-ea"/>
              <a:ea typeface="+mj-ea"/>
            </a:endParaRPr>
          </a:p>
          <a:p>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2EA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Inside Hot/Cold Leg of S/G</a:t>
            </a:r>
          </a:p>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1EA</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Surroundings  of  S/G Room</a:t>
            </a:r>
          </a:p>
        </p:txBody>
      </p:sp>
      <p:sp>
        <p:nvSpPr>
          <p:cNvPr id="30" name="TextBox 29"/>
          <p:cNvSpPr txBox="1"/>
          <p:nvPr/>
        </p:nvSpPr>
        <p:spPr>
          <a:xfrm>
            <a:off x="71406" y="772523"/>
            <a:ext cx="8929750" cy="1015663"/>
          </a:xfrm>
          <a:prstGeom prst="rect">
            <a:avLst/>
          </a:prstGeom>
          <a:noFill/>
        </p:spPr>
        <p:txBody>
          <a:bodyPr wrap="square" rtlCol="0">
            <a:spAutoFit/>
          </a:bodyPr>
          <a:lstStyle/>
          <a:p>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3. Operation of RMVS for Installing/Removing</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Nozzle Dam of Steam Generator</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542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06" y="772523"/>
            <a:ext cx="8929750" cy="1015663"/>
          </a:xfrm>
          <a:prstGeom prst="rect">
            <a:avLst/>
          </a:prstGeom>
          <a:noFill/>
        </p:spPr>
        <p:txBody>
          <a:bodyPr wrap="square" rtlCol="0">
            <a:spAutoFit/>
          </a:bodyPr>
          <a:lstStyle/>
          <a:p>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3. Operation of RMVS for Installing/Removing</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Nozzle Dam of Steam Generator</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085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085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0855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8549" name="_x70147304" descr="EMB00000f880f46"/>
          <p:cNvPicPr>
            <a:picLocks noChangeAspect="1" noChangeArrowheads="1"/>
          </p:cNvPicPr>
          <p:nvPr/>
        </p:nvPicPr>
        <p:blipFill>
          <a:blip r:embed="rId3" cstate="print"/>
          <a:srcRect/>
          <a:stretch>
            <a:fillRect/>
          </a:stretch>
        </p:blipFill>
        <p:spPr bwMode="auto">
          <a:xfrm>
            <a:off x="3060168" y="2420888"/>
            <a:ext cx="3024000" cy="2376264"/>
          </a:xfrm>
          <a:prstGeom prst="rect">
            <a:avLst/>
          </a:prstGeom>
          <a:ln>
            <a:noFill/>
          </a:ln>
          <a:effectLst>
            <a:softEdge rad="112500"/>
          </a:effectLst>
        </p:spPr>
      </p:pic>
      <p:pic>
        <p:nvPicPr>
          <p:cNvPr id="108551" name="Picture 7" descr="D:\2010년\진행업무\(201004)원격관리 시스템 운영\원자로건물 사진\000_0300_01[(000179)17-34-25].JPG"/>
          <p:cNvPicPr>
            <a:picLocks noChangeAspect="1" noChangeArrowheads="1"/>
          </p:cNvPicPr>
          <p:nvPr/>
        </p:nvPicPr>
        <p:blipFill>
          <a:blip r:embed="rId4" cstate="print"/>
          <a:srcRect/>
          <a:stretch>
            <a:fillRect/>
          </a:stretch>
        </p:blipFill>
        <p:spPr bwMode="auto">
          <a:xfrm>
            <a:off x="107840" y="2420888"/>
            <a:ext cx="3024000" cy="2443153"/>
          </a:xfrm>
          <a:prstGeom prst="rect">
            <a:avLst/>
          </a:prstGeom>
          <a:ln>
            <a:noFill/>
          </a:ln>
          <a:effectLst>
            <a:softEdge rad="112500"/>
          </a:effectLst>
        </p:spPr>
      </p:pic>
      <p:sp>
        <p:nvSpPr>
          <p:cNvPr id="41" name="TextBox 40"/>
          <p:cNvSpPr txBox="1"/>
          <p:nvPr/>
        </p:nvSpPr>
        <p:spPr>
          <a:xfrm>
            <a:off x="285752" y="1772816"/>
            <a:ext cx="9072594" cy="769441"/>
          </a:xfrm>
          <a:prstGeom prst="rect">
            <a:avLst/>
          </a:prstGeom>
          <a:noFill/>
        </p:spPr>
        <p:txBody>
          <a:bodyPr wrap="square" rtlCol="0">
            <a:spAutoFit/>
          </a:bodyPr>
          <a:lstStyle/>
          <a:p>
            <a:r>
              <a:rPr lang="en-US" altLang="ko-KR" sz="2400" b="1" dirty="0" smtClean="0">
                <a:solidFill>
                  <a:srgbClr val="FFFF99"/>
                </a:solidFill>
                <a:effectLst>
                  <a:glow rad="101600">
                    <a:schemeClr val="tx1">
                      <a:lumMod val="95000"/>
                      <a:lumOff val="5000"/>
                      <a:alpha val="60000"/>
                    </a:schemeClr>
                  </a:glow>
                </a:effectLst>
                <a:latin typeface="+mj-ea"/>
                <a:ea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Field RMVS Equipments : 2EA</a:t>
            </a:r>
          </a:p>
          <a:p>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Inside Hot/Cold Leg of S/G</a:t>
            </a:r>
          </a:p>
        </p:txBody>
      </p:sp>
      <p:pic>
        <p:nvPicPr>
          <p:cNvPr id="108552" name="Picture 8" descr="D:\2010년\진행업무\(201004)원격관리 시스템 운영\원자로건물 사진\000_0304_01[(000166)17-36-39].JPG"/>
          <p:cNvPicPr>
            <a:picLocks noChangeAspect="1" noChangeArrowheads="1"/>
          </p:cNvPicPr>
          <p:nvPr/>
        </p:nvPicPr>
        <p:blipFill>
          <a:blip r:embed="rId5" cstate="print"/>
          <a:srcRect/>
          <a:stretch>
            <a:fillRect/>
          </a:stretch>
        </p:blipFill>
        <p:spPr bwMode="auto">
          <a:xfrm>
            <a:off x="6084168" y="2420888"/>
            <a:ext cx="3024000" cy="2376264"/>
          </a:xfrm>
          <a:prstGeom prst="rect">
            <a:avLst/>
          </a:prstGeom>
          <a:ln>
            <a:noFill/>
          </a:ln>
          <a:effectLst>
            <a:softEdge rad="112500"/>
          </a:effectLst>
        </p:spPr>
      </p:pic>
      <p:sp>
        <p:nvSpPr>
          <p:cNvPr id="14" name="TextBox 13"/>
          <p:cNvSpPr txBox="1"/>
          <p:nvPr/>
        </p:nvSpPr>
        <p:spPr>
          <a:xfrm>
            <a:off x="214314" y="4668232"/>
            <a:ext cx="8858280" cy="1785104"/>
          </a:xfrm>
          <a:prstGeom prst="rect">
            <a:avLst/>
          </a:prstGeom>
          <a:noFill/>
        </p:spPr>
        <p:txBody>
          <a:bodyPr wrap="square" rtlCol="0">
            <a:spAutoFit/>
          </a:bodyPr>
          <a:lstStyle/>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Equipped with Camera</a:t>
            </a:r>
            <a:endPar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 √ Remote Audio Telecommunication(Blue Tooth Head Set)</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Moved &amp; Fixed on the Surface of Steep Wall</a:t>
            </a:r>
            <a:b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b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by Caterpillar &amp; Magnetic Wheel</a:t>
            </a:r>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ea typeface="+mj-ea"/>
              </a:rPr>
              <a:t> </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Easy Control </a:t>
            </a:r>
          </a:p>
        </p:txBody>
      </p:sp>
      <p:sp>
        <p:nvSpPr>
          <p:cNvPr id="12"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085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0855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2225" name="_x36268360" descr="EMB00000b186212"/>
          <p:cNvPicPr>
            <a:picLocks noChangeAspect="1" noChangeArrowheads="1"/>
          </p:cNvPicPr>
          <p:nvPr/>
        </p:nvPicPr>
        <p:blipFill>
          <a:blip r:embed="rId3" cstate="print"/>
          <a:srcRect/>
          <a:stretch>
            <a:fillRect/>
          </a:stretch>
        </p:blipFill>
        <p:spPr bwMode="auto">
          <a:xfrm>
            <a:off x="2714612" y="2571744"/>
            <a:ext cx="4300812" cy="3571900"/>
          </a:xfrm>
          <a:prstGeom prst="rect">
            <a:avLst/>
          </a:prstGeom>
          <a:noFill/>
        </p:spPr>
      </p:pic>
      <p:cxnSp>
        <p:nvCxnSpPr>
          <p:cNvPr id="13" name="직선 연결선 12"/>
          <p:cNvCxnSpPr>
            <a:endCxn id="14" idx="1"/>
          </p:cNvCxnSpPr>
          <p:nvPr/>
        </p:nvCxnSpPr>
        <p:spPr>
          <a:xfrm rot="5400000" flipH="1" flipV="1">
            <a:off x="4223054" y="1865640"/>
            <a:ext cx="1840869" cy="1571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29290" y="1500174"/>
            <a:ext cx="3214710"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Speed Dome Camera</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17" name="직선 연결선 16"/>
          <p:cNvCxnSpPr/>
          <p:nvPr/>
        </p:nvCxnSpPr>
        <p:spPr>
          <a:xfrm flipV="1">
            <a:off x="4857752" y="4857760"/>
            <a:ext cx="1214446" cy="42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57884" y="4071942"/>
            <a:ext cx="3500430"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Caterpillar &amp; Magnetic Wheel</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pic>
        <p:nvPicPr>
          <p:cNvPr id="21" name="Picture 4" descr="C:\DOCUME~1\ADMINI~1\LOCALS~1\Temp\Hnc\BinData\EMB4a26.gif"/>
          <p:cNvPicPr>
            <a:picLocks noChangeAspect="1" noChangeArrowheads="1"/>
          </p:cNvPicPr>
          <p:nvPr/>
        </p:nvPicPr>
        <p:blipFill>
          <a:blip r:embed="rId4" cstate="print"/>
          <a:srcRect/>
          <a:stretch>
            <a:fillRect/>
          </a:stretch>
        </p:blipFill>
        <p:spPr bwMode="auto">
          <a:xfrm>
            <a:off x="0" y="785794"/>
            <a:ext cx="2571736" cy="2357425"/>
          </a:xfrm>
          <a:prstGeom prst="ellipse">
            <a:avLst/>
          </a:prstGeom>
          <a:ln>
            <a:noFill/>
          </a:ln>
          <a:effectLst>
            <a:softEdge rad="112500"/>
          </a:effectLst>
        </p:spPr>
      </p:pic>
      <p:sp>
        <p:nvSpPr>
          <p:cNvPr id="24" name="TextBox 23"/>
          <p:cNvSpPr txBox="1"/>
          <p:nvPr/>
        </p:nvSpPr>
        <p:spPr>
          <a:xfrm>
            <a:off x="428596" y="3143248"/>
            <a:ext cx="1928826"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Blue Tooth</a:t>
            </a:r>
            <a:b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br>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Head Set</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sp>
        <p:nvSpPr>
          <p:cNvPr id="25" name="번개 24"/>
          <p:cNvSpPr/>
          <p:nvPr/>
        </p:nvSpPr>
        <p:spPr>
          <a:xfrm>
            <a:off x="2285984" y="1928802"/>
            <a:ext cx="1000132" cy="714380"/>
          </a:xfrm>
          <a:prstGeom prst="lightningBolt">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71406" y="772523"/>
            <a:ext cx="8929750" cy="1015663"/>
          </a:xfrm>
          <a:prstGeom prst="rect">
            <a:avLst/>
          </a:prstGeom>
          <a:noFill/>
        </p:spPr>
        <p:txBody>
          <a:bodyPr wrap="square" rtlCol="0">
            <a:spAutoFit/>
          </a:bodyPr>
          <a:lstStyle/>
          <a:p>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3. Operation of RMVS for Installing/Removing</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Nozzle Dam of Steam Generator</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085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8545" name="_x70377136" descr="EMB00000f880f3c"/>
          <p:cNvPicPr>
            <a:picLocks noChangeAspect="1" noChangeArrowheads="1"/>
          </p:cNvPicPr>
          <p:nvPr/>
        </p:nvPicPr>
        <p:blipFill>
          <a:blip r:embed="rId3" cstate="print"/>
          <a:srcRect/>
          <a:stretch>
            <a:fillRect/>
          </a:stretch>
        </p:blipFill>
        <p:spPr bwMode="auto">
          <a:xfrm>
            <a:off x="3204176" y="2420886"/>
            <a:ext cx="2952000" cy="2376266"/>
          </a:xfrm>
          <a:prstGeom prst="rect">
            <a:avLst/>
          </a:prstGeom>
          <a:ln>
            <a:noFill/>
          </a:ln>
          <a:effectLst>
            <a:softEdge rad="112500"/>
          </a:effectLst>
        </p:spPr>
      </p:pic>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10593" name="_x70906696" descr="EMB00000f880f44"/>
          <p:cNvPicPr>
            <a:picLocks noChangeAspect="1" noChangeArrowheads="1"/>
          </p:cNvPicPr>
          <p:nvPr/>
        </p:nvPicPr>
        <p:blipFill>
          <a:blip r:embed="rId4" cstate="print"/>
          <a:srcRect/>
          <a:stretch>
            <a:fillRect/>
          </a:stretch>
        </p:blipFill>
        <p:spPr bwMode="auto">
          <a:xfrm>
            <a:off x="214853" y="2420888"/>
            <a:ext cx="2916987" cy="2376000"/>
          </a:xfrm>
          <a:prstGeom prst="rect">
            <a:avLst/>
          </a:prstGeom>
          <a:ln>
            <a:noFill/>
          </a:ln>
          <a:effectLst>
            <a:softEdge rad="112500"/>
          </a:effectLst>
        </p:spPr>
      </p:pic>
      <p:sp>
        <p:nvSpPr>
          <p:cNvPr id="11059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10595" name="_x70369056" descr="EMB00000f880f45"/>
          <p:cNvPicPr>
            <a:picLocks noChangeAspect="1" noChangeArrowheads="1"/>
          </p:cNvPicPr>
          <p:nvPr/>
        </p:nvPicPr>
        <p:blipFill>
          <a:blip r:embed="rId5" cstate="print"/>
          <a:srcRect/>
          <a:stretch>
            <a:fillRect/>
          </a:stretch>
        </p:blipFill>
        <p:spPr bwMode="auto">
          <a:xfrm>
            <a:off x="6215074" y="2420888"/>
            <a:ext cx="2952000" cy="2376264"/>
          </a:xfrm>
          <a:prstGeom prst="rect">
            <a:avLst/>
          </a:prstGeom>
          <a:ln>
            <a:noFill/>
          </a:ln>
          <a:effectLst>
            <a:softEdge rad="112500"/>
          </a:effectLst>
        </p:spPr>
      </p:pic>
      <p:sp>
        <p:nvSpPr>
          <p:cNvPr id="11" name="TextBox 10"/>
          <p:cNvSpPr txBox="1"/>
          <p:nvPr/>
        </p:nvSpPr>
        <p:spPr>
          <a:xfrm>
            <a:off x="214282" y="1700808"/>
            <a:ext cx="9072594" cy="830997"/>
          </a:xfrm>
          <a:prstGeom prst="rect">
            <a:avLst/>
          </a:prstGeom>
          <a:noFill/>
        </p:spPr>
        <p:txBody>
          <a:bodyPr wrap="square" rtlCol="0">
            <a:spAutoFit/>
          </a:bodyPr>
          <a:lstStyle/>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RMVS Control Center : 1EA</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Location : Outside of S/G Room</a:t>
            </a:r>
          </a:p>
        </p:txBody>
      </p:sp>
      <p:sp>
        <p:nvSpPr>
          <p:cNvPr id="12" name="TextBox 11"/>
          <p:cNvSpPr txBox="1"/>
          <p:nvPr/>
        </p:nvSpPr>
        <p:spPr>
          <a:xfrm>
            <a:off x="214314" y="4668232"/>
            <a:ext cx="9144032" cy="1785104"/>
          </a:xfrm>
          <a:prstGeom prst="rect">
            <a:avLst/>
          </a:prstGeom>
          <a:noFill/>
        </p:spPr>
        <p:txBody>
          <a:bodyPr wrap="square" rtlCol="0">
            <a:spAutoFit/>
          </a:bodyPr>
          <a:lstStyle/>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 √ 2CH Monitoring(Maximum 4CH)</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Remote Telecommunication(Blue Tooth)</a:t>
            </a:r>
          </a:p>
          <a:p>
            <a:r>
              <a:rPr lang="en-US" altLang="ko-KR" sz="2200" dirty="0" smtClean="0">
                <a:ln w="18415" cmpd="sng">
                  <a:solidFill>
                    <a:srgbClr val="FFFFFF"/>
                  </a:solidFill>
                  <a:prstDash val="solid"/>
                </a:ln>
                <a:solidFill>
                  <a:schemeClr val="accent5">
                    <a:lumMod val="20000"/>
                    <a:lumOff val="80000"/>
                  </a:schemeClr>
                </a:solidFill>
                <a:effectLst>
                  <a:glow rad="228600">
                    <a:schemeClr val="tx1">
                      <a:alpha val="40000"/>
                    </a:schemeClr>
                  </a:glow>
                  <a:outerShdw blurRad="63500" dir="3600000" algn="tl" rotWithShape="0">
                    <a:srgbClr val="000000">
                      <a:alpha val="70000"/>
                    </a:srgbClr>
                  </a:outerShdw>
                </a:effectLst>
                <a:latin typeface="+mj-ea"/>
              </a:rPr>
              <a:t> √ Counting Work Time</a:t>
            </a:r>
            <a:endPar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endParaRPr>
          </a:p>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a:t>
            </a:r>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Remote Control for Field RMVS Equipments  </a:t>
            </a:r>
          </a:p>
          <a:p>
            <a:r>
              <a:rPr lang="en-US" altLang="ko-KR" sz="22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Real Time Recording</a:t>
            </a:r>
          </a:p>
        </p:txBody>
      </p:sp>
      <p:sp>
        <p:nvSpPr>
          <p:cNvPr id="13"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10593" name="_x70906696" descr="EMB00000f880f44"/>
          <p:cNvPicPr>
            <a:picLocks noChangeAspect="1" noChangeArrowheads="1"/>
          </p:cNvPicPr>
          <p:nvPr/>
        </p:nvPicPr>
        <p:blipFill>
          <a:blip r:embed="rId3" cstate="print"/>
          <a:srcRect/>
          <a:stretch>
            <a:fillRect/>
          </a:stretch>
        </p:blipFill>
        <p:spPr bwMode="auto">
          <a:xfrm>
            <a:off x="142844" y="1357298"/>
            <a:ext cx="5214974" cy="4212677"/>
          </a:xfrm>
          <a:prstGeom prst="rect">
            <a:avLst/>
          </a:prstGeom>
          <a:ln>
            <a:noFill/>
          </a:ln>
          <a:effectLst>
            <a:softEdge rad="112500"/>
          </a:effectLst>
        </p:spPr>
      </p:pic>
      <p:sp>
        <p:nvSpPr>
          <p:cNvPr id="11059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cxnSp>
        <p:nvCxnSpPr>
          <p:cNvPr id="13" name="직선 연결선 12"/>
          <p:cNvCxnSpPr>
            <a:endCxn id="14" idx="1"/>
          </p:cNvCxnSpPr>
          <p:nvPr/>
        </p:nvCxnSpPr>
        <p:spPr>
          <a:xfrm flipV="1">
            <a:off x="3929060" y="1731007"/>
            <a:ext cx="2000230" cy="6264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29290" y="1500174"/>
            <a:ext cx="3214710"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Large Monitor</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15" name="직선 연결선 14"/>
          <p:cNvCxnSpPr/>
          <p:nvPr/>
        </p:nvCxnSpPr>
        <p:spPr>
          <a:xfrm flipV="1">
            <a:off x="2928926" y="3429000"/>
            <a:ext cx="2571768" cy="71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43570" y="3071810"/>
            <a:ext cx="3500430" cy="830997"/>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Display Monitor of Counting Work Time</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0" name="직선 연결선 19"/>
          <p:cNvCxnSpPr/>
          <p:nvPr/>
        </p:nvCxnSpPr>
        <p:spPr>
          <a:xfrm>
            <a:off x="2285984" y="3857628"/>
            <a:ext cx="3214710" cy="6429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43570" y="4324657"/>
            <a:ext cx="3214710"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Control Button</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sp>
        <p:nvSpPr>
          <p:cNvPr id="24" name="TextBox 23"/>
          <p:cNvSpPr txBox="1"/>
          <p:nvPr/>
        </p:nvSpPr>
        <p:spPr>
          <a:xfrm>
            <a:off x="5715008" y="5072074"/>
            <a:ext cx="3214710" cy="461665"/>
          </a:xfrm>
          <a:prstGeom prst="rect">
            <a:avLst/>
          </a:prstGeom>
          <a:noFill/>
        </p:spPr>
        <p:txBody>
          <a:bodyPr wrap="square" rtlCol="0">
            <a:spAutoFit/>
          </a:bodyPr>
          <a:lstStyle/>
          <a:p>
            <a:r>
              <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a typeface="+mj-ea"/>
              </a:rPr>
              <a:t>Control Handle</a:t>
            </a:r>
            <a:endParaRPr lang="en-US" altLang="ko-KR" sz="2400" dirty="0" smtClean="0">
              <a:ln w="18415" cmpd="sng">
                <a:solidFill>
                  <a:srgbClr val="FFFFFF"/>
                </a:solidFill>
                <a:prstDash val="solid"/>
              </a:ln>
              <a:solidFill>
                <a:schemeClr val="bg1"/>
              </a:solidFill>
              <a:effectLst>
                <a:glow rad="139700">
                  <a:schemeClr val="tx1">
                    <a:alpha val="40000"/>
                  </a:schemeClr>
                </a:glow>
                <a:outerShdw blurRad="63500" dir="3600000" algn="tl" rotWithShape="0">
                  <a:srgbClr val="000000">
                    <a:alpha val="70000"/>
                  </a:srgbClr>
                </a:outerShdw>
              </a:effectLst>
              <a:latin typeface="+mj-ea"/>
            </a:endParaRPr>
          </a:p>
        </p:txBody>
      </p:sp>
      <p:cxnSp>
        <p:nvCxnSpPr>
          <p:cNvPr id="25" name="직선 연결선 24"/>
          <p:cNvCxnSpPr/>
          <p:nvPr/>
        </p:nvCxnSpPr>
        <p:spPr>
          <a:xfrm>
            <a:off x="2500298" y="4214818"/>
            <a:ext cx="3143272" cy="1071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1059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Text Box 3"/>
          <p:cNvSpPr txBox="1">
            <a:spLocks noChangeArrowheads="1"/>
          </p:cNvSpPr>
          <p:nvPr/>
        </p:nvSpPr>
        <p:spPr bwMode="auto">
          <a:xfrm>
            <a:off x="36000" y="0"/>
            <a:ext cx="7179206"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Ⅱ</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Features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18" name="Picture 8" descr="D:\2010년\진행업무\(201004)원격관리 시스템 운영\원자로건물 사진\SDC14204.JPG"/>
          <p:cNvPicPr>
            <a:picLocks noChangeAspect="1" noChangeArrowheads="1"/>
          </p:cNvPicPr>
          <p:nvPr/>
        </p:nvPicPr>
        <p:blipFill>
          <a:blip r:embed="rId3" cstate="print"/>
          <a:srcRect/>
          <a:stretch>
            <a:fillRect/>
          </a:stretch>
        </p:blipFill>
        <p:spPr bwMode="auto">
          <a:xfrm>
            <a:off x="611560" y="2996952"/>
            <a:ext cx="1656184" cy="1131728"/>
          </a:xfrm>
          <a:prstGeom prst="rect">
            <a:avLst/>
          </a:prstGeom>
          <a:ln>
            <a:noFill/>
          </a:ln>
          <a:effectLst>
            <a:softEdge rad="112500"/>
          </a:effectLst>
        </p:spPr>
      </p:pic>
      <p:pic>
        <p:nvPicPr>
          <p:cNvPr id="19" name="_x70906696" descr="EMB00000f880f44"/>
          <p:cNvPicPr>
            <a:picLocks noChangeAspect="1" noChangeArrowheads="1"/>
          </p:cNvPicPr>
          <p:nvPr/>
        </p:nvPicPr>
        <p:blipFill>
          <a:blip r:embed="rId4" cstate="print"/>
          <a:srcRect/>
          <a:stretch>
            <a:fillRect/>
          </a:stretch>
        </p:blipFill>
        <p:spPr bwMode="auto">
          <a:xfrm>
            <a:off x="611560" y="4509120"/>
            <a:ext cx="1584176" cy="1152128"/>
          </a:xfrm>
          <a:prstGeom prst="rect">
            <a:avLst/>
          </a:prstGeom>
          <a:ln>
            <a:noFill/>
          </a:ln>
          <a:effectLst>
            <a:softEdge rad="112500"/>
          </a:effectLst>
        </p:spPr>
      </p:pic>
      <p:pic>
        <p:nvPicPr>
          <p:cNvPr id="21" name="_x36268360" descr="EMB00000b186212"/>
          <p:cNvPicPr>
            <a:picLocks noChangeAspect="1" noChangeArrowheads="1"/>
          </p:cNvPicPr>
          <p:nvPr/>
        </p:nvPicPr>
        <p:blipFill>
          <a:blip r:embed="rId5" cstate="print"/>
          <a:srcRect/>
          <a:stretch>
            <a:fillRect/>
          </a:stretch>
        </p:blipFill>
        <p:spPr bwMode="auto">
          <a:xfrm>
            <a:off x="2699792" y="4437112"/>
            <a:ext cx="1584176" cy="1224136"/>
          </a:xfrm>
          <a:prstGeom prst="rect">
            <a:avLst/>
          </a:prstGeom>
          <a:ln>
            <a:noFill/>
          </a:ln>
          <a:effectLst>
            <a:softEdge rad="112500"/>
          </a:effectLst>
        </p:spPr>
      </p:pic>
      <p:pic>
        <p:nvPicPr>
          <p:cNvPr id="22" name="Picture 2" descr="D:\2010년\진행업무\(201004)원격관리 시스템 운영\보조건물 사진\L207-1.JPG"/>
          <p:cNvPicPr>
            <a:picLocks noChangeAspect="1" noChangeArrowheads="1"/>
          </p:cNvPicPr>
          <p:nvPr/>
        </p:nvPicPr>
        <p:blipFill>
          <a:blip r:embed="rId6" cstate="print"/>
          <a:srcRect/>
          <a:stretch>
            <a:fillRect/>
          </a:stretch>
        </p:blipFill>
        <p:spPr bwMode="auto">
          <a:xfrm>
            <a:off x="2699792" y="2924944"/>
            <a:ext cx="1584176" cy="1224136"/>
          </a:xfrm>
          <a:prstGeom prst="rect">
            <a:avLst/>
          </a:prstGeom>
          <a:ln>
            <a:noFill/>
          </a:ln>
          <a:effectLst>
            <a:softEdge rad="112500"/>
          </a:effectLst>
        </p:spPr>
      </p:pic>
      <p:pic>
        <p:nvPicPr>
          <p:cNvPr id="27" name="Picture 3" descr="D:\2010년\진행업무\(201004)원격관리 시스템 운영\원자로건물 사진\SDC14888.JPG"/>
          <p:cNvPicPr>
            <a:picLocks noChangeAspect="1" noChangeArrowheads="1"/>
          </p:cNvPicPr>
          <p:nvPr/>
        </p:nvPicPr>
        <p:blipFill>
          <a:blip r:embed="rId7" cstate="print"/>
          <a:srcRect/>
          <a:stretch>
            <a:fillRect/>
          </a:stretch>
        </p:blipFill>
        <p:spPr bwMode="auto">
          <a:xfrm>
            <a:off x="2699792" y="1484784"/>
            <a:ext cx="1584176" cy="1080120"/>
          </a:xfrm>
          <a:prstGeom prst="rect">
            <a:avLst/>
          </a:prstGeom>
          <a:ln>
            <a:noFill/>
          </a:ln>
          <a:effectLst>
            <a:softEdge rad="112500"/>
          </a:effectLst>
        </p:spPr>
      </p:pic>
      <p:sp>
        <p:nvSpPr>
          <p:cNvPr id="28" name="TextBox 27"/>
          <p:cNvSpPr txBox="1"/>
          <p:nvPr/>
        </p:nvSpPr>
        <p:spPr>
          <a:xfrm>
            <a:off x="179512" y="692696"/>
            <a:ext cx="7235188" cy="584775"/>
          </a:xfrm>
          <a:prstGeom prst="rect">
            <a:avLst/>
          </a:prstGeom>
          <a:noFill/>
        </p:spPr>
        <p:txBody>
          <a:bodyPr wrap="square" rtlCol="0">
            <a:spAutoFit/>
          </a:bodyPr>
          <a:lstStyle/>
          <a:p>
            <a:r>
              <a:rPr lang="en-US" altLang="ko-KR" sz="3200" b="1" dirty="0" smtClean="0">
                <a:solidFill>
                  <a:srgbClr val="FFC000"/>
                </a:solidFill>
                <a:effectLst>
                  <a:glow rad="101600">
                    <a:schemeClr val="tx1">
                      <a:lumMod val="95000"/>
                      <a:lumOff val="5000"/>
                      <a:alpha val="60000"/>
                    </a:schemeClr>
                  </a:glow>
                </a:effectLst>
                <a:latin typeface="+mj-ea"/>
                <a:ea typeface="+mj-ea"/>
              </a:rPr>
              <a:t> P</a:t>
            </a:r>
            <a:r>
              <a:rPr lang="en-US" altLang="ko-KR" sz="2800" b="1" dirty="0" smtClean="0">
                <a:solidFill>
                  <a:srgbClr val="FFC000"/>
                </a:solidFill>
                <a:effectLst>
                  <a:glow rad="101600">
                    <a:schemeClr val="tx1">
                      <a:lumMod val="95000"/>
                      <a:lumOff val="5000"/>
                      <a:alpha val="60000"/>
                    </a:schemeClr>
                  </a:glow>
                </a:effectLst>
                <a:latin typeface="+mj-ea"/>
                <a:ea typeface="+mj-ea"/>
              </a:rPr>
              <a:t>roduction Cost of RMVS </a:t>
            </a:r>
            <a:endParaRPr lang="ko-KR" altLang="en-US" sz="2800" b="1" dirty="0">
              <a:solidFill>
                <a:srgbClr val="FFC000"/>
              </a:solidFill>
              <a:effectLst>
                <a:glow rad="101600">
                  <a:schemeClr val="tx1">
                    <a:lumMod val="95000"/>
                    <a:lumOff val="5000"/>
                    <a:alpha val="60000"/>
                  </a:schemeClr>
                </a:glow>
              </a:effectLst>
              <a:latin typeface="+mj-ea"/>
              <a:ea typeface="+mj-ea"/>
            </a:endParaRPr>
          </a:p>
        </p:txBody>
      </p:sp>
      <p:sp>
        <p:nvSpPr>
          <p:cNvPr id="12" name="TextBox 11"/>
          <p:cNvSpPr txBox="1"/>
          <p:nvPr/>
        </p:nvSpPr>
        <p:spPr>
          <a:xfrm>
            <a:off x="611560" y="2492896"/>
            <a:ext cx="2232248" cy="461665"/>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99FF66"/>
                </a:solidFill>
                <a:effectLst>
                  <a:glow rad="101600">
                    <a:schemeClr val="tx1">
                      <a:alpha val="40000"/>
                    </a:schemeClr>
                  </a:glow>
                </a:effectLst>
                <a:latin typeface="+mj-ea"/>
                <a:ea typeface="+mj-ea"/>
              </a:rPr>
              <a:t>Control Center 1Set</a:t>
            </a:r>
            <a:br>
              <a:rPr lang="en-US" altLang="ko-KR" sz="1200" i="1" dirty="0" smtClean="0">
                <a:ln w="18415" cmpd="sng">
                  <a:solidFill>
                    <a:srgbClr val="FFFFFF"/>
                  </a:solidFill>
                  <a:prstDash val="solid"/>
                </a:ln>
                <a:solidFill>
                  <a:srgbClr val="99FF66"/>
                </a:solidFill>
                <a:effectLst>
                  <a:glow rad="101600">
                    <a:schemeClr val="tx1">
                      <a:alpha val="40000"/>
                    </a:schemeClr>
                  </a:glow>
                </a:effectLst>
                <a:latin typeface="+mj-ea"/>
                <a:ea typeface="+mj-ea"/>
              </a:rPr>
            </a:br>
            <a:r>
              <a:rPr lang="en-US" altLang="ko-KR" sz="1200" i="1" dirty="0" smtClean="0">
                <a:ln w="18415" cmpd="sng">
                  <a:noFill/>
                  <a:prstDash val="solid"/>
                </a:ln>
                <a:solidFill>
                  <a:schemeClr val="accent6">
                    <a:lumMod val="20000"/>
                    <a:lumOff val="80000"/>
                  </a:schemeClr>
                </a:solidFill>
                <a:effectLst>
                  <a:glow rad="101600">
                    <a:schemeClr val="tx1">
                      <a:alpha val="40000"/>
                    </a:schemeClr>
                  </a:glow>
                </a:effectLst>
                <a:latin typeface="+mj-ea"/>
                <a:ea typeface="+mj-ea"/>
              </a:rPr>
              <a:t>  </a:t>
            </a:r>
            <a:endParaRPr lang="ko-KR" altLang="en-US" sz="1200" i="1" dirty="0">
              <a:ln w="18415" cmpd="sng">
                <a:noFill/>
                <a:prstDash val="solid"/>
              </a:ln>
              <a:solidFill>
                <a:schemeClr val="accent6">
                  <a:lumMod val="60000"/>
                  <a:lumOff val="40000"/>
                </a:schemeClr>
              </a:solidFill>
              <a:effectLst>
                <a:glow rad="101600">
                  <a:schemeClr val="tx1">
                    <a:alpha val="40000"/>
                  </a:schemeClr>
                </a:glow>
              </a:effectLst>
              <a:latin typeface="+mj-ea"/>
              <a:ea typeface="+mj-ea"/>
            </a:endParaRPr>
          </a:p>
        </p:txBody>
      </p:sp>
      <p:sp>
        <p:nvSpPr>
          <p:cNvPr id="15" name="TextBox 14"/>
          <p:cNvSpPr txBox="1"/>
          <p:nvPr/>
        </p:nvSpPr>
        <p:spPr>
          <a:xfrm>
            <a:off x="214282" y="1124744"/>
            <a:ext cx="4141694" cy="523220"/>
          </a:xfrm>
          <a:prstGeom prst="rect">
            <a:avLst/>
          </a:prstGeom>
          <a:noFill/>
        </p:spPr>
        <p:txBody>
          <a:bodyPr wrap="square" rtlCol="0">
            <a:spAutoFit/>
          </a:bodyPr>
          <a:lstStyle/>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b="1" dirty="0" smtClean="0">
                <a:solidFill>
                  <a:srgbClr val="FFFF99"/>
                </a:solidFill>
                <a:effectLst>
                  <a:glow rad="101600">
                    <a:schemeClr val="tx1">
                      <a:lumMod val="95000"/>
                      <a:lumOff val="5000"/>
                      <a:alpha val="60000"/>
                    </a:schemeClr>
                  </a:glow>
                </a:effectLst>
                <a:latin typeface="+mj-ea"/>
              </a:rPr>
              <a:t>√ </a:t>
            </a:r>
            <a:r>
              <a:rPr lang="en-US" altLang="ko-KR" b="1" dirty="0" smtClean="0">
                <a:solidFill>
                  <a:srgbClr val="FFFF99"/>
                </a:solidFill>
                <a:effectLst>
                  <a:glow rad="101600">
                    <a:schemeClr val="tx1">
                      <a:lumMod val="95000"/>
                      <a:lumOff val="5000"/>
                      <a:alpha val="60000"/>
                    </a:schemeClr>
                  </a:glow>
                </a:effectLst>
                <a:latin typeface="+mj-ea"/>
              </a:rPr>
              <a:t>Reactor Building RMVS </a:t>
            </a:r>
            <a:endPar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endParaRPr>
          </a:p>
        </p:txBody>
      </p:sp>
      <p:sp>
        <p:nvSpPr>
          <p:cNvPr id="16" name="TextBox 15"/>
          <p:cNvSpPr txBox="1"/>
          <p:nvPr/>
        </p:nvSpPr>
        <p:spPr>
          <a:xfrm>
            <a:off x="2555776" y="2492896"/>
            <a:ext cx="1944216" cy="276999"/>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FFFFFF"/>
                </a:solidFill>
                <a:effectLst>
                  <a:glow rad="101600">
                    <a:schemeClr val="tx1">
                      <a:alpha val="40000"/>
                    </a:schemeClr>
                  </a:glow>
                </a:effectLst>
                <a:latin typeface="+mj-ea"/>
                <a:ea typeface="+mj-ea"/>
              </a:rPr>
              <a:t>Field Equipments 16EA</a:t>
            </a:r>
            <a:endParaRPr lang="ko-KR" altLang="en-US" sz="1200" i="1" dirty="0">
              <a:ln w="18415" cmpd="sng">
                <a:solidFill>
                  <a:srgbClr val="FFFFFF"/>
                </a:solidFill>
                <a:prstDash val="solid"/>
              </a:ln>
              <a:solidFill>
                <a:srgbClr val="FFFFFF"/>
              </a:solidFill>
              <a:effectLst>
                <a:glow rad="101600">
                  <a:schemeClr val="tx1">
                    <a:alpha val="40000"/>
                  </a:schemeClr>
                </a:glow>
              </a:effectLst>
              <a:latin typeface="+mj-ea"/>
              <a:ea typeface="+mj-ea"/>
            </a:endParaRPr>
          </a:p>
        </p:txBody>
      </p:sp>
      <p:sp>
        <p:nvSpPr>
          <p:cNvPr id="20" name="덧셈 기호 19"/>
          <p:cNvSpPr/>
          <p:nvPr/>
        </p:nvSpPr>
        <p:spPr>
          <a:xfrm>
            <a:off x="2339752" y="1916832"/>
            <a:ext cx="360000" cy="360000"/>
          </a:xfrm>
          <a:prstGeom prst="mathPlus">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3" name="_x74754864" descr="EMB00000880042c"/>
          <p:cNvPicPr>
            <a:picLocks noChangeAspect="1" noChangeArrowheads="1"/>
          </p:cNvPicPr>
          <p:nvPr/>
        </p:nvPicPr>
        <p:blipFill>
          <a:blip r:embed="rId8" cstate="print"/>
          <a:srcRect/>
          <a:stretch>
            <a:fillRect/>
          </a:stretch>
        </p:blipFill>
        <p:spPr bwMode="auto">
          <a:xfrm>
            <a:off x="539552" y="1484784"/>
            <a:ext cx="1728192" cy="1152128"/>
          </a:xfrm>
          <a:prstGeom prst="rect">
            <a:avLst/>
          </a:prstGeom>
          <a:ln>
            <a:noFill/>
          </a:ln>
          <a:effectLst>
            <a:softEdge rad="112500"/>
          </a:effectLst>
        </p:spPr>
      </p:pic>
      <p:sp>
        <p:nvSpPr>
          <p:cNvPr id="24" name="TextBox 23"/>
          <p:cNvSpPr txBox="1"/>
          <p:nvPr/>
        </p:nvSpPr>
        <p:spPr>
          <a:xfrm>
            <a:off x="251520" y="2636912"/>
            <a:ext cx="4141694" cy="523220"/>
          </a:xfrm>
          <a:prstGeom prst="rect">
            <a:avLst/>
          </a:prstGeom>
          <a:noFill/>
        </p:spPr>
        <p:txBody>
          <a:bodyPr wrap="square" rtlCol="0">
            <a:spAutoFit/>
          </a:bodyPr>
          <a:lstStyle/>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b="1" dirty="0" smtClean="0">
                <a:solidFill>
                  <a:srgbClr val="FFFF99"/>
                </a:solidFill>
                <a:effectLst>
                  <a:glow rad="101600">
                    <a:schemeClr val="tx1">
                      <a:lumMod val="95000"/>
                      <a:lumOff val="5000"/>
                      <a:alpha val="60000"/>
                    </a:schemeClr>
                  </a:glow>
                </a:effectLst>
                <a:latin typeface="+mj-ea"/>
              </a:rPr>
              <a:t>√ </a:t>
            </a:r>
            <a:r>
              <a:rPr lang="en-US" altLang="ko-KR" b="1" dirty="0" smtClean="0">
                <a:solidFill>
                  <a:srgbClr val="FFFF99"/>
                </a:solidFill>
                <a:effectLst>
                  <a:glow rad="101600">
                    <a:schemeClr val="tx1">
                      <a:lumMod val="95000"/>
                      <a:lumOff val="5000"/>
                      <a:alpha val="60000"/>
                    </a:schemeClr>
                  </a:glow>
                </a:effectLst>
                <a:latin typeface="+mj-ea"/>
              </a:rPr>
              <a:t>High Radiation Area RMVS </a:t>
            </a:r>
            <a:endParaRPr lang="en-US" altLang="ko-KR" b="1" dirty="0" smtClean="0">
              <a:solidFill>
                <a:schemeClr val="accent6">
                  <a:lumMod val="20000"/>
                  <a:lumOff val="80000"/>
                </a:schemeClr>
              </a:solidFill>
              <a:effectLst>
                <a:glow rad="101600">
                  <a:schemeClr val="tx1">
                    <a:lumMod val="95000"/>
                    <a:lumOff val="5000"/>
                    <a:alpha val="60000"/>
                  </a:schemeClr>
                </a:glow>
              </a:effectLst>
              <a:latin typeface="+mj-ea"/>
            </a:endParaRPr>
          </a:p>
        </p:txBody>
      </p:sp>
      <p:sp>
        <p:nvSpPr>
          <p:cNvPr id="25" name="덧셈 기호 24"/>
          <p:cNvSpPr/>
          <p:nvPr/>
        </p:nvSpPr>
        <p:spPr>
          <a:xfrm>
            <a:off x="2339752" y="3429000"/>
            <a:ext cx="360000" cy="360000"/>
          </a:xfrm>
          <a:prstGeom prst="mathPlus">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p:cNvSpPr txBox="1"/>
          <p:nvPr/>
        </p:nvSpPr>
        <p:spPr>
          <a:xfrm>
            <a:off x="611560" y="3933056"/>
            <a:ext cx="2232248" cy="276999"/>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FFFFFF"/>
                </a:solidFill>
                <a:effectLst>
                  <a:glow rad="101600">
                    <a:schemeClr val="tx1">
                      <a:alpha val="40000"/>
                    </a:schemeClr>
                  </a:glow>
                </a:effectLst>
                <a:latin typeface="+mj-ea"/>
                <a:ea typeface="+mj-ea"/>
              </a:rPr>
              <a:t>Control Center 1Set</a:t>
            </a:r>
            <a:endParaRPr lang="ko-KR" altLang="en-US" sz="1200" i="1" dirty="0">
              <a:ln w="18415" cmpd="sng">
                <a:solidFill>
                  <a:srgbClr val="FFFFFF"/>
                </a:solidFill>
                <a:prstDash val="solid"/>
              </a:ln>
              <a:solidFill>
                <a:srgbClr val="FFFFFF"/>
              </a:solidFill>
              <a:effectLst>
                <a:glow rad="101600">
                  <a:schemeClr val="tx1">
                    <a:alpha val="40000"/>
                  </a:schemeClr>
                </a:glow>
              </a:effectLst>
              <a:latin typeface="+mj-ea"/>
              <a:ea typeface="+mj-ea"/>
            </a:endParaRPr>
          </a:p>
        </p:txBody>
      </p:sp>
      <p:sp>
        <p:nvSpPr>
          <p:cNvPr id="29" name="TextBox 28"/>
          <p:cNvSpPr txBox="1"/>
          <p:nvPr/>
        </p:nvSpPr>
        <p:spPr>
          <a:xfrm>
            <a:off x="2627784" y="3933056"/>
            <a:ext cx="1944216" cy="276999"/>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FFFFFF"/>
                </a:solidFill>
                <a:effectLst>
                  <a:glow rad="101600">
                    <a:schemeClr val="tx1">
                      <a:alpha val="40000"/>
                    </a:schemeClr>
                  </a:glow>
                </a:effectLst>
                <a:latin typeface="+mj-ea"/>
                <a:ea typeface="+mj-ea"/>
              </a:rPr>
              <a:t>Field Equipments 17EA</a:t>
            </a:r>
            <a:endParaRPr lang="ko-KR" altLang="en-US" sz="1200" i="1" dirty="0">
              <a:ln w="18415" cmpd="sng">
                <a:solidFill>
                  <a:srgbClr val="FFFFFF"/>
                </a:solidFill>
                <a:prstDash val="solid"/>
              </a:ln>
              <a:solidFill>
                <a:srgbClr val="FFFFFF"/>
              </a:solidFill>
              <a:effectLst>
                <a:glow rad="101600">
                  <a:schemeClr val="tx1">
                    <a:alpha val="40000"/>
                  </a:schemeClr>
                </a:glow>
              </a:effectLst>
              <a:latin typeface="+mj-ea"/>
              <a:ea typeface="+mj-ea"/>
            </a:endParaRPr>
          </a:p>
        </p:txBody>
      </p:sp>
      <p:sp>
        <p:nvSpPr>
          <p:cNvPr id="30" name="TextBox 29"/>
          <p:cNvSpPr txBox="1"/>
          <p:nvPr/>
        </p:nvSpPr>
        <p:spPr>
          <a:xfrm>
            <a:off x="214282" y="4149080"/>
            <a:ext cx="4141694" cy="461665"/>
          </a:xfrm>
          <a:prstGeom prst="rect">
            <a:avLst/>
          </a:prstGeom>
          <a:noFill/>
        </p:spPr>
        <p:txBody>
          <a:bodyPr wrap="square" rtlCol="0">
            <a:spAutoFit/>
          </a:bodyPr>
          <a:lstStyle/>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000" b="1" dirty="0" smtClean="0">
                <a:solidFill>
                  <a:srgbClr val="FFFF99"/>
                </a:solidFill>
                <a:effectLst>
                  <a:glow rad="101600">
                    <a:schemeClr val="tx1">
                      <a:lumMod val="95000"/>
                      <a:lumOff val="5000"/>
                      <a:alpha val="60000"/>
                    </a:schemeClr>
                  </a:glow>
                </a:effectLst>
                <a:latin typeface="+mj-ea"/>
              </a:rPr>
              <a:t> </a:t>
            </a:r>
            <a:r>
              <a:rPr lang="ko-KR" altLang="en-US" b="1" dirty="0" smtClean="0">
                <a:solidFill>
                  <a:srgbClr val="FFFF99"/>
                </a:solidFill>
                <a:effectLst>
                  <a:glow rad="101600">
                    <a:schemeClr val="tx1">
                      <a:lumMod val="95000"/>
                      <a:lumOff val="5000"/>
                      <a:alpha val="60000"/>
                    </a:schemeClr>
                  </a:glow>
                </a:effectLst>
                <a:latin typeface="+mj-ea"/>
              </a:rPr>
              <a:t>√ </a:t>
            </a:r>
            <a:r>
              <a:rPr lang="en-US" altLang="ko-KR" b="1" dirty="0" smtClean="0">
                <a:solidFill>
                  <a:srgbClr val="FFFF99"/>
                </a:solidFill>
                <a:effectLst>
                  <a:glow rad="101600">
                    <a:schemeClr val="tx1">
                      <a:lumMod val="95000"/>
                      <a:lumOff val="5000"/>
                      <a:alpha val="60000"/>
                    </a:schemeClr>
                  </a:glow>
                </a:effectLst>
                <a:latin typeface="+mj-ea"/>
              </a:rPr>
              <a:t>Steam Generator RMVS </a:t>
            </a:r>
            <a:endParaRPr lang="en-US" altLang="ko-KR" b="1" dirty="0" smtClean="0">
              <a:solidFill>
                <a:schemeClr val="accent6">
                  <a:lumMod val="20000"/>
                  <a:lumOff val="80000"/>
                </a:schemeClr>
              </a:solidFill>
              <a:effectLst>
                <a:glow rad="101600">
                  <a:schemeClr val="tx1">
                    <a:lumMod val="95000"/>
                    <a:lumOff val="5000"/>
                    <a:alpha val="60000"/>
                  </a:schemeClr>
                </a:glow>
              </a:effectLst>
              <a:latin typeface="+mj-ea"/>
            </a:endParaRPr>
          </a:p>
        </p:txBody>
      </p:sp>
      <p:sp>
        <p:nvSpPr>
          <p:cNvPr id="31" name="덧셈 기호 30"/>
          <p:cNvSpPr/>
          <p:nvPr/>
        </p:nvSpPr>
        <p:spPr>
          <a:xfrm>
            <a:off x="2339752" y="4941168"/>
            <a:ext cx="360000" cy="360000"/>
          </a:xfrm>
          <a:prstGeom prst="mathPlus">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등호 31"/>
          <p:cNvSpPr/>
          <p:nvPr/>
        </p:nvSpPr>
        <p:spPr>
          <a:xfrm>
            <a:off x="4283968" y="1916832"/>
            <a:ext cx="360000" cy="216024"/>
          </a:xfrm>
          <a:prstGeom prst="mathEqual">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4" name="TextBox 33"/>
          <p:cNvSpPr txBox="1"/>
          <p:nvPr/>
        </p:nvSpPr>
        <p:spPr>
          <a:xfrm>
            <a:off x="4644008" y="1727992"/>
            <a:ext cx="2016224" cy="461665"/>
          </a:xfrm>
          <a:prstGeom prst="rect">
            <a:avLst/>
          </a:prstGeom>
          <a:noFill/>
        </p:spPr>
        <p:txBody>
          <a:bodyPr wrap="square" rtlCol="0">
            <a:spAutoFit/>
          </a:bodyPr>
          <a:lstStyle/>
          <a:p>
            <a:endParaRPr lang="en-US" altLang="ko-KR" sz="400" b="1" i="1" dirty="0" smtClean="0">
              <a:solidFill>
                <a:schemeClr val="accent6">
                  <a:lumMod val="60000"/>
                  <a:lumOff val="40000"/>
                </a:schemeClr>
              </a:solidFill>
              <a:effectLst>
                <a:glow rad="101600">
                  <a:schemeClr val="tx1">
                    <a:lumMod val="95000"/>
                    <a:lumOff val="5000"/>
                    <a:alpha val="60000"/>
                  </a:schemeClr>
                </a:glow>
              </a:effectLst>
              <a:latin typeface="+mj-ea"/>
            </a:endParaRPr>
          </a:p>
          <a:p>
            <a:r>
              <a:rPr lang="en-US" altLang="ko-KR" b="1" i="1" dirty="0" smtClean="0">
                <a:solidFill>
                  <a:schemeClr val="accent6">
                    <a:lumMod val="60000"/>
                    <a:lumOff val="40000"/>
                  </a:schemeClr>
                </a:solidFill>
                <a:effectLst>
                  <a:glow rad="101600">
                    <a:schemeClr val="tx1">
                      <a:lumMod val="95000"/>
                      <a:lumOff val="5000"/>
                      <a:alpha val="60000"/>
                    </a:schemeClr>
                  </a:glow>
                </a:effectLst>
                <a:latin typeface="+mj-ea"/>
              </a:rPr>
              <a:t>85,800,000 won</a:t>
            </a:r>
            <a:endParaRPr lang="en-US" altLang="ko-KR" sz="2000" b="1" i="1" dirty="0" smtClean="0">
              <a:solidFill>
                <a:schemeClr val="accent6">
                  <a:lumMod val="60000"/>
                  <a:lumOff val="40000"/>
                </a:schemeClr>
              </a:solidFill>
              <a:effectLst>
                <a:glow rad="101600">
                  <a:schemeClr val="tx1">
                    <a:lumMod val="95000"/>
                    <a:lumOff val="5000"/>
                    <a:alpha val="60000"/>
                  </a:schemeClr>
                </a:glow>
              </a:effectLst>
              <a:latin typeface="+mj-ea"/>
            </a:endParaRPr>
          </a:p>
        </p:txBody>
      </p:sp>
      <p:sp>
        <p:nvSpPr>
          <p:cNvPr id="35" name="TextBox 34"/>
          <p:cNvSpPr txBox="1"/>
          <p:nvPr/>
        </p:nvSpPr>
        <p:spPr>
          <a:xfrm>
            <a:off x="611560" y="5517232"/>
            <a:ext cx="2232248" cy="276999"/>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FFFFFF"/>
                </a:solidFill>
                <a:effectLst>
                  <a:glow rad="101600">
                    <a:schemeClr val="tx1">
                      <a:alpha val="40000"/>
                    </a:schemeClr>
                  </a:glow>
                </a:effectLst>
                <a:latin typeface="+mj-ea"/>
                <a:ea typeface="+mj-ea"/>
              </a:rPr>
              <a:t>Control Center 1Set</a:t>
            </a:r>
            <a:endParaRPr lang="ko-KR" altLang="en-US" sz="1200" i="1" dirty="0">
              <a:ln w="18415" cmpd="sng">
                <a:solidFill>
                  <a:srgbClr val="FFFFFF"/>
                </a:solidFill>
                <a:prstDash val="solid"/>
              </a:ln>
              <a:solidFill>
                <a:srgbClr val="FFFFFF"/>
              </a:solidFill>
              <a:effectLst>
                <a:glow rad="101600">
                  <a:schemeClr val="tx1">
                    <a:alpha val="40000"/>
                  </a:schemeClr>
                </a:glow>
              </a:effectLst>
              <a:latin typeface="+mj-ea"/>
              <a:ea typeface="+mj-ea"/>
            </a:endParaRPr>
          </a:p>
        </p:txBody>
      </p:sp>
      <p:sp>
        <p:nvSpPr>
          <p:cNvPr id="36" name="TextBox 35"/>
          <p:cNvSpPr txBox="1"/>
          <p:nvPr/>
        </p:nvSpPr>
        <p:spPr>
          <a:xfrm>
            <a:off x="2627784" y="5528265"/>
            <a:ext cx="1944216" cy="276999"/>
          </a:xfrm>
          <a:prstGeom prst="rect">
            <a:avLst/>
          </a:prstGeom>
          <a:noFill/>
        </p:spPr>
        <p:txBody>
          <a:bodyPr wrap="square" rtlCol="0">
            <a:spAutoFit/>
          </a:bodyPr>
          <a:lstStyle/>
          <a:p>
            <a:r>
              <a:rPr lang="en-US" altLang="ko-KR" sz="1200" i="1" dirty="0" smtClean="0">
                <a:ln w="18415" cmpd="sng">
                  <a:solidFill>
                    <a:srgbClr val="FFFFFF"/>
                  </a:solidFill>
                  <a:prstDash val="solid"/>
                </a:ln>
                <a:solidFill>
                  <a:srgbClr val="FFFFFF"/>
                </a:solidFill>
                <a:effectLst>
                  <a:glow rad="101600">
                    <a:schemeClr val="tx1">
                      <a:alpha val="40000"/>
                    </a:schemeClr>
                  </a:glow>
                </a:effectLst>
                <a:latin typeface="+mj-ea"/>
                <a:ea typeface="+mj-ea"/>
              </a:rPr>
              <a:t>Field Equipments 2EA</a:t>
            </a:r>
            <a:endParaRPr lang="ko-KR" altLang="en-US" sz="1200" i="1" dirty="0">
              <a:ln w="18415" cmpd="sng">
                <a:solidFill>
                  <a:srgbClr val="FFFFFF"/>
                </a:solidFill>
                <a:prstDash val="solid"/>
              </a:ln>
              <a:solidFill>
                <a:srgbClr val="FFFFFF"/>
              </a:solidFill>
              <a:effectLst>
                <a:glow rad="101600">
                  <a:schemeClr val="tx1">
                    <a:alpha val="40000"/>
                  </a:schemeClr>
                </a:glow>
              </a:effectLst>
              <a:latin typeface="+mj-ea"/>
              <a:ea typeface="+mj-ea"/>
            </a:endParaRPr>
          </a:p>
        </p:txBody>
      </p:sp>
      <p:sp>
        <p:nvSpPr>
          <p:cNvPr id="37" name="등호 36"/>
          <p:cNvSpPr/>
          <p:nvPr/>
        </p:nvSpPr>
        <p:spPr>
          <a:xfrm>
            <a:off x="4283968" y="3573016"/>
            <a:ext cx="360000" cy="216024"/>
          </a:xfrm>
          <a:prstGeom prst="mathEqual">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8" name="등호 37"/>
          <p:cNvSpPr/>
          <p:nvPr/>
        </p:nvSpPr>
        <p:spPr>
          <a:xfrm>
            <a:off x="4283968" y="5301208"/>
            <a:ext cx="360000" cy="216024"/>
          </a:xfrm>
          <a:prstGeom prst="mathEqual">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9" name="TextBox 38"/>
          <p:cNvSpPr txBox="1"/>
          <p:nvPr/>
        </p:nvSpPr>
        <p:spPr>
          <a:xfrm>
            <a:off x="4644008" y="3420000"/>
            <a:ext cx="2160240" cy="461665"/>
          </a:xfrm>
          <a:prstGeom prst="rect">
            <a:avLst/>
          </a:prstGeom>
          <a:noFill/>
        </p:spPr>
        <p:txBody>
          <a:bodyPr wrap="square" rtlCol="0">
            <a:spAutoFit/>
          </a:bodyPr>
          <a:lstStyle/>
          <a:p>
            <a:endParaRPr lang="en-US" altLang="ko-KR" sz="400" b="1" i="1" dirty="0" smtClean="0">
              <a:solidFill>
                <a:schemeClr val="accent6">
                  <a:lumMod val="60000"/>
                  <a:lumOff val="40000"/>
                </a:schemeClr>
              </a:solidFill>
              <a:effectLst>
                <a:glow rad="101600">
                  <a:schemeClr val="tx1">
                    <a:lumMod val="95000"/>
                    <a:lumOff val="5000"/>
                    <a:alpha val="60000"/>
                  </a:schemeClr>
                </a:glow>
              </a:effectLst>
              <a:latin typeface="+mj-ea"/>
            </a:endParaRPr>
          </a:p>
          <a:p>
            <a:r>
              <a:rPr lang="en-US" altLang="ko-KR" b="1" i="1" dirty="0" smtClean="0">
                <a:solidFill>
                  <a:schemeClr val="accent6">
                    <a:lumMod val="60000"/>
                    <a:lumOff val="40000"/>
                  </a:schemeClr>
                </a:solidFill>
                <a:effectLst>
                  <a:glow rad="101600">
                    <a:schemeClr val="tx1">
                      <a:lumMod val="95000"/>
                      <a:lumOff val="5000"/>
                      <a:alpha val="60000"/>
                    </a:schemeClr>
                  </a:glow>
                </a:effectLst>
                <a:latin typeface="+mj-ea"/>
              </a:rPr>
              <a:t>180,000,000 won</a:t>
            </a:r>
            <a:endParaRPr lang="en-US" altLang="ko-KR" sz="2000" b="1" i="1" dirty="0" smtClean="0">
              <a:solidFill>
                <a:schemeClr val="accent6">
                  <a:lumMod val="60000"/>
                  <a:lumOff val="40000"/>
                </a:schemeClr>
              </a:solidFill>
              <a:effectLst>
                <a:glow rad="101600">
                  <a:schemeClr val="tx1">
                    <a:lumMod val="95000"/>
                    <a:lumOff val="5000"/>
                    <a:alpha val="60000"/>
                  </a:schemeClr>
                </a:glow>
              </a:effectLst>
              <a:latin typeface="+mj-ea"/>
            </a:endParaRPr>
          </a:p>
        </p:txBody>
      </p:sp>
      <p:sp>
        <p:nvSpPr>
          <p:cNvPr id="40" name="TextBox 39"/>
          <p:cNvSpPr txBox="1"/>
          <p:nvPr/>
        </p:nvSpPr>
        <p:spPr>
          <a:xfrm>
            <a:off x="4644008" y="5148000"/>
            <a:ext cx="2232248" cy="461665"/>
          </a:xfrm>
          <a:prstGeom prst="rect">
            <a:avLst/>
          </a:prstGeom>
          <a:noFill/>
        </p:spPr>
        <p:txBody>
          <a:bodyPr wrap="square" rtlCol="0">
            <a:spAutoFit/>
          </a:bodyPr>
          <a:lstStyle/>
          <a:p>
            <a:endParaRPr lang="en-US" altLang="ko-KR" sz="400" b="1" i="1" dirty="0" smtClean="0">
              <a:solidFill>
                <a:schemeClr val="accent6">
                  <a:lumMod val="60000"/>
                  <a:lumOff val="40000"/>
                </a:schemeClr>
              </a:solidFill>
              <a:effectLst>
                <a:glow rad="101600">
                  <a:schemeClr val="tx1">
                    <a:lumMod val="95000"/>
                    <a:lumOff val="5000"/>
                    <a:alpha val="60000"/>
                  </a:schemeClr>
                </a:glow>
              </a:effectLst>
              <a:latin typeface="+mj-ea"/>
            </a:endParaRPr>
          </a:p>
          <a:p>
            <a:r>
              <a:rPr lang="en-US" altLang="ko-KR" b="1" i="1" dirty="0" smtClean="0">
                <a:solidFill>
                  <a:schemeClr val="accent6">
                    <a:lumMod val="60000"/>
                    <a:lumOff val="40000"/>
                  </a:schemeClr>
                </a:solidFill>
                <a:effectLst>
                  <a:glow rad="101600">
                    <a:schemeClr val="tx1">
                      <a:lumMod val="95000"/>
                      <a:lumOff val="5000"/>
                      <a:alpha val="60000"/>
                    </a:schemeClr>
                  </a:glow>
                </a:effectLst>
                <a:latin typeface="+mj-ea"/>
              </a:rPr>
              <a:t>140,000,000 won</a:t>
            </a:r>
            <a:endParaRPr lang="en-US" altLang="ko-KR" sz="2000" b="1" i="1" dirty="0" smtClean="0">
              <a:solidFill>
                <a:schemeClr val="accent6">
                  <a:lumMod val="60000"/>
                  <a:lumOff val="40000"/>
                </a:schemeClr>
              </a:solidFill>
              <a:effectLst>
                <a:glow rad="101600">
                  <a:schemeClr val="tx1">
                    <a:lumMod val="95000"/>
                    <a:lumOff val="5000"/>
                    <a:alpha val="60000"/>
                  </a:schemeClr>
                </a:glow>
              </a:effectLst>
              <a:latin typeface="+mj-ea"/>
            </a:endParaRPr>
          </a:p>
        </p:txBody>
      </p:sp>
      <p:sp>
        <p:nvSpPr>
          <p:cNvPr id="41" name="직사각형 40"/>
          <p:cNvSpPr/>
          <p:nvPr/>
        </p:nvSpPr>
        <p:spPr>
          <a:xfrm>
            <a:off x="179512" y="5877272"/>
            <a:ext cx="8280920" cy="72008"/>
          </a:xfrm>
          <a:prstGeom prst="rect">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p:cNvSpPr txBox="1"/>
          <p:nvPr/>
        </p:nvSpPr>
        <p:spPr>
          <a:xfrm>
            <a:off x="107504" y="5877272"/>
            <a:ext cx="8712968" cy="553998"/>
          </a:xfrm>
          <a:prstGeom prst="rect">
            <a:avLst/>
          </a:prstGeom>
          <a:noFill/>
        </p:spPr>
        <p:txBody>
          <a:bodyPr wrap="square" rtlCol="0">
            <a:spAutoFit/>
          </a:bodyPr>
          <a:lstStyle/>
          <a:p>
            <a:endParaRPr lang="en-US" altLang="ko-KR" sz="600" b="1" i="1" dirty="0" smtClean="0">
              <a:solidFill>
                <a:srgbClr val="FF0000"/>
              </a:solidFill>
              <a:effectLst>
                <a:glow rad="139700">
                  <a:schemeClr val="tx1">
                    <a:alpha val="40000"/>
                  </a:schemeClr>
                </a:glow>
              </a:effectLst>
              <a:latin typeface="+mj-ea"/>
            </a:endParaRPr>
          </a:p>
          <a:p>
            <a:r>
              <a:rPr lang="en-US" altLang="ko-KR" sz="2400" b="1" i="1" dirty="0" smtClean="0">
                <a:solidFill>
                  <a:srgbClr val="FF0000"/>
                </a:solidFill>
                <a:effectLst>
                  <a:glow rad="139700">
                    <a:schemeClr val="tx1">
                      <a:alpha val="40000"/>
                    </a:schemeClr>
                  </a:glow>
                </a:effectLst>
                <a:latin typeface="+mj-ea"/>
              </a:rPr>
              <a:t>Total Production Cost : 495,800,000 won</a:t>
            </a:r>
            <a:endParaRPr lang="en-US" altLang="ko-KR" sz="2800" b="1" i="1" dirty="0" smtClean="0">
              <a:solidFill>
                <a:srgbClr val="FF0000"/>
              </a:solidFill>
              <a:effectLst>
                <a:glow rad="139700">
                  <a:schemeClr val="tx1">
                    <a:alpha val="40000"/>
                  </a:schemeClr>
                </a:glow>
              </a:effectLst>
              <a:latin typeface="+mj-ea"/>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간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Text Box 3"/>
          <p:cNvSpPr txBox="1">
            <a:spLocks noChangeArrowheads="1"/>
          </p:cNvSpPr>
          <p:nvPr/>
        </p:nvSpPr>
        <p:spPr bwMode="auto">
          <a:xfrm>
            <a:off x="3714744" y="2534189"/>
            <a:ext cx="5857916" cy="1323439"/>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a:t>
            </a:r>
            <a:b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br>
            <a:r>
              <a:rPr lang="en-GB" altLang="ko-KR" sz="40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Operating  RMVS</a:t>
            </a:r>
            <a:endParaRPr lang="ko-KR" altLang="en-US" sz="40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5" name="Picture 3" descr="D:\2010년\진행업무\(201004)원격관리 시스템 운영\원자로건물 사진\P4150283.JPG"/>
          <p:cNvPicPr>
            <a:picLocks noChangeAspect="1" noChangeArrowheads="1"/>
          </p:cNvPicPr>
          <p:nvPr/>
        </p:nvPicPr>
        <p:blipFill>
          <a:blip r:embed="rId4" cstate="print"/>
          <a:srcRect/>
          <a:stretch>
            <a:fillRect/>
          </a:stretch>
        </p:blipFill>
        <p:spPr bwMode="auto">
          <a:xfrm>
            <a:off x="-1000164" y="1142984"/>
            <a:ext cx="4143404" cy="4143404"/>
          </a:xfrm>
          <a:prstGeom prst="ellipse">
            <a:avLst/>
          </a:prstGeom>
          <a:ln>
            <a:noFill/>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순서도: 추출 21"/>
          <p:cNvSpPr/>
          <p:nvPr/>
        </p:nvSpPr>
        <p:spPr>
          <a:xfrm rot="16965822">
            <a:off x="4208209" y="3088230"/>
            <a:ext cx="2723560" cy="2200663"/>
          </a:xfrm>
          <a:prstGeom prst="flowChartExtract">
            <a:avLst/>
          </a:prstGeom>
          <a:gradFill flip="none" rotWithShape="1">
            <a:gsLst>
              <a:gs pos="50000">
                <a:schemeClr val="accent1">
                  <a:tint val="66000"/>
                  <a:satMod val="160000"/>
                  <a:alpha val="37000"/>
                </a:schemeClr>
              </a:gs>
              <a:gs pos="50000">
                <a:schemeClr val="accent1">
                  <a:tint val="44500"/>
                  <a:satMod val="160000"/>
                </a:schemeClr>
              </a:gs>
              <a:gs pos="100000">
                <a:schemeClr val="accent1">
                  <a:tint val="23500"/>
                  <a:satMod val="160000"/>
                </a:schemeClr>
              </a:gs>
            </a:gsLst>
            <a:lin ang="540000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4"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
        <p:nvSpPr>
          <p:cNvPr id="18" name="TextBox 17"/>
          <p:cNvSpPr txBox="1"/>
          <p:nvPr/>
        </p:nvSpPr>
        <p:spPr>
          <a:xfrm>
            <a:off x="-142908" y="1857364"/>
            <a:ext cx="10501354" cy="1384995"/>
          </a:xfrm>
          <a:prstGeom prst="rect">
            <a:avLst/>
          </a:prstGeom>
          <a:noFill/>
        </p:spPr>
        <p:txBody>
          <a:bodyPr wrap="square" rtlCol="0">
            <a:spAutoFit/>
          </a:bodyPr>
          <a:lstStyle/>
          <a:p>
            <a:endParaRPr lang="en-US" altLang="ko-KR" sz="400" b="1" dirty="0" smtClean="0">
              <a:solidFill>
                <a:srgbClr val="FFFF99"/>
              </a:solidFill>
              <a:effectLst>
                <a:glow rad="101600">
                  <a:schemeClr val="tx1">
                    <a:lumMod val="95000"/>
                    <a:lumOff val="5000"/>
                    <a:alpha val="60000"/>
                  </a:schemeClr>
                </a:glow>
              </a:effectLst>
              <a:latin typeface="+mj-ea"/>
            </a:endParaRPr>
          </a:p>
          <a:p>
            <a:r>
              <a:rPr lang="en-US" altLang="ko-KR" sz="2400" b="1" dirty="0" smtClean="0">
                <a:solidFill>
                  <a:srgbClr val="FFFF99"/>
                </a:solidFill>
                <a:effectLst>
                  <a:glow rad="101600">
                    <a:schemeClr val="tx1">
                      <a:lumMod val="95000"/>
                      <a:lumOff val="5000"/>
                      <a:alpha val="60000"/>
                    </a:schemeClr>
                  </a:glow>
                </a:effectLst>
                <a:latin typeface="+mj-ea"/>
              </a:rPr>
              <a:t> </a:t>
            </a:r>
            <a:r>
              <a:rPr lang="ko-KR" altLang="en-US" sz="2400" b="1" dirty="0" smtClean="0">
                <a:solidFill>
                  <a:srgbClr val="FFFF99"/>
                </a:solidFill>
                <a:effectLst>
                  <a:glow rad="101600">
                    <a:schemeClr val="tx1">
                      <a:lumMod val="95000"/>
                      <a:lumOff val="5000"/>
                      <a:alpha val="60000"/>
                    </a:schemeClr>
                  </a:glow>
                </a:effectLst>
                <a:latin typeface="+mj-ea"/>
              </a:rPr>
              <a:t>√ </a:t>
            </a:r>
            <a:r>
              <a:rPr lang="en-US" altLang="ko-KR" sz="2400" b="1" dirty="0" smtClean="0">
                <a:solidFill>
                  <a:srgbClr val="FFFF99"/>
                </a:solidFill>
                <a:effectLst>
                  <a:glow rad="101600">
                    <a:schemeClr val="tx1">
                      <a:lumMod val="95000"/>
                      <a:lumOff val="5000"/>
                      <a:alpha val="60000"/>
                    </a:schemeClr>
                  </a:glow>
                </a:effectLst>
                <a:latin typeface="+mj-ea"/>
              </a:rPr>
              <a:t>Real Time Monitoring of Radiation Dose Rate</a:t>
            </a:r>
            <a:br>
              <a:rPr lang="en-US" altLang="ko-KR" sz="2400" b="1" dirty="0" smtClean="0">
                <a:solidFill>
                  <a:srgbClr val="FFFF99"/>
                </a:solidFill>
                <a:effectLst>
                  <a:glow rad="101600">
                    <a:schemeClr val="tx1">
                      <a:lumMod val="95000"/>
                      <a:lumOff val="5000"/>
                      <a:alpha val="60000"/>
                    </a:schemeClr>
                  </a:glow>
                </a:effectLst>
                <a:latin typeface="+mj-ea"/>
              </a:rPr>
            </a:br>
            <a:r>
              <a:rPr lang="en-US" altLang="ko-KR" sz="2400" b="1" dirty="0" smtClean="0">
                <a:solidFill>
                  <a:srgbClr val="FFFF99"/>
                </a:solidFill>
                <a:effectLst>
                  <a:glow rad="101600">
                    <a:schemeClr val="tx1">
                      <a:lumMod val="95000"/>
                      <a:lumOff val="5000"/>
                      <a:alpha val="60000"/>
                    </a:schemeClr>
                  </a:glow>
                </a:effectLst>
                <a:latin typeface="+mj-ea"/>
              </a:rPr>
              <a:t>    from Primary Workshop</a:t>
            </a:r>
          </a:p>
          <a:p>
            <a:r>
              <a:rPr lang="en-US" altLang="ko-KR" sz="1000" b="1" dirty="0" smtClean="0">
                <a:solidFill>
                  <a:srgbClr val="FFFF99"/>
                </a:solidFill>
                <a:effectLst>
                  <a:glow rad="101600">
                    <a:schemeClr val="tx1">
                      <a:lumMod val="95000"/>
                      <a:lumOff val="5000"/>
                      <a:alpha val="60000"/>
                    </a:schemeClr>
                  </a:glow>
                </a:effectLst>
                <a:latin typeface="+mj-ea"/>
              </a:rPr>
              <a:t/>
            </a:r>
            <a:br>
              <a:rPr lang="en-US" altLang="ko-KR" sz="1000" b="1" dirty="0" smtClean="0">
                <a:solidFill>
                  <a:srgbClr val="FFFF99"/>
                </a:solidFill>
                <a:effectLst>
                  <a:glow rad="101600">
                    <a:schemeClr val="tx1">
                      <a:lumMod val="95000"/>
                      <a:lumOff val="5000"/>
                      <a:alpha val="60000"/>
                    </a:schemeClr>
                  </a:glow>
                </a:effectLst>
                <a:latin typeface="+mj-ea"/>
              </a:rPr>
            </a:br>
            <a:r>
              <a:rPr lang="en-US" altLang="ko-KR" sz="2000" b="1" dirty="0" smtClean="0">
                <a:solidFill>
                  <a:srgbClr val="FFFF99"/>
                </a:solidFill>
                <a:effectLst>
                  <a:glow rad="101600">
                    <a:schemeClr val="tx1">
                      <a:lumMod val="95000"/>
                      <a:lumOff val="5000"/>
                      <a:alpha val="60000"/>
                    </a:schemeClr>
                  </a:glow>
                </a:effectLst>
                <a:latin typeface="+mj-ea"/>
              </a:rPr>
              <a:t>   </a:t>
            </a:r>
            <a:r>
              <a:rPr lang="en-US" altLang="ko-KR" sz="2000" b="1" dirty="0" smtClean="0">
                <a:solidFill>
                  <a:schemeClr val="accent6">
                    <a:lumMod val="20000"/>
                    <a:lumOff val="80000"/>
                  </a:schemeClr>
                </a:solidFill>
                <a:effectLst>
                  <a:glow rad="101600">
                    <a:schemeClr val="tx1">
                      <a:lumMod val="95000"/>
                      <a:lumOff val="5000"/>
                      <a:alpha val="60000"/>
                    </a:schemeClr>
                  </a:glow>
                </a:effectLst>
                <a:latin typeface="+mj-ea"/>
              </a:rPr>
              <a:t>☞ Equipped with Radiation Detector</a:t>
            </a:r>
          </a:p>
        </p:txBody>
      </p:sp>
      <p:pic>
        <p:nvPicPr>
          <p:cNvPr id="1026" name="Picture 2"/>
          <p:cNvPicPr>
            <a:picLocks noChangeAspect="1" noChangeArrowheads="1"/>
          </p:cNvPicPr>
          <p:nvPr/>
        </p:nvPicPr>
        <p:blipFill>
          <a:blip r:embed="rId3" cstate="print"/>
          <a:srcRect/>
          <a:stretch>
            <a:fillRect/>
          </a:stretch>
        </p:blipFill>
        <p:spPr bwMode="auto">
          <a:xfrm>
            <a:off x="714348" y="3214686"/>
            <a:ext cx="3794076" cy="2643206"/>
          </a:xfrm>
          <a:prstGeom prst="rect">
            <a:avLst/>
          </a:prstGeom>
          <a:noFill/>
          <a:ln w="9525">
            <a:noFill/>
            <a:miter lim="800000"/>
            <a:headEnd/>
            <a:tailEnd/>
          </a:ln>
          <a:scene3d>
            <a:camera prst="orthographicFront">
              <a:rot lat="0" lon="10799999" rev="0"/>
            </a:camera>
            <a:lightRig rig="threePt" dir="t"/>
          </a:scene3d>
        </p:spPr>
      </p:pic>
      <p:pic>
        <p:nvPicPr>
          <p:cNvPr id="1028" name="Picture 4"/>
          <p:cNvPicPr>
            <a:picLocks noChangeAspect="1" noChangeArrowheads="1"/>
          </p:cNvPicPr>
          <p:nvPr/>
        </p:nvPicPr>
        <p:blipFill>
          <a:blip r:embed="rId4" cstate="print"/>
          <a:srcRect/>
          <a:stretch>
            <a:fillRect/>
          </a:stretch>
        </p:blipFill>
        <p:spPr bwMode="auto">
          <a:xfrm>
            <a:off x="5857884" y="3000372"/>
            <a:ext cx="1500198" cy="2714644"/>
          </a:xfrm>
          <a:prstGeom prst="ellipse">
            <a:avLst/>
          </a:prstGeom>
          <a:ln>
            <a:noFill/>
          </a:ln>
          <a:effectLst/>
        </p:spPr>
      </p:pic>
      <p:sp>
        <p:nvSpPr>
          <p:cNvPr id="21" name="TextBox 20"/>
          <p:cNvSpPr txBox="1"/>
          <p:nvPr/>
        </p:nvSpPr>
        <p:spPr>
          <a:xfrm>
            <a:off x="4857752" y="5572140"/>
            <a:ext cx="3571900" cy="707886"/>
          </a:xfrm>
          <a:prstGeom prst="rect">
            <a:avLst/>
          </a:prstGeom>
          <a:noFill/>
        </p:spPr>
        <p:txBody>
          <a:bodyPr wrap="square" rtlCol="0">
            <a:spAutoFit/>
          </a:bodyPr>
          <a:lstStyle/>
          <a:p>
            <a:r>
              <a:rPr lang="en-US"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ea typeface="+mj-ea"/>
              </a:rPr>
              <a:t> √ GM Type</a:t>
            </a:r>
          </a:p>
          <a:p>
            <a:r>
              <a:rPr lang="en-US"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0.01</a:t>
            </a:r>
            <a:r>
              <a:rPr lang="el-GR"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μ</a:t>
            </a:r>
            <a:r>
              <a:rPr lang="en-US" altLang="ko-KR" sz="2000" dirty="0" err="1"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Sv</a:t>
            </a:r>
            <a:r>
              <a:rPr lang="en-US"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 10,000,000</a:t>
            </a:r>
            <a:r>
              <a:rPr lang="el-GR"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μ</a:t>
            </a:r>
            <a:r>
              <a:rPr lang="en-US" altLang="ko-KR" sz="2000" dirty="0" err="1"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Sv</a:t>
            </a:r>
            <a:r>
              <a:rPr lang="en-US" altLang="ko-KR" sz="2000" dirty="0" smtClean="0">
                <a:ln w="18415" cmpd="sng">
                  <a:solidFill>
                    <a:srgbClr val="FFFFFF"/>
                  </a:solidFill>
                  <a:prstDash val="solid"/>
                </a:ln>
                <a:solidFill>
                  <a:schemeClr val="bg1"/>
                </a:solidFill>
                <a:effectLst>
                  <a:glow rad="228600">
                    <a:schemeClr val="tx1">
                      <a:alpha val="40000"/>
                    </a:schemeClr>
                  </a:glow>
                  <a:outerShdw blurRad="63500" dir="3600000" algn="tl" rotWithShape="0">
                    <a:srgbClr val="000000">
                      <a:alpha val="70000"/>
                    </a:srgbClr>
                  </a:outerShdw>
                </a:effectLst>
                <a:latin typeface="+mj-ea"/>
              </a:rPr>
              <a:t> </a:t>
            </a:r>
          </a:p>
        </p:txBody>
      </p:sp>
      <p:sp>
        <p:nvSpPr>
          <p:cNvPr id="23" name="타원 22"/>
          <p:cNvSpPr/>
          <p:nvPr/>
        </p:nvSpPr>
        <p:spPr>
          <a:xfrm>
            <a:off x="3786182" y="3571876"/>
            <a:ext cx="785818"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2908" y="1857364"/>
            <a:ext cx="10501354" cy="1384995"/>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Real Time Monitoring of Radiation Dose Rate</a:t>
            </a:r>
            <a:br>
              <a:rPr lang="en-US" altLang="ko-KR" sz="2400" b="1" dirty="0" smtClean="0">
                <a:solidFill>
                  <a:srgbClr val="FFFF99"/>
                </a:solidFill>
                <a:effectLst>
                  <a:glow rad="228600">
                    <a:schemeClr val="tx1">
                      <a:alpha val="40000"/>
                    </a:schemeClr>
                  </a:glow>
                </a:effectLst>
                <a:latin typeface="+mj-ea"/>
              </a:rPr>
            </a:br>
            <a:r>
              <a:rPr lang="en-US" altLang="ko-KR" sz="2400" b="1" dirty="0" smtClean="0">
                <a:solidFill>
                  <a:srgbClr val="FFFF99"/>
                </a:solidFill>
                <a:effectLst>
                  <a:glow rad="228600">
                    <a:schemeClr val="tx1">
                      <a:alpha val="40000"/>
                    </a:schemeClr>
                  </a:glow>
                </a:effectLst>
                <a:latin typeface="+mj-ea"/>
              </a:rPr>
              <a:t>     from Primary Workshop </a:t>
            </a:r>
          </a:p>
          <a:p>
            <a:r>
              <a:rPr lang="en-US" altLang="ko-KR" sz="1000" b="1" dirty="0" smtClean="0">
                <a:solidFill>
                  <a:srgbClr val="FFFF99"/>
                </a:solidFill>
                <a:effectLst>
                  <a:glow rad="228600">
                    <a:schemeClr val="tx1">
                      <a:alpha val="40000"/>
                    </a:schemeClr>
                  </a:glow>
                </a:effectLst>
                <a:latin typeface="+mj-ea"/>
              </a:rPr>
              <a:t/>
            </a:r>
            <a:br>
              <a:rPr lang="en-US" altLang="ko-KR" sz="1000" b="1" dirty="0" smtClean="0">
                <a:solidFill>
                  <a:srgbClr val="FFFF99"/>
                </a:solidFill>
                <a:effectLst>
                  <a:glow rad="228600">
                    <a:schemeClr val="tx1">
                      <a:alpha val="40000"/>
                    </a:schemeClr>
                  </a:glow>
                </a:effectLst>
                <a:latin typeface="+mj-ea"/>
              </a:rPr>
            </a:br>
            <a:r>
              <a:rPr lang="en-US" altLang="ko-KR" sz="2000" b="1" dirty="0" smtClean="0">
                <a:solidFill>
                  <a:srgbClr val="FFFF99"/>
                </a:solidFill>
                <a:effectLst>
                  <a:glow rad="228600">
                    <a:schemeClr val="tx1">
                      <a:alpha val="40000"/>
                    </a:schemeClr>
                  </a:glow>
                </a:effectLst>
                <a:latin typeface="+mj-ea"/>
              </a:rPr>
              <a:t>    </a:t>
            </a:r>
            <a:r>
              <a:rPr lang="en-US" altLang="ko-KR" sz="2000" b="1" dirty="0" smtClean="0">
                <a:solidFill>
                  <a:schemeClr val="accent6">
                    <a:lumMod val="20000"/>
                    <a:lumOff val="80000"/>
                  </a:schemeClr>
                </a:solidFill>
                <a:effectLst>
                  <a:glow rad="228600">
                    <a:schemeClr val="tx1">
                      <a:alpha val="40000"/>
                    </a:schemeClr>
                  </a:glow>
                </a:effectLst>
                <a:latin typeface="+mj-ea"/>
              </a:rPr>
              <a:t>☞ Real Time Display of Dose Rate from Field RMVS Equipments </a:t>
            </a:r>
          </a:p>
        </p:txBody>
      </p:sp>
      <p:pic>
        <p:nvPicPr>
          <p:cNvPr id="2050" name="Picture 2" descr="D:\2010년\진행업무\(201004)원격관리 시스템 운영\원자로건물 사진\SDC14204.JPG"/>
          <p:cNvPicPr>
            <a:picLocks noChangeAspect="1" noChangeArrowheads="1"/>
          </p:cNvPicPr>
          <p:nvPr/>
        </p:nvPicPr>
        <p:blipFill>
          <a:blip r:embed="rId3" cstate="print"/>
          <a:srcRect/>
          <a:stretch>
            <a:fillRect/>
          </a:stretch>
        </p:blipFill>
        <p:spPr bwMode="auto">
          <a:xfrm>
            <a:off x="428596" y="3214686"/>
            <a:ext cx="3960000" cy="2970001"/>
          </a:xfrm>
          <a:prstGeom prst="rect">
            <a:avLst/>
          </a:prstGeom>
          <a:noFill/>
        </p:spPr>
      </p:pic>
      <p:sp>
        <p:nvSpPr>
          <p:cNvPr id="13" name="순서도: 추출 12"/>
          <p:cNvSpPr/>
          <p:nvPr/>
        </p:nvSpPr>
        <p:spPr>
          <a:xfrm rot="16794335">
            <a:off x="2827973" y="3271200"/>
            <a:ext cx="2544646" cy="2377405"/>
          </a:xfrm>
          <a:prstGeom prst="flowChartExtract">
            <a:avLst/>
          </a:prstGeom>
          <a:gradFill flip="none" rotWithShape="1">
            <a:gsLst>
              <a:gs pos="50000">
                <a:schemeClr val="accent1">
                  <a:tint val="66000"/>
                  <a:satMod val="160000"/>
                  <a:alpha val="37000"/>
                </a:schemeClr>
              </a:gs>
              <a:gs pos="50000">
                <a:schemeClr val="accent1">
                  <a:tint val="44500"/>
                  <a:satMod val="160000"/>
                </a:schemeClr>
              </a:gs>
              <a:gs pos="100000">
                <a:schemeClr val="accent1">
                  <a:tint val="23500"/>
                  <a:satMod val="160000"/>
                </a:schemeClr>
              </a:gs>
            </a:gsLst>
            <a:lin ang="540000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1" name="Picture 3" descr="D:\발표업무\ALARA Symposium\SDC14900.JPG"/>
          <p:cNvPicPr>
            <a:picLocks noChangeAspect="1" noChangeArrowheads="1"/>
          </p:cNvPicPr>
          <p:nvPr/>
        </p:nvPicPr>
        <p:blipFill>
          <a:blip r:embed="rId4" cstate="print"/>
          <a:srcRect/>
          <a:stretch>
            <a:fillRect/>
          </a:stretch>
        </p:blipFill>
        <p:spPr bwMode="auto">
          <a:xfrm>
            <a:off x="4932040" y="3429000"/>
            <a:ext cx="3312368" cy="2529726"/>
          </a:xfrm>
          <a:prstGeom prst="rect">
            <a:avLst/>
          </a:prstGeom>
          <a:noFill/>
        </p:spPr>
      </p:pic>
      <p:sp>
        <p:nvSpPr>
          <p:cNvPr id="8"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
        <p:nvSpPr>
          <p:cNvPr id="9" name="TextBox 8"/>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간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Text Box 3"/>
          <p:cNvSpPr txBox="1">
            <a:spLocks noChangeArrowheads="1"/>
          </p:cNvSpPr>
          <p:nvPr/>
        </p:nvSpPr>
        <p:spPr bwMode="auto">
          <a:xfrm>
            <a:off x="3286116" y="2428868"/>
            <a:ext cx="5857916" cy="1569660"/>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buFont typeface="Wingdings" pitchFamily="2" charset="2"/>
              <a:buNone/>
              <a:defRPr/>
            </a:pPr>
            <a:r>
              <a:rPr lang="en-GB"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Primary Problems of  </a:t>
            </a:r>
            <a:br>
              <a:rPr lang="en-GB"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br>
            <a:r>
              <a:rPr lang="en-GB"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US"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Existing Radiation    </a:t>
            </a:r>
            <a:br>
              <a:rPr lang="en-US"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br>
            <a:r>
              <a:rPr lang="en-US" altLang="ko-KR" sz="32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Protection </a:t>
            </a:r>
            <a:endParaRPr lang="ko-KR" altLang="en-US" sz="32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1026" name="Picture 2" descr="D:\2010년\진행업무\(201004)원격관리 시스템 운영\보조건물 사진\SDC14658.JPG"/>
          <p:cNvPicPr>
            <a:picLocks noChangeAspect="1" noChangeArrowheads="1"/>
          </p:cNvPicPr>
          <p:nvPr/>
        </p:nvPicPr>
        <p:blipFill>
          <a:blip r:embed="rId4" cstate="print"/>
          <a:srcRect/>
          <a:stretch>
            <a:fillRect/>
          </a:stretch>
        </p:blipFill>
        <p:spPr bwMode="auto">
          <a:xfrm>
            <a:off x="-1000164" y="1142984"/>
            <a:ext cx="4143404" cy="4143404"/>
          </a:xfrm>
          <a:prstGeom prst="ellipse">
            <a:avLst/>
          </a:prstGeom>
          <a:ln>
            <a:noFill/>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10년\진행업무\(201004)원격관리 시스템 운영\원자로건물 사진\SDC14207.JPG"/>
          <p:cNvPicPr>
            <a:picLocks noChangeAspect="1" noChangeArrowheads="1"/>
          </p:cNvPicPr>
          <p:nvPr/>
        </p:nvPicPr>
        <p:blipFill>
          <a:blip r:embed="rId3" cstate="print"/>
          <a:srcRect/>
          <a:stretch>
            <a:fillRect/>
          </a:stretch>
        </p:blipFill>
        <p:spPr bwMode="auto">
          <a:xfrm rot="5400000">
            <a:off x="5360399" y="3288673"/>
            <a:ext cx="2853530" cy="4142296"/>
          </a:xfrm>
          <a:prstGeom prst="rect">
            <a:avLst/>
          </a:prstGeom>
          <a:noFill/>
          <a:effectLst>
            <a:softEdge rad="317500"/>
          </a:effectLst>
        </p:spPr>
      </p:pic>
      <p:pic>
        <p:nvPicPr>
          <p:cNvPr id="3075" name="Picture 3" descr="D:\2010년\진행업무\(201004)원격관리 시스템 운영\보조건물 사진\SDC14657.JPG"/>
          <p:cNvPicPr>
            <a:picLocks noChangeAspect="1" noChangeArrowheads="1"/>
          </p:cNvPicPr>
          <p:nvPr/>
        </p:nvPicPr>
        <p:blipFill>
          <a:blip r:embed="rId4" cstate="print"/>
          <a:srcRect/>
          <a:stretch>
            <a:fillRect/>
          </a:stretch>
        </p:blipFill>
        <p:spPr bwMode="auto">
          <a:xfrm>
            <a:off x="214282" y="3861048"/>
            <a:ext cx="4714908" cy="2782662"/>
          </a:xfrm>
          <a:prstGeom prst="rect">
            <a:avLst/>
          </a:prstGeom>
          <a:ln>
            <a:noFill/>
          </a:ln>
          <a:effectLst>
            <a:softEdge rad="317500"/>
          </a:effectLst>
        </p:spPr>
      </p:pic>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8" name="TextBox 17"/>
          <p:cNvSpPr txBox="1"/>
          <p:nvPr/>
        </p:nvSpPr>
        <p:spPr>
          <a:xfrm>
            <a:off x="-142908" y="1857364"/>
            <a:ext cx="10501354" cy="2585323"/>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Real Time Control for  Field Violators of Radiation</a:t>
            </a:r>
          </a:p>
          <a:p>
            <a:r>
              <a:rPr lang="en-US" altLang="ko-KR" sz="2400" b="1" dirty="0" smtClean="0">
                <a:solidFill>
                  <a:srgbClr val="FFFF99"/>
                </a:solidFill>
                <a:effectLst>
                  <a:glow rad="228600">
                    <a:schemeClr val="tx1">
                      <a:alpha val="40000"/>
                    </a:schemeClr>
                  </a:glow>
                </a:effectLst>
                <a:latin typeface="+mj-ea"/>
              </a:rPr>
              <a:t>     Protection Regulations</a:t>
            </a:r>
          </a:p>
          <a:p>
            <a:r>
              <a:rPr lang="en-US" altLang="ko-KR" sz="1000" b="1" dirty="0" smtClean="0">
                <a:solidFill>
                  <a:srgbClr val="FFFF99"/>
                </a:solidFill>
                <a:effectLst>
                  <a:glow rad="228600">
                    <a:schemeClr val="tx1">
                      <a:alpha val="40000"/>
                    </a:schemeClr>
                  </a:glow>
                </a:effectLst>
                <a:latin typeface="+mj-ea"/>
              </a:rPr>
              <a:t/>
            </a:r>
            <a:br>
              <a:rPr lang="en-US" altLang="ko-KR" sz="1000" b="1" dirty="0" smtClean="0">
                <a:solidFill>
                  <a:srgbClr val="FFFF99"/>
                </a:solidFill>
                <a:effectLst>
                  <a:glow rad="228600">
                    <a:schemeClr val="tx1">
                      <a:alpha val="40000"/>
                    </a:schemeClr>
                  </a:glow>
                </a:effectLst>
                <a:latin typeface="+mj-ea"/>
              </a:rPr>
            </a:br>
            <a:r>
              <a:rPr lang="en-US" altLang="ko-KR" sz="2000" b="1" dirty="0" smtClean="0">
                <a:solidFill>
                  <a:srgbClr val="FFFF99"/>
                </a:solidFill>
                <a:effectLst>
                  <a:glow rad="228600">
                    <a:schemeClr val="tx1">
                      <a:alpha val="40000"/>
                    </a:schemeClr>
                  </a:glow>
                </a:effectLst>
                <a:latin typeface="+mj-ea"/>
              </a:rPr>
              <a:t>   </a:t>
            </a:r>
            <a:r>
              <a:rPr lang="en-US" altLang="ko-KR" sz="2000" b="1" dirty="0" smtClean="0">
                <a:solidFill>
                  <a:schemeClr val="accent6">
                    <a:lumMod val="20000"/>
                    <a:lumOff val="80000"/>
                  </a:schemeClr>
                </a:solidFill>
                <a:effectLst>
                  <a:glow rad="228600">
                    <a:schemeClr val="tx1">
                      <a:alpha val="40000"/>
                    </a:schemeClr>
                  </a:glow>
                </a:effectLst>
                <a:latin typeface="+mj-ea"/>
              </a:rPr>
              <a:t>☞ Monitoring/Controlling Access of Unauthorized Worker to Restricted</a:t>
            </a:r>
          </a:p>
          <a:p>
            <a:r>
              <a:rPr lang="en-US" altLang="ko-KR" sz="2000" b="1" dirty="0" smtClean="0">
                <a:solidFill>
                  <a:schemeClr val="accent6">
                    <a:lumMod val="20000"/>
                    <a:lumOff val="80000"/>
                  </a:schemeClr>
                </a:solidFill>
                <a:effectLst>
                  <a:glow rad="228600">
                    <a:schemeClr val="tx1">
                      <a:alpha val="40000"/>
                    </a:schemeClr>
                  </a:glow>
                </a:effectLst>
                <a:latin typeface="+mj-ea"/>
              </a:rPr>
              <a:t>       Area</a:t>
            </a:r>
          </a:p>
          <a:p>
            <a:r>
              <a:rPr lang="en-US" altLang="ko-KR" sz="2000" b="1" dirty="0" smtClean="0">
                <a:solidFill>
                  <a:schemeClr val="accent6">
                    <a:lumMod val="20000"/>
                    <a:lumOff val="80000"/>
                  </a:schemeClr>
                </a:solidFill>
                <a:effectLst>
                  <a:glow rad="228600">
                    <a:schemeClr val="tx1">
                      <a:alpha val="40000"/>
                    </a:schemeClr>
                  </a:glow>
                </a:effectLst>
                <a:latin typeface="+mj-ea"/>
              </a:rPr>
              <a:t>   ☞ Remote Assistance of Field Worker in adherence to Plant Procedures </a:t>
            </a:r>
          </a:p>
          <a:p>
            <a:r>
              <a:rPr lang="en-US" altLang="ko-KR" sz="2000" b="1" dirty="0" smtClean="0">
                <a:solidFill>
                  <a:schemeClr val="accent6">
                    <a:lumMod val="20000"/>
                    <a:lumOff val="80000"/>
                  </a:schemeClr>
                </a:solidFill>
                <a:effectLst>
                  <a:glow rad="228600">
                    <a:schemeClr val="tx1">
                      <a:alpha val="40000"/>
                    </a:schemeClr>
                  </a:glow>
                </a:effectLst>
                <a:latin typeface="+mj-ea"/>
              </a:rPr>
              <a:t>   ☞ Multi  &amp; Continuous Radiation Protection by Field RP Technicians</a:t>
            </a:r>
          </a:p>
          <a:p>
            <a:r>
              <a:rPr lang="en-US" altLang="ko-KR" sz="2000" b="1" dirty="0" smtClean="0">
                <a:solidFill>
                  <a:schemeClr val="accent6">
                    <a:lumMod val="20000"/>
                    <a:lumOff val="80000"/>
                  </a:schemeClr>
                </a:solidFill>
                <a:effectLst>
                  <a:glow rad="228600">
                    <a:schemeClr val="tx1">
                      <a:alpha val="40000"/>
                    </a:schemeClr>
                  </a:glow>
                </a:effectLst>
                <a:latin typeface="+mj-ea"/>
              </a:rPr>
              <a:t>       &amp;  RMVS Control Center Master in Health Physics Room  </a:t>
            </a:r>
          </a:p>
        </p:txBody>
      </p:sp>
      <p:sp>
        <p:nvSpPr>
          <p:cNvPr id="7"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8" name="TextBox 17"/>
          <p:cNvSpPr txBox="1"/>
          <p:nvPr/>
        </p:nvSpPr>
        <p:spPr>
          <a:xfrm>
            <a:off x="-142908" y="1857364"/>
            <a:ext cx="9429816" cy="1661993"/>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Reduction of Working Time &amp; </a:t>
            </a:r>
          </a:p>
          <a:p>
            <a:r>
              <a:rPr lang="en-US" altLang="ko-KR" sz="2400" b="1" dirty="0" smtClean="0">
                <a:solidFill>
                  <a:srgbClr val="FFFF99"/>
                </a:solidFill>
                <a:effectLst>
                  <a:glow rad="228600">
                    <a:schemeClr val="tx1">
                      <a:alpha val="40000"/>
                    </a:schemeClr>
                  </a:glow>
                </a:effectLst>
                <a:latin typeface="+mj-ea"/>
              </a:rPr>
              <a:t>     the Number of People Accessing Workshop</a:t>
            </a:r>
          </a:p>
          <a:p>
            <a:r>
              <a:rPr lang="en-US" altLang="ko-KR" sz="1000" b="1" dirty="0" smtClean="0">
                <a:solidFill>
                  <a:srgbClr val="FFFF99"/>
                </a:solidFill>
                <a:effectLst>
                  <a:glow rad="228600">
                    <a:schemeClr val="tx1">
                      <a:alpha val="40000"/>
                    </a:schemeClr>
                  </a:glow>
                </a:effectLst>
                <a:latin typeface="+mj-ea"/>
              </a:rPr>
              <a:t/>
            </a:r>
            <a:br>
              <a:rPr lang="en-US" altLang="ko-KR" sz="1000" b="1" dirty="0" smtClean="0">
                <a:solidFill>
                  <a:srgbClr val="FFFF99"/>
                </a:solidFill>
                <a:effectLst>
                  <a:glow rad="228600">
                    <a:schemeClr val="tx1">
                      <a:alpha val="40000"/>
                    </a:schemeClr>
                  </a:glow>
                </a:effectLst>
                <a:latin typeface="+mj-ea"/>
              </a:rPr>
            </a:br>
            <a:r>
              <a:rPr lang="en-US" altLang="ko-KR" sz="2000" b="1" dirty="0" smtClean="0">
                <a:solidFill>
                  <a:srgbClr val="FFFF99"/>
                </a:solidFill>
                <a:effectLst>
                  <a:glow rad="228600">
                    <a:schemeClr val="tx1">
                      <a:alpha val="40000"/>
                    </a:schemeClr>
                  </a:glow>
                </a:effectLst>
                <a:latin typeface="+mj-ea"/>
              </a:rPr>
              <a:t>    </a:t>
            </a:r>
            <a:r>
              <a:rPr lang="en-US" altLang="ko-KR" sz="2000" b="1" dirty="0" smtClean="0">
                <a:solidFill>
                  <a:schemeClr val="accent6">
                    <a:lumMod val="20000"/>
                    <a:lumOff val="80000"/>
                  </a:schemeClr>
                </a:solidFill>
                <a:effectLst>
                  <a:glow rad="228600">
                    <a:schemeClr val="tx1">
                      <a:alpha val="40000"/>
                    </a:schemeClr>
                  </a:glow>
                </a:effectLst>
                <a:latin typeface="+mj-ea"/>
              </a:rPr>
              <a:t>☞ Direct Intervention by  Supervisor to Support  Repairs &amp; Complex                        </a:t>
            </a:r>
            <a:br>
              <a:rPr lang="en-US" altLang="ko-KR" sz="2000" b="1" dirty="0" smtClean="0">
                <a:solidFill>
                  <a:schemeClr val="accent6">
                    <a:lumMod val="20000"/>
                    <a:lumOff val="80000"/>
                  </a:schemeClr>
                </a:solidFill>
                <a:effectLst>
                  <a:glow rad="228600">
                    <a:schemeClr val="tx1">
                      <a:alpha val="40000"/>
                    </a:schemeClr>
                  </a:glow>
                </a:effectLst>
                <a:latin typeface="+mj-ea"/>
              </a:rPr>
            </a:br>
            <a:r>
              <a:rPr lang="en-US" altLang="ko-KR" sz="2000" b="1" dirty="0" smtClean="0">
                <a:solidFill>
                  <a:schemeClr val="accent6">
                    <a:lumMod val="20000"/>
                    <a:lumOff val="80000"/>
                  </a:schemeClr>
                </a:solidFill>
                <a:effectLst>
                  <a:glow rad="228600">
                    <a:schemeClr val="tx1">
                      <a:alpha val="40000"/>
                    </a:schemeClr>
                  </a:glow>
                </a:effectLst>
                <a:latin typeface="+mj-ea"/>
              </a:rPr>
              <a:t>        Tasks  without Requiring Supervisor to Enter Workshop</a:t>
            </a:r>
          </a:p>
        </p:txBody>
      </p:sp>
      <p:pic>
        <p:nvPicPr>
          <p:cNvPr id="9" name="Picture 2" descr="C:\DOCUME~1\ADMINI~1\LOCALS~1\Temp\UNI5694.gif"/>
          <p:cNvPicPr>
            <a:picLocks noChangeAspect="1" noChangeArrowheads="1"/>
          </p:cNvPicPr>
          <p:nvPr/>
        </p:nvPicPr>
        <p:blipFill>
          <a:blip r:embed="rId3" cstate="print"/>
          <a:srcRect/>
          <a:stretch>
            <a:fillRect/>
          </a:stretch>
        </p:blipFill>
        <p:spPr bwMode="auto">
          <a:xfrm>
            <a:off x="500034" y="3356992"/>
            <a:ext cx="3857652" cy="3143841"/>
          </a:xfrm>
          <a:prstGeom prst="rect">
            <a:avLst/>
          </a:prstGeom>
          <a:ln>
            <a:noFill/>
          </a:ln>
          <a:effectLst>
            <a:softEdge rad="112500"/>
          </a:effectLst>
        </p:spPr>
      </p:pic>
      <p:pic>
        <p:nvPicPr>
          <p:cNvPr id="4098" name="Picture 2" descr="D:\2010년\진행업무\(201004)원격관리 시스템 운영\보조건물 사진\SDC14649.JPG"/>
          <p:cNvPicPr>
            <a:picLocks noChangeAspect="1" noChangeArrowheads="1"/>
          </p:cNvPicPr>
          <p:nvPr/>
        </p:nvPicPr>
        <p:blipFill>
          <a:blip r:embed="rId4" cstate="print"/>
          <a:srcRect/>
          <a:stretch>
            <a:fillRect/>
          </a:stretch>
        </p:blipFill>
        <p:spPr bwMode="auto">
          <a:xfrm>
            <a:off x="5000628" y="3429000"/>
            <a:ext cx="3905277" cy="3143272"/>
          </a:xfrm>
          <a:prstGeom prst="rect">
            <a:avLst/>
          </a:prstGeom>
          <a:ln>
            <a:noFill/>
          </a:ln>
          <a:effectLst>
            <a:softEdge rad="112500"/>
          </a:effectLst>
        </p:spPr>
      </p:pic>
      <p:sp>
        <p:nvSpPr>
          <p:cNvPr id="11" name="오른쪽 화살표 10"/>
          <p:cNvSpPr/>
          <p:nvPr/>
        </p:nvSpPr>
        <p:spPr>
          <a:xfrm>
            <a:off x="4283968" y="4653136"/>
            <a:ext cx="714380" cy="500066"/>
          </a:xfrm>
          <a:prstGeom prst="rightArrow">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grpSp>
        <p:nvGrpSpPr>
          <p:cNvPr id="49" name="그룹 48"/>
          <p:cNvGrpSpPr/>
          <p:nvPr/>
        </p:nvGrpSpPr>
        <p:grpSpPr>
          <a:xfrm>
            <a:off x="179512" y="2388600"/>
            <a:ext cx="5678372" cy="3970564"/>
            <a:chOff x="186170" y="2388600"/>
            <a:chExt cx="4591012" cy="3644445"/>
          </a:xfrm>
        </p:grpSpPr>
        <p:sp>
          <p:nvSpPr>
            <p:cNvPr id="31" name="Rectangle 77"/>
            <p:cNvSpPr>
              <a:spLocks noChangeArrowheads="1"/>
            </p:cNvSpPr>
            <p:nvPr/>
          </p:nvSpPr>
          <p:spPr bwMode="auto">
            <a:xfrm>
              <a:off x="214282" y="5357826"/>
              <a:ext cx="4562900" cy="674112"/>
            </a:xfrm>
            <a:prstGeom prst="rect">
              <a:avLst/>
            </a:prstGeom>
            <a:solidFill>
              <a:schemeClr val="bg1">
                <a:lumMod val="95000"/>
              </a:schemeClr>
            </a:solidFill>
            <a:ln w="19050">
              <a:solidFill>
                <a:srgbClr val="5F5F5F"/>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0" name="AutoShape 5"/>
            <p:cNvSpPr>
              <a:spLocks noChangeArrowheads="1"/>
            </p:cNvSpPr>
            <p:nvPr/>
          </p:nvSpPr>
          <p:spPr bwMode="auto">
            <a:xfrm>
              <a:off x="519701" y="2817228"/>
              <a:ext cx="3978901" cy="2423853"/>
            </a:xfrm>
            <a:prstGeom prst="roundRect">
              <a:avLst>
                <a:gd name="adj" fmla="val 4157"/>
              </a:avLst>
            </a:prstGeom>
            <a:solidFill>
              <a:schemeClr val="bg1"/>
            </a:solidFill>
            <a:ln w="9525">
              <a:solidFill>
                <a:srgbClr val="C0C0C0"/>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2" name="AutoShape 6"/>
            <p:cNvSpPr>
              <a:spLocks noChangeArrowheads="1"/>
            </p:cNvSpPr>
            <p:nvPr/>
          </p:nvSpPr>
          <p:spPr bwMode="auto">
            <a:xfrm>
              <a:off x="518484" y="2805979"/>
              <a:ext cx="810395" cy="2340000"/>
            </a:xfrm>
            <a:prstGeom prst="roundRect">
              <a:avLst>
                <a:gd name="adj" fmla="val 6245"/>
              </a:avLst>
            </a:prstGeom>
            <a:solidFill>
              <a:srgbClr val="33CCCC">
                <a:alpha val="14902"/>
              </a:srgbClr>
            </a:solidFill>
            <a:ln w="9525" algn="ctr">
              <a:noFill/>
              <a:round/>
              <a:headEnd/>
              <a:tailEnd/>
            </a:ln>
          </p:spPr>
          <p:txBody>
            <a:bodyPr vert="horz" wrap="square" lIns="93600" tIns="28800" rIns="93600" bIns="2880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13" name="Picture 7" descr="343434"/>
            <p:cNvPicPr>
              <a:picLocks noChangeAspect="1" noChangeArrowheads="1"/>
            </p:cNvPicPr>
            <p:nvPr/>
          </p:nvPicPr>
          <p:blipFill>
            <a:blip r:embed="rId3" cstate="print"/>
            <a:srcRect/>
            <a:stretch>
              <a:fillRect/>
            </a:stretch>
          </p:blipFill>
          <p:spPr bwMode="auto">
            <a:xfrm>
              <a:off x="232534" y="5158244"/>
              <a:ext cx="4532682" cy="179442"/>
            </a:xfrm>
            <a:prstGeom prst="rect">
              <a:avLst/>
            </a:prstGeom>
            <a:noFill/>
            <a:ln w="9525">
              <a:noFill/>
              <a:miter lim="800000"/>
              <a:headEnd/>
              <a:tailEnd/>
            </a:ln>
          </p:spPr>
        </p:pic>
        <p:sp>
          <p:nvSpPr>
            <p:cNvPr id="15" name="Text Box 9"/>
            <p:cNvSpPr txBox="1">
              <a:spLocks noChangeArrowheads="1"/>
            </p:cNvSpPr>
            <p:nvPr/>
          </p:nvSpPr>
          <p:spPr bwMode="auto">
            <a:xfrm>
              <a:off x="907381" y="2884554"/>
              <a:ext cx="451265" cy="2347371"/>
            </a:xfrm>
            <a:prstGeom prst="rect">
              <a:avLst/>
            </a:prstGeom>
            <a:noFill/>
            <a:ln w="9525">
              <a:noFill/>
              <a:miter lim="800000"/>
              <a:headEnd/>
              <a:tailEnd/>
            </a:ln>
            <a:effectLst>
              <a:outerShdw dist="17961" dir="2700000" algn="ctr" rotWithShape="0">
                <a:schemeClr val="bg1"/>
              </a:outerShdw>
            </a:effectLst>
          </p:spPr>
          <p:txBody>
            <a:bodyPr vert="horz" wrap="none" lIns="91430" tIns="45716" rIns="91430" bIns="45716" numCol="1" anchor="t" anchorCtr="0" compatLnSpc="1">
              <a:prstTxWarp prst="textNoShape">
                <a:avLst/>
              </a:prstTxWarp>
              <a:spAutoFit/>
            </a:bodyPr>
            <a:lstStyle/>
            <a:p>
              <a:pPr marL="0" marR="0" lvl="0" indent="0" algn="r" defTabSz="914400" rtl="0" eaLnBrk="1" fontAlgn="base" latinLnBrk="1" hangingPunct="1">
                <a:lnSpc>
                  <a:spcPct val="229000"/>
                </a:lnSpc>
                <a:spcBef>
                  <a:spcPct val="0"/>
                </a:spcBef>
                <a:spcAft>
                  <a:spcPct val="0"/>
                </a:spcAft>
                <a:buClrTx/>
                <a:buSzTx/>
                <a:buFontTx/>
                <a:buNone/>
                <a:tabLst/>
              </a:pPr>
              <a:r>
                <a:rPr kumimoji="1" lang="en-US" altLang="ko-KR" sz="1200" b="1" dirty="0" smtClean="0">
                  <a:solidFill>
                    <a:srgbClr val="5F5F5F"/>
                  </a:solidFill>
                  <a:latin typeface="+mj-ea"/>
                  <a:ea typeface="+mj-ea"/>
                </a:rPr>
                <a:t>1,00</a:t>
              </a:r>
              <a:r>
                <a:rPr kumimoji="1" lang="en-US" altLang="ko-KR" sz="1200" b="1" i="0" u="none" strike="noStrike" cap="none" normalizeH="0" baseline="0" dirty="0" smtClean="0">
                  <a:ln>
                    <a:noFill/>
                  </a:ln>
                  <a:solidFill>
                    <a:srgbClr val="5F5F5F"/>
                  </a:solidFill>
                  <a:effectLst/>
                  <a:latin typeface="+mj-ea"/>
                  <a:ea typeface="+mj-ea"/>
                </a:rPr>
                <a:t>0</a:t>
              </a:r>
            </a:p>
            <a:p>
              <a:pPr marL="0" marR="0" lvl="0" indent="0" algn="r" defTabSz="914400" rtl="0" eaLnBrk="1" fontAlgn="base" latinLnBrk="1" hangingPunct="1">
                <a:lnSpc>
                  <a:spcPct val="229000"/>
                </a:lnSpc>
                <a:spcBef>
                  <a:spcPct val="0"/>
                </a:spcBef>
                <a:spcAft>
                  <a:spcPct val="0"/>
                </a:spcAft>
                <a:buClrTx/>
                <a:buSzTx/>
                <a:buFontTx/>
                <a:buNone/>
                <a:tabLst/>
              </a:pPr>
              <a:r>
                <a:rPr kumimoji="1" lang="en-US" altLang="ko-KR" sz="1200" b="1" i="0" u="none" strike="noStrike" cap="none" normalizeH="0" baseline="0" dirty="0" smtClean="0">
                  <a:ln>
                    <a:noFill/>
                  </a:ln>
                  <a:solidFill>
                    <a:srgbClr val="5F5F5F"/>
                  </a:solidFill>
                  <a:effectLst/>
                  <a:latin typeface="+mj-ea"/>
                  <a:ea typeface="+mj-ea"/>
                </a:rPr>
                <a:t>800</a:t>
              </a:r>
            </a:p>
            <a:p>
              <a:pPr marL="0" marR="0" lvl="0" indent="0" algn="r" defTabSz="914400" rtl="0" eaLnBrk="1" fontAlgn="base" latinLnBrk="1" hangingPunct="1">
                <a:lnSpc>
                  <a:spcPct val="229000"/>
                </a:lnSpc>
                <a:spcBef>
                  <a:spcPct val="0"/>
                </a:spcBef>
                <a:spcAft>
                  <a:spcPct val="0"/>
                </a:spcAft>
                <a:buClrTx/>
                <a:buSzTx/>
                <a:buFontTx/>
                <a:buNone/>
                <a:tabLst/>
              </a:pPr>
              <a:r>
                <a:rPr kumimoji="1" lang="en-US" altLang="ko-KR" sz="1200" b="1" i="0" u="none" strike="noStrike" cap="none" normalizeH="0" baseline="0" dirty="0" smtClean="0">
                  <a:ln>
                    <a:noFill/>
                  </a:ln>
                  <a:solidFill>
                    <a:srgbClr val="5F5F5F"/>
                  </a:solidFill>
                  <a:effectLst/>
                  <a:latin typeface="+mj-ea"/>
                  <a:ea typeface="+mj-ea"/>
                </a:rPr>
                <a:t>600</a:t>
              </a:r>
            </a:p>
            <a:p>
              <a:pPr marL="0" marR="0" lvl="0" indent="0" algn="r" defTabSz="914400" rtl="0" eaLnBrk="1" fontAlgn="base" latinLnBrk="1" hangingPunct="1">
                <a:lnSpc>
                  <a:spcPct val="229000"/>
                </a:lnSpc>
                <a:spcBef>
                  <a:spcPct val="0"/>
                </a:spcBef>
                <a:spcAft>
                  <a:spcPct val="0"/>
                </a:spcAft>
                <a:buClrTx/>
                <a:buSzTx/>
                <a:buFontTx/>
                <a:buNone/>
                <a:tabLst/>
              </a:pPr>
              <a:r>
                <a:rPr kumimoji="1" lang="en-US" altLang="ko-KR" sz="1200" b="1" dirty="0" smtClean="0">
                  <a:solidFill>
                    <a:srgbClr val="5F5F5F"/>
                  </a:solidFill>
                  <a:latin typeface="+mj-ea"/>
                  <a:ea typeface="+mj-ea"/>
                </a:rPr>
                <a:t>400</a:t>
              </a:r>
              <a:endParaRPr kumimoji="1" lang="en-US" altLang="ko-KR" sz="1200" b="1" i="0" u="none" strike="noStrike" cap="none" normalizeH="0" baseline="0" dirty="0" smtClean="0">
                <a:ln>
                  <a:noFill/>
                </a:ln>
                <a:solidFill>
                  <a:srgbClr val="5F5F5F"/>
                </a:solidFill>
                <a:effectLst/>
                <a:latin typeface="+mj-ea"/>
                <a:ea typeface="+mj-ea"/>
              </a:endParaRPr>
            </a:p>
            <a:p>
              <a:pPr marL="0" marR="0" lvl="0" indent="0" algn="r" defTabSz="914400" rtl="0" eaLnBrk="1" fontAlgn="base" latinLnBrk="1" hangingPunct="1">
                <a:lnSpc>
                  <a:spcPct val="229000"/>
                </a:lnSpc>
                <a:spcBef>
                  <a:spcPct val="0"/>
                </a:spcBef>
                <a:spcAft>
                  <a:spcPct val="0"/>
                </a:spcAft>
                <a:buClrTx/>
                <a:buSzTx/>
                <a:buFontTx/>
                <a:buNone/>
                <a:tabLst/>
              </a:pPr>
              <a:r>
                <a:rPr kumimoji="1" lang="en-US" altLang="ko-KR" sz="1200" b="1" i="0" u="none" strike="noStrike" cap="none" normalizeH="0" baseline="0" dirty="0" smtClean="0">
                  <a:ln>
                    <a:noFill/>
                  </a:ln>
                  <a:solidFill>
                    <a:srgbClr val="5F5F5F"/>
                  </a:solidFill>
                  <a:effectLst/>
                  <a:latin typeface="+mj-ea"/>
                  <a:ea typeface="+mj-ea"/>
                </a:rPr>
                <a:t>200</a:t>
              </a:r>
              <a:br>
                <a:rPr kumimoji="1" lang="en-US" altLang="ko-KR" sz="1200" b="1" i="0" u="none" strike="noStrike" cap="none" normalizeH="0" baseline="0" dirty="0" smtClean="0">
                  <a:ln>
                    <a:noFill/>
                  </a:ln>
                  <a:solidFill>
                    <a:srgbClr val="5F5F5F"/>
                  </a:solidFill>
                  <a:effectLst/>
                  <a:latin typeface="+mj-ea"/>
                  <a:ea typeface="+mj-ea"/>
                </a:rPr>
              </a:br>
              <a:r>
                <a:rPr kumimoji="1" lang="en-US" altLang="ko-KR" sz="1200" b="1" i="0" u="none" strike="noStrike" cap="none" normalizeH="0" baseline="0" dirty="0" smtClean="0">
                  <a:ln>
                    <a:noFill/>
                  </a:ln>
                  <a:solidFill>
                    <a:srgbClr val="5F5F5F"/>
                  </a:solidFill>
                  <a:effectLst/>
                  <a:latin typeface="+mj-ea"/>
                  <a:ea typeface="+mj-ea"/>
                </a:rPr>
                <a:t>0</a:t>
              </a:r>
              <a:endParaRPr kumimoji="1" lang="ko-KR" altLang="ko-KR" sz="2000" b="0" i="0" u="none" strike="noStrike" cap="none" normalizeH="0" baseline="0" dirty="0" smtClean="0">
                <a:ln>
                  <a:noFill/>
                </a:ln>
                <a:solidFill>
                  <a:schemeClr val="tx1"/>
                </a:solidFill>
                <a:effectLst/>
                <a:latin typeface="+mj-ea"/>
                <a:ea typeface="+mj-ea"/>
              </a:endParaRPr>
            </a:p>
          </p:txBody>
        </p:sp>
        <p:sp>
          <p:nvSpPr>
            <p:cNvPr id="16" name="Text Box 10"/>
            <p:cNvSpPr txBox="1">
              <a:spLocks noChangeArrowheads="1"/>
            </p:cNvSpPr>
            <p:nvPr/>
          </p:nvSpPr>
          <p:spPr bwMode="auto">
            <a:xfrm>
              <a:off x="500034" y="2817228"/>
              <a:ext cx="937288" cy="276991"/>
            </a:xfrm>
            <a:prstGeom prst="rect">
              <a:avLst/>
            </a:prstGeom>
            <a:noFill/>
            <a:ln w="9525">
              <a:noFill/>
              <a:miter lim="800000"/>
              <a:headEnd/>
              <a:tailEnd/>
            </a:ln>
            <a:effectLst>
              <a:outerShdw dist="17961" dir="2700000" algn="ctr" rotWithShape="0">
                <a:schemeClr val="bg1"/>
              </a:outerShdw>
            </a:effectLst>
          </p:spPr>
          <p:txBody>
            <a:bodyPr vert="horz" wrap="none" lIns="91430" tIns="45716" rIns="91430" bIns="45716" numCol="1" anchor="t" anchorCtr="0" compatLnSpc="1">
              <a:prstTxWarp prst="textNoShape">
                <a:avLst/>
              </a:prstTxWarp>
              <a:spAutoFit/>
            </a:bodyPr>
            <a:lstStyle/>
            <a:p>
              <a:pPr marL="0" marR="0" lvl="0" indent="0" algn="r" defTabSz="914400"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mj-ea"/>
                  <a:ea typeface="+mj-ea"/>
                </a:rPr>
                <a:t>(</a:t>
              </a:r>
              <a:r>
                <a:rPr kumimoji="1" lang="en-US" altLang="ko-KR" sz="1200" b="1" dirty="0" smtClean="0">
                  <a:latin typeface="+mj-ea"/>
                  <a:ea typeface="+mj-ea"/>
                </a:rPr>
                <a:t>man-</a:t>
              </a:r>
              <a:r>
                <a:rPr kumimoji="1" lang="en-US" altLang="ko-KR" sz="1200" b="1" dirty="0" err="1" smtClean="0">
                  <a:latin typeface="+mj-ea"/>
                  <a:ea typeface="+mj-ea"/>
                </a:rPr>
                <a:t>mSv</a:t>
              </a:r>
              <a:r>
                <a:rPr kumimoji="1" lang="en-US" altLang="ko-KR" sz="1200" b="1" i="0" u="none" strike="noStrike" cap="none" normalizeH="0" baseline="0" dirty="0" smtClean="0">
                  <a:ln>
                    <a:noFill/>
                  </a:ln>
                  <a:solidFill>
                    <a:schemeClr val="tx1"/>
                  </a:solidFill>
                  <a:effectLst/>
                  <a:latin typeface="+mj-ea"/>
                  <a:ea typeface="+mj-ea"/>
                </a:rPr>
                <a:t>)</a:t>
              </a:r>
              <a:endParaRPr kumimoji="1" lang="ko-KR" sz="1200" b="1" i="0" u="none" strike="noStrike" cap="none" normalizeH="0" baseline="0" dirty="0" smtClean="0">
                <a:ln>
                  <a:noFill/>
                </a:ln>
                <a:solidFill>
                  <a:schemeClr val="tx1"/>
                </a:solidFill>
                <a:effectLst/>
                <a:latin typeface="+mj-ea"/>
                <a:ea typeface="+mj-ea"/>
              </a:endParaRPr>
            </a:p>
          </p:txBody>
        </p:sp>
        <p:sp>
          <p:nvSpPr>
            <p:cNvPr id="17" name="Rectangle 16"/>
            <p:cNvSpPr>
              <a:spLocks noChangeArrowheads="1"/>
            </p:cNvSpPr>
            <p:nvPr/>
          </p:nvSpPr>
          <p:spPr bwMode="auto">
            <a:xfrm>
              <a:off x="1328880" y="4746480"/>
              <a:ext cx="3142660" cy="404216"/>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9" name="AutoShape 20" descr="6"/>
            <p:cNvSpPr>
              <a:spLocks noChangeArrowheads="1"/>
            </p:cNvSpPr>
            <p:nvPr/>
          </p:nvSpPr>
          <p:spPr bwMode="auto">
            <a:xfrm>
              <a:off x="3020011" y="5356571"/>
              <a:ext cx="1752637" cy="323106"/>
            </a:xfrm>
            <a:prstGeom prst="roundRect">
              <a:avLst>
                <a:gd name="adj" fmla="val 0"/>
              </a:avLst>
            </a:prstGeom>
            <a:blipFill dpi="0" rotWithShape="1">
              <a:blip r:embed="rId4"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0" name="AutoShape 21" descr="5"/>
            <p:cNvSpPr>
              <a:spLocks noChangeArrowheads="1"/>
            </p:cNvSpPr>
            <p:nvPr/>
          </p:nvSpPr>
          <p:spPr bwMode="auto">
            <a:xfrm>
              <a:off x="1340956" y="5356569"/>
              <a:ext cx="1757702" cy="320109"/>
            </a:xfrm>
            <a:prstGeom prst="roundRect">
              <a:avLst>
                <a:gd name="adj" fmla="val 0"/>
              </a:avLst>
            </a:prstGeom>
            <a:blipFill dpi="0" rotWithShape="1">
              <a:blip r:embed="rId5"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1" name="Rectangle 24"/>
            <p:cNvSpPr>
              <a:spLocks noChangeArrowheads="1"/>
            </p:cNvSpPr>
            <p:nvPr/>
          </p:nvSpPr>
          <p:spPr bwMode="auto">
            <a:xfrm>
              <a:off x="225515" y="5674169"/>
              <a:ext cx="1188842" cy="342704"/>
            </a:xfrm>
            <a:prstGeom prst="rect">
              <a:avLst/>
            </a:prstGeom>
            <a:solidFill>
              <a:srgbClr val="005078">
                <a:alpha val="14902"/>
              </a:srgbClr>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2" name="Rectangle 27"/>
            <p:cNvSpPr>
              <a:spLocks noChangeArrowheads="1"/>
            </p:cNvSpPr>
            <p:nvPr/>
          </p:nvSpPr>
          <p:spPr bwMode="auto">
            <a:xfrm>
              <a:off x="1428728" y="5417007"/>
              <a:ext cx="1643074" cy="210336"/>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600" b="1" dirty="0" smtClean="0">
                  <a:solidFill>
                    <a:schemeClr val="bg1"/>
                  </a:solidFill>
                  <a:latin typeface="+mn-ea"/>
                </a:rPr>
                <a:t>Fifteenth(2008) </a:t>
              </a:r>
              <a:endParaRPr kumimoji="1" lang="ko-KR" b="1" i="0" u="none" strike="noStrike" cap="none" normalizeH="0" baseline="0" dirty="0" smtClean="0">
                <a:ln>
                  <a:noFill/>
                </a:ln>
                <a:solidFill>
                  <a:schemeClr val="tx1"/>
                </a:solidFill>
                <a:effectLst/>
                <a:latin typeface="+mn-ea"/>
              </a:endParaRPr>
            </a:p>
          </p:txBody>
        </p:sp>
        <p:sp>
          <p:nvSpPr>
            <p:cNvPr id="23" name="Rectangle 28"/>
            <p:cNvSpPr>
              <a:spLocks noChangeArrowheads="1"/>
            </p:cNvSpPr>
            <p:nvPr/>
          </p:nvSpPr>
          <p:spPr bwMode="auto">
            <a:xfrm>
              <a:off x="3102193" y="5417007"/>
              <a:ext cx="1674989" cy="245540"/>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dirty="0" smtClean="0">
                  <a:ln>
                    <a:noFill/>
                  </a:ln>
                  <a:solidFill>
                    <a:schemeClr val="bg1"/>
                  </a:solidFill>
                  <a:effectLst/>
                  <a:latin typeface="+mj-ea"/>
                  <a:ea typeface="+mj-ea"/>
                </a:rPr>
                <a:t>Sixteenth(2010)</a:t>
              </a:r>
              <a:r>
                <a:rPr kumimoji="1" lang="ko-KR" altLang="en-US" sz="1600" b="1" i="0" u="none" strike="noStrike" cap="none" normalizeH="0" baseline="0" dirty="0" smtClean="0">
                  <a:ln>
                    <a:noFill/>
                  </a:ln>
                  <a:solidFill>
                    <a:schemeClr val="bg1"/>
                  </a:solidFill>
                  <a:effectLst/>
                  <a:latin typeface="+mj-ea"/>
                  <a:ea typeface="+mj-ea"/>
                </a:rPr>
                <a:t> </a:t>
              </a:r>
              <a:endParaRPr kumimoji="1" lang="ko-KR" b="1" i="0" u="none" strike="noStrike" cap="none" normalizeH="0" baseline="0" dirty="0" smtClean="0">
                <a:ln>
                  <a:noFill/>
                </a:ln>
                <a:solidFill>
                  <a:schemeClr val="tx1"/>
                </a:solidFill>
                <a:effectLst/>
                <a:latin typeface="+mj-ea"/>
                <a:ea typeface="+mj-ea"/>
              </a:endParaRPr>
            </a:p>
          </p:txBody>
        </p:sp>
        <p:sp>
          <p:nvSpPr>
            <p:cNvPr id="24" name="Rectangle 29"/>
            <p:cNvSpPr>
              <a:spLocks noChangeArrowheads="1"/>
            </p:cNvSpPr>
            <p:nvPr/>
          </p:nvSpPr>
          <p:spPr bwMode="auto">
            <a:xfrm>
              <a:off x="186170" y="5697873"/>
              <a:ext cx="1241035" cy="33517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70000"/>
                </a:lnSpc>
                <a:spcBef>
                  <a:spcPct val="0"/>
                </a:spcBef>
                <a:spcAft>
                  <a:spcPct val="0"/>
                </a:spcAft>
                <a:buClrTx/>
                <a:buSzTx/>
                <a:buFontTx/>
                <a:buNone/>
                <a:tabLst/>
              </a:pPr>
              <a:r>
                <a:rPr kumimoji="1" lang="en-US" altLang="ko-KR" sz="1200" b="1" dirty="0" smtClean="0">
                  <a:latin typeface="+mj-ea"/>
                  <a:ea typeface="+mj-ea"/>
                </a:rPr>
                <a:t>Radiation Exposure</a:t>
              </a:r>
              <a:endParaRPr kumimoji="1" lang="ko-KR" sz="1200" b="1" i="0" u="none" strike="noStrike" cap="none" normalizeH="0" baseline="0" dirty="0" smtClean="0">
                <a:ln>
                  <a:noFill/>
                </a:ln>
                <a:effectLst/>
                <a:latin typeface="+mj-ea"/>
                <a:ea typeface="+mj-ea"/>
              </a:endParaRPr>
            </a:p>
          </p:txBody>
        </p:sp>
        <p:sp>
          <p:nvSpPr>
            <p:cNvPr id="25" name="Line 31"/>
            <p:cNvSpPr>
              <a:spLocks noChangeShapeType="1"/>
            </p:cNvSpPr>
            <p:nvPr/>
          </p:nvSpPr>
          <p:spPr bwMode="auto">
            <a:xfrm flipV="1">
              <a:off x="1418288" y="5692998"/>
              <a:ext cx="0" cy="307555"/>
            </a:xfrm>
            <a:prstGeom prst="line">
              <a:avLst/>
            </a:prstGeom>
            <a:no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dirty="0" smtClean="0">
                <a:ln>
                  <a:noFill/>
                </a:ln>
                <a:solidFill>
                  <a:schemeClr val="tx1"/>
                </a:solidFill>
                <a:effectLst/>
                <a:uLnTx/>
                <a:uFillTx/>
                <a:latin typeface="HY헤드라인M" pitchFamily="18" charset="-127"/>
                <a:ea typeface="HY헤드라인M" pitchFamily="18" charset="-127"/>
                <a:cs typeface="Arial" pitchFamily="34" charset="0"/>
              </a:endParaRPr>
            </a:p>
          </p:txBody>
        </p:sp>
        <p:sp>
          <p:nvSpPr>
            <p:cNvPr id="26" name="Line 32"/>
            <p:cNvSpPr>
              <a:spLocks noChangeShapeType="1"/>
            </p:cNvSpPr>
            <p:nvPr/>
          </p:nvSpPr>
          <p:spPr bwMode="auto">
            <a:xfrm flipV="1">
              <a:off x="3081618" y="5692998"/>
              <a:ext cx="0" cy="307555"/>
            </a:xfrm>
            <a:prstGeom prst="line">
              <a:avLst/>
            </a:prstGeom>
            <a:no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smtClean="0">
                <a:ln>
                  <a:noFill/>
                </a:ln>
                <a:solidFill>
                  <a:schemeClr val="tx1"/>
                </a:solidFill>
                <a:effectLst/>
                <a:uLnTx/>
                <a:uFillTx/>
                <a:latin typeface="HY헤드라인M" pitchFamily="18" charset="-127"/>
                <a:ea typeface="HY헤드라인M" pitchFamily="18" charset="-127"/>
                <a:cs typeface="Arial" pitchFamily="34" charset="0"/>
              </a:endParaRPr>
            </a:p>
          </p:txBody>
        </p:sp>
        <p:sp>
          <p:nvSpPr>
            <p:cNvPr id="27" name="Line 37"/>
            <p:cNvSpPr>
              <a:spLocks noChangeShapeType="1"/>
            </p:cNvSpPr>
            <p:nvPr/>
          </p:nvSpPr>
          <p:spPr bwMode="auto">
            <a:xfrm flipV="1">
              <a:off x="1422222" y="5349037"/>
              <a:ext cx="0" cy="326386"/>
            </a:xfrm>
            <a:prstGeom prst="lin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8" name="Line 38"/>
            <p:cNvSpPr>
              <a:spLocks noChangeShapeType="1"/>
            </p:cNvSpPr>
            <p:nvPr/>
          </p:nvSpPr>
          <p:spPr bwMode="auto">
            <a:xfrm flipV="1">
              <a:off x="3078998" y="5349037"/>
              <a:ext cx="0" cy="326386"/>
            </a:xfrm>
            <a:prstGeom prst="lin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9" name="AutoShape 19" descr="3"/>
            <p:cNvSpPr>
              <a:spLocks noChangeArrowheads="1"/>
            </p:cNvSpPr>
            <p:nvPr/>
          </p:nvSpPr>
          <p:spPr bwMode="auto">
            <a:xfrm>
              <a:off x="221583" y="5356569"/>
              <a:ext cx="1198016" cy="320109"/>
            </a:xfrm>
            <a:prstGeom prst="roundRect">
              <a:avLst>
                <a:gd name="adj" fmla="val 0"/>
              </a:avLst>
            </a:prstGeom>
            <a:blipFill dpi="0" rotWithShape="1">
              <a:blip r:embed="rId6"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30" name="Rectangle 25"/>
            <p:cNvSpPr>
              <a:spLocks noChangeArrowheads="1"/>
            </p:cNvSpPr>
            <p:nvPr/>
          </p:nvSpPr>
          <p:spPr bwMode="auto">
            <a:xfrm>
              <a:off x="244389" y="5417007"/>
              <a:ext cx="1076904" cy="204778"/>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dirty="0" smtClean="0">
                  <a:ln>
                    <a:noFill/>
                  </a:ln>
                  <a:solidFill>
                    <a:schemeClr val="bg1"/>
                  </a:solidFill>
                  <a:effectLst/>
                  <a:latin typeface="+mj-ea"/>
                  <a:ea typeface="+mj-ea"/>
                </a:rPr>
                <a:t>Classification</a:t>
              </a:r>
              <a:endParaRPr kumimoji="1" lang="ko-KR" b="1" i="0" u="none" strike="noStrike" cap="none" normalizeH="0" baseline="0" dirty="0" smtClean="0">
                <a:ln>
                  <a:noFill/>
                </a:ln>
                <a:solidFill>
                  <a:schemeClr val="tx1"/>
                </a:solidFill>
                <a:effectLst/>
                <a:latin typeface="+mj-ea"/>
                <a:ea typeface="+mj-ea"/>
              </a:endParaRPr>
            </a:p>
          </p:txBody>
        </p:sp>
        <p:sp>
          <p:nvSpPr>
            <p:cNvPr id="32" name="직사각형 31"/>
            <p:cNvSpPr/>
            <p:nvPr/>
          </p:nvSpPr>
          <p:spPr>
            <a:xfrm>
              <a:off x="500034" y="2388600"/>
              <a:ext cx="4006490" cy="495020"/>
            </a:xfrm>
            <a:prstGeom prst="rect">
              <a:avLst/>
            </a:prstGeom>
            <a:solidFill>
              <a:schemeClr val="accent5">
                <a:lumMod val="60000"/>
                <a:lumOff val="4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altLang="ko-KR" sz="2000" b="1" dirty="0" smtClean="0">
                  <a:solidFill>
                    <a:schemeClr val="tx1"/>
                  </a:solidFill>
                </a:rPr>
                <a:t>Radiation Exposure during Outage</a:t>
              </a:r>
              <a:endParaRPr lang="ko-KR" altLang="en-US" sz="2000" b="1" dirty="0">
                <a:solidFill>
                  <a:schemeClr val="tx1"/>
                </a:solidFill>
              </a:endParaRPr>
            </a:p>
          </p:txBody>
        </p:sp>
        <p:sp>
          <p:nvSpPr>
            <p:cNvPr id="33" name="Rectangle 16"/>
            <p:cNvSpPr>
              <a:spLocks noChangeArrowheads="1"/>
            </p:cNvSpPr>
            <p:nvPr/>
          </p:nvSpPr>
          <p:spPr bwMode="auto">
            <a:xfrm>
              <a:off x="1332344" y="3972365"/>
              <a:ext cx="3142660" cy="403883"/>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34" name="Rectangle 16"/>
            <p:cNvSpPr>
              <a:spLocks noChangeArrowheads="1"/>
            </p:cNvSpPr>
            <p:nvPr/>
          </p:nvSpPr>
          <p:spPr bwMode="auto">
            <a:xfrm>
              <a:off x="1332344" y="3164599"/>
              <a:ext cx="3142660" cy="403883"/>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nvGrpSpPr>
            <p:cNvPr id="35" name="Group 91"/>
            <p:cNvGrpSpPr>
              <a:grpSpLocks/>
            </p:cNvGrpSpPr>
            <p:nvPr/>
          </p:nvGrpSpPr>
          <p:grpSpPr bwMode="auto">
            <a:xfrm>
              <a:off x="1860186" y="3568482"/>
              <a:ext cx="709188" cy="1682846"/>
              <a:chOff x="3073" y="2614"/>
              <a:chExt cx="464" cy="765"/>
            </a:xfrm>
          </p:grpSpPr>
          <p:sp>
            <p:nvSpPr>
              <p:cNvPr id="45" name="AutoShape 93"/>
              <p:cNvSpPr>
                <a:spLocks noChangeArrowheads="1"/>
              </p:cNvSpPr>
              <p:nvPr/>
            </p:nvSpPr>
            <p:spPr bwMode="auto">
              <a:xfrm>
                <a:off x="3073" y="2614"/>
                <a:ext cx="464" cy="765"/>
              </a:xfrm>
              <a:prstGeom prst="can">
                <a:avLst>
                  <a:gd name="adj" fmla="val 31035"/>
                </a:avLst>
              </a:prstGeom>
              <a:gradFill rotWithShape="1">
                <a:gsLst>
                  <a:gs pos="0">
                    <a:srgbClr val="CC00FF"/>
                  </a:gs>
                  <a:gs pos="100000">
                    <a:srgbClr val="5E0076"/>
                  </a:gs>
                </a:gsLst>
                <a:lin ang="5400000" scaled="1"/>
              </a:gradFill>
              <a:ln w="3175">
                <a:solidFill>
                  <a:schemeClr val="bg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46" name="Rectangle 94"/>
              <p:cNvSpPr>
                <a:spLocks noChangeArrowheads="1"/>
              </p:cNvSpPr>
              <p:nvPr/>
            </p:nvSpPr>
            <p:spPr bwMode="auto">
              <a:xfrm>
                <a:off x="3125" y="2747"/>
                <a:ext cx="354" cy="625"/>
              </a:xfrm>
              <a:prstGeom prst="rect">
                <a:avLst/>
              </a:prstGeom>
              <a:gradFill rotWithShape="1">
                <a:gsLst>
                  <a:gs pos="0">
                    <a:srgbClr val="FFCCFF">
                      <a:gamma/>
                      <a:tint val="0"/>
                      <a:invGamma/>
                      <a:alpha val="0"/>
                    </a:srgbClr>
                  </a:gs>
                  <a:gs pos="50000">
                    <a:srgbClr val="FFCCFF">
                      <a:alpha val="60001"/>
                    </a:srgbClr>
                  </a:gs>
                  <a:gs pos="100000">
                    <a:srgbClr val="FFCCFF">
                      <a:gamma/>
                      <a:tint val="0"/>
                      <a:invGamma/>
                      <a:alpha val="0"/>
                    </a:srgbClr>
                  </a:gs>
                </a:gsLst>
                <a:lin ang="0" scaled="1"/>
              </a:gradFill>
              <a:ln w="9525">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36" name="Group 98"/>
            <p:cNvGrpSpPr>
              <a:grpSpLocks/>
            </p:cNvGrpSpPr>
            <p:nvPr/>
          </p:nvGrpSpPr>
          <p:grpSpPr bwMode="auto">
            <a:xfrm>
              <a:off x="3549559" y="4039679"/>
              <a:ext cx="709188" cy="1211649"/>
              <a:chOff x="4258" y="2931"/>
              <a:chExt cx="464" cy="442"/>
            </a:xfrm>
          </p:grpSpPr>
          <p:sp>
            <p:nvSpPr>
              <p:cNvPr id="43" name="AutoShape 100"/>
              <p:cNvSpPr>
                <a:spLocks noChangeArrowheads="1"/>
              </p:cNvSpPr>
              <p:nvPr/>
            </p:nvSpPr>
            <p:spPr bwMode="auto">
              <a:xfrm>
                <a:off x="4258" y="2931"/>
                <a:ext cx="464" cy="442"/>
              </a:xfrm>
              <a:prstGeom prst="can">
                <a:avLst>
                  <a:gd name="adj" fmla="val 32352"/>
                </a:avLst>
              </a:prstGeom>
              <a:gradFill rotWithShape="1">
                <a:gsLst>
                  <a:gs pos="0">
                    <a:srgbClr val="CC5C00"/>
                  </a:gs>
                  <a:gs pos="100000">
                    <a:srgbClr val="7E3600"/>
                  </a:gs>
                </a:gsLst>
                <a:lin ang="5400000" scaled="1"/>
              </a:gradFill>
              <a:ln w="3175">
                <a:solidFill>
                  <a:schemeClr val="bg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44" name="Rectangle 101"/>
              <p:cNvSpPr>
                <a:spLocks noChangeArrowheads="1"/>
              </p:cNvSpPr>
              <p:nvPr/>
            </p:nvSpPr>
            <p:spPr bwMode="auto">
              <a:xfrm>
                <a:off x="4316" y="3003"/>
                <a:ext cx="354" cy="363"/>
              </a:xfrm>
              <a:prstGeom prst="rect">
                <a:avLst/>
              </a:prstGeom>
              <a:gradFill rotWithShape="1">
                <a:gsLst>
                  <a:gs pos="0">
                    <a:srgbClr val="FFA015">
                      <a:gamma/>
                      <a:tint val="0"/>
                      <a:invGamma/>
                      <a:alpha val="0"/>
                    </a:srgbClr>
                  </a:gs>
                  <a:gs pos="50000">
                    <a:srgbClr val="FFA015">
                      <a:alpha val="60001"/>
                    </a:srgbClr>
                  </a:gs>
                  <a:gs pos="100000">
                    <a:srgbClr val="FFA015">
                      <a:gamma/>
                      <a:tint val="0"/>
                      <a:invGamma/>
                      <a:alpha val="0"/>
                    </a:srgbClr>
                  </a:gs>
                </a:gsLst>
                <a:lin ang="0" scaled="1"/>
              </a:gradFill>
              <a:ln w="9525">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sp>
          <p:nvSpPr>
            <p:cNvPr id="37" name="Rectangle 29"/>
            <p:cNvSpPr>
              <a:spLocks noChangeArrowheads="1"/>
            </p:cNvSpPr>
            <p:nvPr/>
          </p:nvSpPr>
          <p:spPr bwMode="auto">
            <a:xfrm>
              <a:off x="1740258" y="5655211"/>
              <a:ext cx="954219" cy="33517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dirty="0" smtClean="0">
                  <a:latin typeface="+mj-ea"/>
                  <a:ea typeface="+mj-ea"/>
                </a:rPr>
                <a:t>798</a:t>
              </a:r>
              <a:endParaRPr kumimoji="1" lang="ko-KR" sz="1600" b="1" i="0" u="none" strike="noStrike" cap="none" normalizeH="0" baseline="0" dirty="0" smtClean="0">
                <a:ln>
                  <a:noFill/>
                </a:ln>
                <a:effectLst/>
                <a:latin typeface="+mj-ea"/>
                <a:ea typeface="+mj-ea"/>
              </a:endParaRPr>
            </a:p>
          </p:txBody>
        </p:sp>
        <p:sp>
          <p:nvSpPr>
            <p:cNvPr id="38" name="Rectangle 29"/>
            <p:cNvSpPr>
              <a:spLocks noChangeArrowheads="1"/>
            </p:cNvSpPr>
            <p:nvPr/>
          </p:nvSpPr>
          <p:spPr bwMode="auto">
            <a:xfrm>
              <a:off x="3539179" y="5655211"/>
              <a:ext cx="954219" cy="33517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dirty="0" smtClean="0">
                  <a:latin typeface="+mj-ea"/>
                  <a:ea typeface="+mj-ea"/>
                </a:rPr>
                <a:t>571</a:t>
              </a:r>
              <a:endParaRPr kumimoji="1" lang="ko-KR" sz="1600" b="1" i="0" u="none" strike="noStrike" cap="none" normalizeH="0" baseline="0" dirty="0" smtClean="0">
                <a:ln>
                  <a:noFill/>
                </a:ln>
                <a:effectLst/>
                <a:latin typeface="+mj-ea"/>
                <a:ea typeface="+mj-ea"/>
              </a:endParaRPr>
            </a:p>
          </p:txBody>
        </p:sp>
      </p:grpSp>
      <p:grpSp>
        <p:nvGrpSpPr>
          <p:cNvPr id="48" name="그룹 47"/>
          <p:cNvGrpSpPr/>
          <p:nvPr/>
        </p:nvGrpSpPr>
        <p:grpSpPr>
          <a:xfrm>
            <a:off x="4000496" y="2786058"/>
            <a:ext cx="4357686" cy="1714512"/>
            <a:chOff x="4786314" y="3500438"/>
            <a:chExt cx="4357686" cy="1714512"/>
          </a:xfrm>
        </p:grpSpPr>
        <p:pic>
          <p:nvPicPr>
            <p:cNvPr id="40" name="Picture 107" descr="12"/>
            <p:cNvPicPr>
              <a:picLocks noChangeAspect="1" noChangeArrowheads="1"/>
            </p:cNvPicPr>
            <p:nvPr/>
          </p:nvPicPr>
          <p:blipFill>
            <a:blip r:embed="rId7" cstate="print"/>
            <a:srcRect/>
            <a:stretch>
              <a:fillRect/>
            </a:stretch>
          </p:blipFill>
          <p:spPr bwMode="auto">
            <a:xfrm>
              <a:off x="4786314" y="3500438"/>
              <a:ext cx="4357686" cy="1714512"/>
            </a:xfrm>
            <a:prstGeom prst="rect">
              <a:avLst/>
            </a:prstGeom>
            <a:noFill/>
            <a:ln w="9525">
              <a:noFill/>
              <a:miter lim="800000"/>
              <a:headEnd/>
              <a:tailEnd/>
            </a:ln>
          </p:spPr>
        </p:pic>
        <p:sp>
          <p:nvSpPr>
            <p:cNvPr id="42" name="TextBox 116"/>
            <p:cNvSpPr txBox="1">
              <a:spLocks noChangeArrowheads="1"/>
            </p:cNvSpPr>
            <p:nvPr/>
          </p:nvSpPr>
          <p:spPr bwMode="auto">
            <a:xfrm>
              <a:off x="5072066" y="3851980"/>
              <a:ext cx="3752391" cy="938719"/>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600" dirty="0" smtClean="0">
                  <a:effectLst>
                    <a:outerShdw blurRad="38100" dist="38100" dir="2700000" algn="tl">
                      <a:srgbClr val="000000">
                        <a:alpha val="43137"/>
                      </a:srgbClr>
                    </a:outerShdw>
                  </a:effectLst>
                  <a:latin typeface="HY헤드라인M" pitchFamily="18" charset="-127"/>
                  <a:ea typeface="HY헤드라인M" pitchFamily="18" charset="-127"/>
                </a:rPr>
                <a:t>Reduced Radiation Exposure</a:t>
              </a:r>
              <a:r>
                <a:rPr kumimoji="1" lang="en-US" altLang="ko-KR" sz="1600" i="0" u="none" strike="noStrike" cap="none" normalizeH="0" dirty="0" smtClean="0">
                  <a:ln>
                    <a:noFill/>
                  </a:ln>
                  <a:effectLst>
                    <a:outerShdw blurRad="38100" dist="38100" dir="2700000" algn="tl">
                      <a:srgbClr val="000000">
                        <a:alpha val="43137"/>
                      </a:srgbClr>
                    </a:outerShdw>
                  </a:effectLst>
                  <a:latin typeface="HY헤드라인M" pitchFamily="18" charset="-127"/>
                  <a:ea typeface="HY헤드라인M" pitchFamily="18" charset="-127"/>
                </a:rPr>
                <a:t/>
              </a:r>
              <a:br>
                <a:rPr kumimoji="1" lang="en-US" altLang="ko-KR" sz="1600" i="0" u="none" strike="noStrike" cap="none" normalizeH="0" dirty="0" smtClean="0">
                  <a:ln>
                    <a:noFill/>
                  </a:ln>
                  <a:effectLst>
                    <a:outerShdw blurRad="38100" dist="38100" dir="2700000" algn="tl">
                      <a:srgbClr val="000000">
                        <a:alpha val="43137"/>
                      </a:srgbClr>
                    </a:outerShdw>
                  </a:effectLst>
                  <a:latin typeface="HY헤드라인M" pitchFamily="18" charset="-127"/>
                  <a:ea typeface="HY헤드라인M" pitchFamily="18" charset="-127"/>
                </a:rPr>
              </a:br>
              <a:r>
                <a:rPr lang="en-US" altLang="ko-KR" sz="1600" dirty="0" smtClean="0">
                  <a:effectLst>
                    <a:outerShdw blurRad="38100" dist="38100" dir="2700000" algn="tl">
                      <a:srgbClr val="000000">
                        <a:alpha val="43137"/>
                      </a:srgbClr>
                    </a:outerShdw>
                  </a:effectLst>
                  <a:latin typeface="HY헤드라인M" pitchFamily="18" charset="-127"/>
                  <a:ea typeface="HY헤드라인M" pitchFamily="18" charset="-127"/>
                </a:rPr>
                <a:t>in comparison with Pre-Operation</a:t>
              </a:r>
            </a:p>
            <a:p>
              <a:pPr marL="0" marR="0" lvl="0" indent="0" algn="ctr" defTabSz="914400" rtl="0" eaLnBrk="1" fontAlgn="base" latinLnBrk="1" hangingPunct="1">
                <a:lnSpc>
                  <a:spcPct val="100000"/>
                </a:lnSpc>
                <a:spcBef>
                  <a:spcPct val="0"/>
                </a:spcBef>
                <a:spcAft>
                  <a:spcPct val="0"/>
                </a:spcAft>
                <a:buClrTx/>
                <a:buSzTx/>
                <a:buFontTx/>
                <a:buNone/>
                <a:tabLst/>
              </a:pPr>
              <a:r>
                <a:rPr lang="en-US" altLang="ko-KR" sz="300" dirty="0" smtClean="0">
                  <a:effectLst>
                    <a:outerShdw blurRad="38100" dist="38100" dir="2700000" algn="tl">
                      <a:srgbClr val="000000">
                        <a:alpha val="43137"/>
                      </a:srgbClr>
                    </a:outerShdw>
                  </a:effectLst>
                  <a:latin typeface="HY헤드라인M" pitchFamily="18" charset="-127"/>
                  <a:ea typeface="HY헤드라인M" pitchFamily="18" charset="-127"/>
                </a:rPr>
                <a:t/>
              </a:r>
              <a:br>
                <a:rPr lang="en-US" altLang="ko-KR" sz="300" dirty="0" smtClean="0">
                  <a:effectLst>
                    <a:outerShdw blurRad="38100" dist="38100" dir="2700000" algn="tl">
                      <a:srgbClr val="000000">
                        <a:alpha val="43137"/>
                      </a:srgbClr>
                    </a:outerShdw>
                  </a:effectLst>
                  <a:latin typeface="HY헤드라인M" pitchFamily="18" charset="-127"/>
                  <a:ea typeface="HY헤드라인M" pitchFamily="18" charset="-127"/>
                </a:rPr>
              </a:br>
              <a:r>
                <a:rPr lang="en-US" altLang="ko-KR" sz="2000" dirty="0" smtClean="0">
                  <a:effectLst>
                    <a:outerShdw blurRad="38100" dist="38100" dir="2700000" algn="tl">
                      <a:srgbClr val="000000">
                        <a:alpha val="43137"/>
                      </a:srgbClr>
                    </a:outerShdw>
                  </a:effectLst>
                  <a:latin typeface="HY헤드라인M" pitchFamily="18" charset="-127"/>
                  <a:ea typeface="HY헤드라인M" pitchFamily="18" charset="-127"/>
                </a:rPr>
                <a:t>226 man-</a:t>
              </a:r>
              <a:r>
                <a:rPr lang="en-US" altLang="ko-KR" sz="2000" dirty="0" err="1" smtClean="0">
                  <a:effectLst>
                    <a:outerShdw blurRad="38100" dist="38100" dir="2700000" algn="tl">
                      <a:srgbClr val="000000">
                        <a:alpha val="43137"/>
                      </a:srgbClr>
                    </a:outerShdw>
                  </a:effectLst>
                  <a:latin typeface="HY헤드라인M" pitchFamily="18" charset="-127"/>
                  <a:ea typeface="HY헤드라인M" pitchFamily="18" charset="-127"/>
                </a:rPr>
                <a:t>mSv</a:t>
              </a:r>
              <a:endParaRPr kumimoji="1" lang="ko-KR" altLang="ko-KR" sz="1600" i="0" u="none" strike="noStrike" cap="none" normalizeH="0" baseline="0" dirty="0" smtClean="0">
                <a:ln>
                  <a:noFill/>
                </a:ln>
                <a:effectLst>
                  <a:outerShdw blurRad="38100" dist="38100" dir="2700000" algn="tl">
                    <a:srgbClr val="000000">
                      <a:alpha val="43137"/>
                    </a:srgbClr>
                  </a:outerShdw>
                </a:effectLst>
                <a:latin typeface="굴림" pitchFamily="50" charset="-127"/>
                <a:ea typeface="굴림" pitchFamily="50" charset="-127"/>
              </a:endParaRPr>
            </a:p>
          </p:txBody>
        </p:sp>
      </p:grpSp>
      <p:sp>
        <p:nvSpPr>
          <p:cNvPr id="47" name="TextBox 46"/>
          <p:cNvSpPr txBox="1"/>
          <p:nvPr/>
        </p:nvSpPr>
        <p:spPr>
          <a:xfrm>
            <a:off x="-142908" y="1857364"/>
            <a:ext cx="9429816" cy="523220"/>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Reduction of Radiation Exposure by Operating RMVS</a:t>
            </a:r>
            <a:endParaRPr lang="en-US" altLang="ko-KR" sz="2000" b="1" dirty="0" smtClean="0">
              <a:solidFill>
                <a:schemeClr val="accent6">
                  <a:lumMod val="20000"/>
                  <a:lumOff val="80000"/>
                </a:schemeClr>
              </a:solidFill>
              <a:effectLst>
                <a:glow rad="228600">
                  <a:schemeClr val="tx1">
                    <a:alpha val="40000"/>
                  </a:schemeClr>
                </a:glow>
              </a:effectLst>
              <a:latin typeface="+mj-ea"/>
            </a:endParaRPr>
          </a:p>
        </p:txBody>
      </p:sp>
      <p:sp>
        <p:nvSpPr>
          <p:cNvPr id="39"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39"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grpSp>
        <p:nvGrpSpPr>
          <p:cNvPr id="1240" name="Group 9"/>
          <p:cNvGrpSpPr>
            <a:grpSpLocks/>
          </p:cNvGrpSpPr>
          <p:nvPr/>
        </p:nvGrpSpPr>
        <p:grpSpPr bwMode="auto">
          <a:xfrm>
            <a:off x="215776" y="4690641"/>
            <a:ext cx="8702675" cy="623887"/>
            <a:chOff x="136" y="3045"/>
            <a:chExt cx="5482" cy="393"/>
          </a:xfrm>
        </p:grpSpPr>
        <p:pic>
          <p:nvPicPr>
            <p:cNvPr id="1241" name="Picture 559" descr="4"/>
            <p:cNvPicPr>
              <a:picLocks noChangeArrowheads="1"/>
            </p:cNvPicPr>
            <p:nvPr/>
          </p:nvPicPr>
          <p:blipFill>
            <a:blip r:embed="rId3" cstate="print"/>
            <a:srcRect/>
            <a:stretch>
              <a:fillRect/>
            </a:stretch>
          </p:blipFill>
          <p:spPr bwMode="auto">
            <a:xfrm>
              <a:off x="5284" y="3045"/>
              <a:ext cx="334" cy="393"/>
            </a:xfrm>
            <a:prstGeom prst="rect">
              <a:avLst/>
            </a:prstGeom>
            <a:noFill/>
            <a:ln w="9525">
              <a:noFill/>
              <a:miter lim="800000"/>
              <a:headEnd/>
              <a:tailEnd/>
            </a:ln>
          </p:spPr>
        </p:pic>
        <p:pic>
          <p:nvPicPr>
            <p:cNvPr id="1242" name="Picture 556" descr="1"/>
            <p:cNvPicPr>
              <a:picLocks noChangeAspect="1" noChangeArrowheads="1"/>
            </p:cNvPicPr>
            <p:nvPr/>
          </p:nvPicPr>
          <p:blipFill>
            <a:blip r:embed="rId4" cstate="print"/>
            <a:srcRect/>
            <a:stretch>
              <a:fillRect/>
            </a:stretch>
          </p:blipFill>
          <p:spPr bwMode="auto">
            <a:xfrm>
              <a:off x="476" y="3045"/>
              <a:ext cx="340" cy="393"/>
            </a:xfrm>
            <a:prstGeom prst="rect">
              <a:avLst/>
            </a:prstGeom>
            <a:noFill/>
            <a:ln w="9525">
              <a:noFill/>
              <a:miter lim="800000"/>
              <a:headEnd/>
              <a:tailEnd/>
            </a:ln>
          </p:spPr>
        </p:pic>
        <p:pic>
          <p:nvPicPr>
            <p:cNvPr id="1243" name="Picture 556" descr="1"/>
            <p:cNvPicPr>
              <a:picLocks noChangeAspect="1" noChangeArrowheads="1"/>
            </p:cNvPicPr>
            <p:nvPr/>
          </p:nvPicPr>
          <p:blipFill>
            <a:blip r:embed="rId4" cstate="print">
              <a:grayscl/>
            </a:blip>
            <a:srcRect/>
            <a:stretch>
              <a:fillRect/>
            </a:stretch>
          </p:blipFill>
          <p:spPr bwMode="auto">
            <a:xfrm>
              <a:off x="136" y="3045"/>
              <a:ext cx="340" cy="393"/>
            </a:xfrm>
            <a:prstGeom prst="rect">
              <a:avLst/>
            </a:prstGeom>
            <a:noFill/>
            <a:ln w="9525">
              <a:noFill/>
              <a:miter lim="800000"/>
              <a:headEnd/>
              <a:tailEnd/>
            </a:ln>
          </p:spPr>
        </p:pic>
        <p:pic>
          <p:nvPicPr>
            <p:cNvPr id="1244" name="Picture 556" descr="1"/>
            <p:cNvPicPr>
              <a:picLocks noChangeAspect="1" noChangeArrowheads="1"/>
            </p:cNvPicPr>
            <p:nvPr/>
          </p:nvPicPr>
          <p:blipFill>
            <a:blip r:embed="rId4" cstate="print"/>
            <a:srcRect/>
            <a:stretch>
              <a:fillRect/>
            </a:stretch>
          </p:blipFill>
          <p:spPr bwMode="auto">
            <a:xfrm>
              <a:off x="797" y="3045"/>
              <a:ext cx="340" cy="393"/>
            </a:xfrm>
            <a:prstGeom prst="rect">
              <a:avLst/>
            </a:prstGeom>
            <a:noFill/>
            <a:ln w="9525">
              <a:noFill/>
              <a:miter lim="800000"/>
              <a:headEnd/>
              <a:tailEnd/>
            </a:ln>
          </p:spPr>
        </p:pic>
        <p:pic>
          <p:nvPicPr>
            <p:cNvPr id="1245" name="Picture 556" descr="1"/>
            <p:cNvPicPr>
              <a:picLocks noChangeAspect="1" noChangeArrowheads="1"/>
            </p:cNvPicPr>
            <p:nvPr/>
          </p:nvPicPr>
          <p:blipFill>
            <a:blip r:embed="rId4" cstate="print"/>
            <a:srcRect/>
            <a:stretch>
              <a:fillRect/>
            </a:stretch>
          </p:blipFill>
          <p:spPr bwMode="auto">
            <a:xfrm>
              <a:off x="1118" y="3045"/>
              <a:ext cx="340" cy="393"/>
            </a:xfrm>
            <a:prstGeom prst="rect">
              <a:avLst/>
            </a:prstGeom>
            <a:noFill/>
            <a:ln w="9525">
              <a:noFill/>
              <a:miter lim="800000"/>
              <a:headEnd/>
              <a:tailEnd/>
            </a:ln>
          </p:spPr>
        </p:pic>
        <p:pic>
          <p:nvPicPr>
            <p:cNvPr id="1246" name="Picture 556" descr="1"/>
            <p:cNvPicPr>
              <a:picLocks noChangeAspect="1" noChangeArrowheads="1"/>
            </p:cNvPicPr>
            <p:nvPr/>
          </p:nvPicPr>
          <p:blipFill>
            <a:blip r:embed="rId4" cstate="print"/>
            <a:srcRect/>
            <a:stretch>
              <a:fillRect/>
            </a:stretch>
          </p:blipFill>
          <p:spPr bwMode="auto">
            <a:xfrm>
              <a:off x="1438" y="3045"/>
              <a:ext cx="340" cy="393"/>
            </a:xfrm>
            <a:prstGeom prst="rect">
              <a:avLst/>
            </a:prstGeom>
            <a:noFill/>
            <a:ln w="9525">
              <a:noFill/>
              <a:miter lim="800000"/>
              <a:headEnd/>
              <a:tailEnd/>
            </a:ln>
          </p:spPr>
        </p:pic>
        <p:pic>
          <p:nvPicPr>
            <p:cNvPr id="1247" name="Picture 556" descr="1"/>
            <p:cNvPicPr>
              <a:picLocks noChangeAspect="1" noChangeArrowheads="1"/>
            </p:cNvPicPr>
            <p:nvPr/>
          </p:nvPicPr>
          <p:blipFill>
            <a:blip r:embed="rId4" cstate="print"/>
            <a:srcRect/>
            <a:stretch>
              <a:fillRect/>
            </a:stretch>
          </p:blipFill>
          <p:spPr bwMode="auto">
            <a:xfrm>
              <a:off x="1759" y="3045"/>
              <a:ext cx="340" cy="393"/>
            </a:xfrm>
            <a:prstGeom prst="rect">
              <a:avLst/>
            </a:prstGeom>
            <a:noFill/>
            <a:ln w="9525">
              <a:noFill/>
              <a:miter lim="800000"/>
              <a:headEnd/>
              <a:tailEnd/>
            </a:ln>
          </p:spPr>
        </p:pic>
        <p:pic>
          <p:nvPicPr>
            <p:cNvPr id="1248" name="Picture 556" descr="1"/>
            <p:cNvPicPr>
              <a:picLocks noChangeAspect="1" noChangeArrowheads="1"/>
            </p:cNvPicPr>
            <p:nvPr/>
          </p:nvPicPr>
          <p:blipFill>
            <a:blip r:embed="rId4" cstate="print"/>
            <a:srcRect/>
            <a:stretch>
              <a:fillRect/>
            </a:stretch>
          </p:blipFill>
          <p:spPr bwMode="auto">
            <a:xfrm>
              <a:off x="2079" y="3045"/>
              <a:ext cx="340" cy="393"/>
            </a:xfrm>
            <a:prstGeom prst="rect">
              <a:avLst/>
            </a:prstGeom>
            <a:noFill/>
            <a:ln w="9525">
              <a:noFill/>
              <a:miter lim="800000"/>
              <a:headEnd/>
              <a:tailEnd/>
            </a:ln>
          </p:spPr>
        </p:pic>
        <p:pic>
          <p:nvPicPr>
            <p:cNvPr id="1249" name="Picture 556" descr="1"/>
            <p:cNvPicPr>
              <a:picLocks noChangeAspect="1" noChangeArrowheads="1"/>
            </p:cNvPicPr>
            <p:nvPr/>
          </p:nvPicPr>
          <p:blipFill>
            <a:blip r:embed="rId4" cstate="print"/>
            <a:srcRect/>
            <a:stretch>
              <a:fillRect/>
            </a:stretch>
          </p:blipFill>
          <p:spPr bwMode="auto">
            <a:xfrm>
              <a:off x="2400" y="3045"/>
              <a:ext cx="340" cy="393"/>
            </a:xfrm>
            <a:prstGeom prst="rect">
              <a:avLst/>
            </a:prstGeom>
            <a:noFill/>
            <a:ln w="9525">
              <a:noFill/>
              <a:miter lim="800000"/>
              <a:headEnd/>
              <a:tailEnd/>
            </a:ln>
          </p:spPr>
        </p:pic>
        <p:pic>
          <p:nvPicPr>
            <p:cNvPr id="1250" name="Picture 556" descr="1"/>
            <p:cNvPicPr>
              <a:picLocks noChangeAspect="1" noChangeArrowheads="1"/>
            </p:cNvPicPr>
            <p:nvPr/>
          </p:nvPicPr>
          <p:blipFill>
            <a:blip r:embed="rId4" cstate="print"/>
            <a:srcRect/>
            <a:stretch>
              <a:fillRect/>
            </a:stretch>
          </p:blipFill>
          <p:spPr bwMode="auto">
            <a:xfrm>
              <a:off x="2720" y="3045"/>
              <a:ext cx="340" cy="393"/>
            </a:xfrm>
            <a:prstGeom prst="rect">
              <a:avLst/>
            </a:prstGeom>
            <a:noFill/>
            <a:ln w="9525">
              <a:noFill/>
              <a:miter lim="800000"/>
              <a:headEnd/>
              <a:tailEnd/>
            </a:ln>
          </p:spPr>
        </p:pic>
        <p:pic>
          <p:nvPicPr>
            <p:cNvPr id="1251" name="Picture 556" descr="1"/>
            <p:cNvPicPr>
              <a:picLocks noChangeAspect="1" noChangeArrowheads="1"/>
            </p:cNvPicPr>
            <p:nvPr/>
          </p:nvPicPr>
          <p:blipFill>
            <a:blip r:embed="rId4" cstate="print"/>
            <a:srcRect/>
            <a:stretch>
              <a:fillRect/>
            </a:stretch>
          </p:blipFill>
          <p:spPr bwMode="auto">
            <a:xfrm>
              <a:off x="3041" y="3045"/>
              <a:ext cx="340" cy="393"/>
            </a:xfrm>
            <a:prstGeom prst="rect">
              <a:avLst/>
            </a:prstGeom>
            <a:noFill/>
            <a:ln w="9525">
              <a:noFill/>
              <a:miter lim="800000"/>
              <a:headEnd/>
              <a:tailEnd/>
            </a:ln>
          </p:spPr>
        </p:pic>
        <p:pic>
          <p:nvPicPr>
            <p:cNvPr id="1252" name="Picture 556" descr="1"/>
            <p:cNvPicPr>
              <a:picLocks noChangeAspect="1" noChangeArrowheads="1"/>
            </p:cNvPicPr>
            <p:nvPr/>
          </p:nvPicPr>
          <p:blipFill>
            <a:blip r:embed="rId4" cstate="print"/>
            <a:srcRect/>
            <a:stretch>
              <a:fillRect/>
            </a:stretch>
          </p:blipFill>
          <p:spPr bwMode="auto">
            <a:xfrm>
              <a:off x="3362" y="3045"/>
              <a:ext cx="340" cy="393"/>
            </a:xfrm>
            <a:prstGeom prst="rect">
              <a:avLst/>
            </a:prstGeom>
            <a:noFill/>
            <a:ln w="9525">
              <a:noFill/>
              <a:miter lim="800000"/>
              <a:headEnd/>
              <a:tailEnd/>
            </a:ln>
          </p:spPr>
        </p:pic>
        <p:pic>
          <p:nvPicPr>
            <p:cNvPr id="1253" name="Picture 556" descr="1"/>
            <p:cNvPicPr>
              <a:picLocks noChangeAspect="1" noChangeArrowheads="1"/>
            </p:cNvPicPr>
            <p:nvPr/>
          </p:nvPicPr>
          <p:blipFill>
            <a:blip r:embed="rId4" cstate="print"/>
            <a:srcRect/>
            <a:stretch>
              <a:fillRect/>
            </a:stretch>
          </p:blipFill>
          <p:spPr bwMode="auto">
            <a:xfrm>
              <a:off x="3682" y="3045"/>
              <a:ext cx="340" cy="393"/>
            </a:xfrm>
            <a:prstGeom prst="rect">
              <a:avLst/>
            </a:prstGeom>
            <a:noFill/>
            <a:ln w="9525">
              <a:noFill/>
              <a:miter lim="800000"/>
              <a:headEnd/>
              <a:tailEnd/>
            </a:ln>
          </p:spPr>
        </p:pic>
        <p:pic>
          <p:nvPicPr>
            <p:cNvPr id="1254" name="Picture 556" descr="1"/>
            <p:cNvPicPr>
              <a:picLocks noChangeAspect="1" noChangeArrowheads="1"/>
            </p:cNvPicPr>
            <p:nvPr/>
          </p:nvPicPr>
          <p:blipFill>
            <a:blip r:embed="rId4" cstate="print"/>
            <a:srcRect/>
            <a:stretch>
              <a:fillRect/>
            </a:stretch>
          </p:blipFill>
          <p:spPr bwMode="auto">
            <a:xfrm>
              <a:off x="4003" y="3045"/>
              <a:ext cx="340" cy="393"/>
            </a:xfrm>
            <a:prstGeom prst="rect">
              <a:avLst/>
            </a:prstGeom>
            <a:noFill/>
            <a:ln w="9525">
              <a:noFill/>
              <a:miter lim="800000"/>
              <a:headEnd/>
              <a:tailEnd/>
            </a:ln>
          </p:spPr>
        </p:pic>
        <p:pic>
          <p:nvPicPr>
            <p:cNvPr id="1255" name="Picture 556" descr="1"/>
            <p:cNvPicPr>
              <a:picLocks noChangeAspect="1" noChangeArrowheads="1"/>
            </p:cNvPicPr>
            <p:nvPr/>
          </p:nvPicPr>
          <p:blipFill>
            <a:blip r:embed="rId4" cstate="print"/>
            <a:srcRect/>
            <a:stretch>
              <a:fillRect/>
            </a:stretch>
          </p:blipFill>
          <p:spPr bwMode="auto">
            <a:xfrm>
              <a:off x="4323" y="3045"/>
              <a:ext cx="340" cy="393"/>
            </a:xfrm>
            <a:prstGeom prst="rect">
              <a:avLst/>
            </a:prstGeom>
            <a:noFill/>
            <a:ln w="9525">
              <a:noFill/>
              <a:miter lim="800000"/>
              <a:headEnd/>
              <a:tailEnd/>
            </a:ln>
          </p:spPr>
        </p:pic>
        <p:pic>
          <p:nvPicPr>
            <p:cNvPr id="1256" name="Picture 556" descr="1"/>
            <p:cNvPicPr>
              <a:picLocks noChangeAspect="1" noChangeArrowheads="1"/>
            </p:cNvPicPr>
            <p:nvPr/>
          </p:nvPicPr>
          <p:blipFill>
            <a:blip r:embed="rId4" cstate="print"/>
            <a:srcRect/>
            <a:stretch>
              <a:fillRect/>
            </a:stretch>
          </p:blipFill>
          <p:spPr bwMode="auto">
            <a:xfrm>
              <a:off x="4644" y="3045"/>
              <a:ext cx="340" cy="393"/>
            </a:xfrm>
            <a:prstGeom prst="rect">
              <a:avLst/>
            </a:prstGeom>
            <a:noFill/>
            <a:ln w="9525">
              <a:noFill/>
              <a:miter lim="800000"/>
              <a:headEnd/>
              <a:tailEnd/>
            </a:ln>
          </p:spPr>
        </p:pic>
        <p:pic>
          <p:nvPicPr>
            <p:cNvPr id="1257" name="Picture 556" descr="1"/>
            <p:cNvPicPr>
              <a:picLocks noChangeAspect="1" noChangeArrowheads="1"/>
            </p:cNvPicPr>
            <p:nvPr/>
          </p:nvPicPr>
          <p:blipFill>
            <a:blip r:embed="rId4" cstate="print"/>
            <a:srcRect/>
            <a:stretch>
              <a:fillRect/>
            </a:stretch>
          </p:blipFill>
          <p:spPr bwMode="auto">
            <a:xfrm>
              <a:off x="4964" y="3045"/>
              <a:ext cx="340" cy="393"/>
            </a:xfrm>
            <a:prstGeom prst="rect">
              <a:avLst/>
            </a:prstGeom>
            <a:noFill/>
            <a:ln w="9525">
              <a:noFill/>
              <a:miter lim="800000"/>
              <a:headEnd/>
              <a:tailEnd/>
            </a:ln>
          </p:spPr>
        </p:pic>
      </p:grpSp>
      <p:sp>
        <p:nvSpPr>
          <p:cNvPr id="1258" name="AutoShape 30"/>
          <p:cNvSpPr>
            <a:spLocks noChangeArrowheads="1"/>
          </p:cNvSpPr>
          <p:nvPr/>
        </p:nvSpPr>
        <p:spPr bwMode="auto">
          <a:xfrm>
            <a:off x="179263" y="5219279"/>
            <a:ext cx="1584325" cy="874018"/>
          </a:xfrm>
          <a:prstGeom prst="roundRect">
            <a:avLst>
              <a:gd name="adj" fmla="val 9306"/>
            </a:avLst>
          </a:prstGeom>
          <a:gradFill rotWithShape="1">
            <a:gsLst>
              <a:gs pos="0">
                <a:srgbClr val="3D3D3D"/>
              </a:gs>
              <a:gs pos="100000">
                <a:srgbClr val="4D4D4D"/>
              </a:gs>
            </a:gsLst>
            <a:lin ang="5400000" scaled="1"/>
          </a:gradFill>
          <a:ln w="28575" algn="ctr">
            <a:noFill/>
            <a:round/>
            <a:headEnd/>
            <a:tailEnd/>
          </a:ln>
          <a:effectLst>
            <a:prstShdw prst="shdw17" dist="17961" dir="2700000">
              <a:srgbClr val="2E2E2E"/>
            </a:prstShdw>
          </a:effectLst>
        </p:spPr>
        <p:txBody>
          <a:bodyPr vert="horz" wrap="none" lIns="91424" tIns="45712" rIns="91424" bIns="45712"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318717" name="Rectangle 4"/>
          <p:cNvSpPr>
            <a:spLocks noChangeArrowheads="1"/>
          </p:cNvSpPr>
          <p:nvPr/>
        </p:nvSpPr>
        <p:spPr bwMode="auto">
          <a:xfrm>
            <a:off x="647576" y="5201817"/>
            <a:ext cx="108000" cy="891480"/>
          </a:xfrm>
          <a:prstGeom prst="rect">
            <a:avLst/>
          </a:prstGeom>
          <a:gradFill rotWithShape="1">
            <a:gsLst>
              <a:gs pos="0">
                <a:schemeClr val="bg1">
                  <a:gamma/>
                  <a:shade val="46275"/>
                  <a:invGamma/>
                  <a:alpha val="0"/>
                </a:schemeClr>
              </a:gs>
              <a:gs pos="100000">
                <a:schemeClr val="bg1">
                  <a:alpha val="50000"/>
                </a:schemeClr>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260" name="Rectangle 8"/>
          <p:cNvSpPr>
            <a:spLocks noChangeArrowheads="1"/>
          </p:cNvSpPr>
          <p:nvPr/>
        </p:nvSpPr>
        <p:spPr bwMode="auto">
          <a:xfrm>
            <a:off x="755526" y="5230391"/>
            <a:ext cx="8162925" cy="862905"/>
          </a:xfrm>
          <a:prstGeom prst="rect">
            <a:avLst/>
          </a:prstGeom>
          <a:solidFill>
            <a:schemeClr val="bg1"/>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1273" name="Picture 104" descr="13"/>
          <p:cNvPicPr>
            <a:picLocks noChangeArrowheads="1"/>
          </p:cNvPicPr>
          <p:nvPr/>
        </p:nvPicPr>
        <p:blipFill>
          <a:blip r:embed="rId5" cstate="print"/>
          <a:srcRect l="7225" t="-41667" r="8022" b="-47917"/>
          <a:stretch>
            <a:fillRect/>
          </a:stretch>
        </p:blipFill>
        <p:spPr bwMode="auto">
          <a:xfrm>
            <a:off x="179263" y="4652541"/>
            <a:ext cx="8758238" cy="288925"/>
          </a:xfrm>
          <a:prstGeom prst="rect">
            <a:avLst/>
          </a:prstGeom>
          <a:noFill/>
          <a:ln w="9525">
            <a:noFill/>
            <a:miter lim="800000"/>
            <a:headEnd/>
            <a:tailEnd/>
          </a:ln>
        </p:spPr>
      </p:pic>
      <p:pic>
        <p:nvPicPr>
          <p:cNvPr id="1274" name="Picture 87"/>
          <p:cNvPicPr>
            <a:picLocks noChangeAspect="1" noChangeArrowheads="1"/>
          </p:cNvPicPr>
          <p:nvPr/>
        </p:nvPicPr>
        <p:blipFill>
          <a:blip r:embed="rId6" cstate="print"/>
          <a:srcRect/>
          <a:stretch>
            <a:fillRect/>
          </a:stretch>
        </p:blipFill>
        <p:spPr bwMode="auto">
          <a:xfrm>
            <a:off x="179263" y="4396953"/>
            <a:ext cx="8785225" cy="328613"/>
          </a:xfrm>
          <a:prstGeom prst="rect">
            <a:avLst/>
          </a:prstGeom>
          <a:noFill/>
          <a:ln w="9525" algn="ctr">
            <a:noFill/>
            <a:miter lim="800000"/>
            <a:headEnd/>
            <a:tailEnd/>
          </a:ln>
        </p:spPr>
      </p:pic>
      <p:grpSp>
        <p:nvGrpSpPr>
          <p:cNvPr id="1275" name="Group 1038"/>
          <p:cNvGrpSpPr>
            <a:grpSpLocks/>
          </p:cNvGrpSpPr>
          <p:nvPr/>
        </p:nvGrpSpPr>
        <p:grpSpPr bwMode="auto">
          <a:xfrm>
            <a:off x="222126" y="1844253"/>
            <a:ext cx="8343901" cy="3032127"/>
            <a:chOff x="140" y="1252"/>
            <a:chExt cx="5256" cy="1910"/>
          </a:xfrm>
        </p:grpSpPr>
        <p:sp>
          <p:nvSpPr>
            <p:cNvPr id="1276" name="Text Box 72"/>
            <p:cNvSpPr txBox="1">
              <a:spLocks noChangeArrowheads="1"/>
            </p:cNvSpPr>
            <p:nvPr/>
          </p:nvSpPr>
          <p:spPr bwMode="auto">
            <a:xfrm>
              <a:off x="140" y="1258"/>
              <a:ext cx="508" cy="15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smtClean="0">
                  <a:ln>
                    <a:noFill/>
                  </a:ln>
                  <a:solidFill>
                    <a:schemeClr val="bg1"/>
                  </a:solidFill>
                  <a:effectLst/>
                  <a:latin typeface="산돌고딕B" pitchFamily="18" charset="-127"/>
                  <a:ea typeface="산돌고딕B" pitchFamily="18" charset="-127"/>
                </a:rPr>
                <a:t>(Man-mSv)</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277" name="Line 79"/>
            <p:cNvSpPr>
              <a:spLocks noChangeShapeType="1"/>
            </p:cNvSpPr>
            <p:nvPr/>
          </p:nvSpPr>
          <p:spPr bwMode="auto">
            <a:xfrm>
              <a:off x="499" y="1978"/>
              <a:ext cx="478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78" name="Line 80"/>
            <p:cNvSpPr>
              <a:spLocks noChangeShapeType="1"/>
            </p:cNvSpPr>
            <p:nvPr/>
          </p:nvSpPr>
          <p:spPr bwMode="auto">
            <a:xfrm>
              <a:off x="499" y="2160"/>
              <a:ext cx="478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79" name="Line 81"/>
            <p:cNvSpPr>
              <a:spLocks noChangeShapeType="1"/>
            </p:cNvSpPr>
            <p:nvPr/>
          </p:nvSpPr>
          <p:spPr bwMode="auto">
            <a:xfrm>
              <a:off x="499" y="2341"/>
              <a:ext cx="478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0" name="Line 82"/>
            <p:cNvSpPr>
              <a:spLocks noChangeShapeType="1"/>
            </p:cNvSpPr>
            <p:nvPr/>
          </p:nvSpPr>
          <p:spPr bwMode="auto">
            <a:xfrm>
              <a:off x="499" y="2704"/>
              <a:ext cx="478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1" name="Line 83"/>
            <p:cNvSpPr>
              <a:spLocks noChangeShapeType="1"/>
            </p:cNvSpPr>
            <p:nvPr/>
          </p:nvSpPr>
          <p:spPr bwMode="auto">
            <a:xfrm>
              <a:off x="499" y="2863"/>
              <a:ext cx="4786" cy="0"/>
            </a:xfrm>
            <a:prstGeom prst="line">
              <a:avLst/>
            </a:prstGeom>
            <a:noFill/>
            <a:ln w="6350" cap="sq">
              <a:no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2" name="Line 84"/>
            <p:cNvSpPr>
              <a:spLocks noChangeShapeType="1"/>
            </p:cNvSpPr>
            <p:nvPr/>
          </p:nvSpPr>
          <p:spPr bwMode="auto">
            <a:xfrm>
              <a:off x="499" y="1388"/>
              <a:ext cx="0" cy="1497"/>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3" name="Line 85"/>
            <p:cNvSpPr>
              <a:spLocks noChangeShapeType="1"/>
            </p:cNvSpPr>
            <p:nvPr/>
          </p:nvSpPr>
          <p:spPr bwMode="auto">
            <a:xfrm>
              <a:off x="5285" y="1388"/>
              <a:ext cx="0" cy="1497"/>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4" name="Line 86"/>
            <p:cNvSpPr>
              <a:spLocks noChangeShapeType="1"/>
            </p:cNvSpPr>
            <p:nvPr/>
          </p:nvSpPr>
          <p:spPr bwMode="auto">
            <a:xfrm>
              <a:off x="499" y="2522"/>
              <a:ext cx="478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85" name="Text Box 88"/>
            <p:cNvSpPr txBox="1">
              <a:spLocks noChangeArrowheads="1"/>
            </p:cNvSpPr>
            <p:nvPr/>
          </p:nvSpPr>
          <p:spPr bwMode="auto">
            <a:xfrm>
              <a:off x="273" y="1343"/>
              <a:ext cx="248" cy="1819"/>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180</a:t>
              </a:r>
            </a:p>
            <a:p>
              <a:pPr marL="0" marR="0" lvl="0" indent="0" algn="r" defTabSz="914400" rtl="0" eaLnBrk="1" fontAlgn="base" latinLnBrk="1" hangingPunct="1">
                <a:lnSpc>
                  <a:spcPct val="105000"/>
                </a:lnSpc>
                <a:spcBef>
                  <a:spcPct val="0"/>
                </a:spcBef>
                <a:spcAft>
                  <a:spcPct val="0"/>
                </a:spcAft>
                <a:buClrTx/>
                <a:buSzTx/>
                <a:buFontTx/>
                <a:buNone/>
                <a:tabLst/>
              </a:pPr>
              <a:endParaRPr lang="en-US" altLang="ko-KR" sz="900" dirty="0" smtClean="0">
                <a:solidFill>
                  <a:schemeClr val="bg1"/>
                </a:solidFill>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lang="en-US" altLang="ko-KR" sz="1000" dirty="0" smtClean="0">
                  <a:solidFill>
                    <a:schemeClr val="bg1"/>
                  </a:solidFill>
                  <a:latin typeface="산돌고딕B" pitchFamily="18" charset="-127"/>
                  <a:ea typeface="산돌고딕B" pitchFamily="18" charset="-127"/>
                </a:rPr>
                <a:t>140</a:t>
              </a:r>
            </a:p>
            <a:p>
              <a:pPr marL="0" marR="0" lvl="0" indent="0" algn="r" defTabSz="914400" rtl="0" eaLnBrk="1" fontAlgn="base" latinLnBrk="1" hangingPunct="1">
                <a:lnSpc>
                  <a:spcPct val="105000"/>
                </a:lnSpc>
                <a:spcBef>
                  <a:spcPct val="0"/>
                </a:spcBef>
                <a:spcAft>
                  <a:spcPct val="0"/>
                </a:spcAft>
                <a:buClrTx/>
                <a:buSzTx/>
                <a:buFontTx/>
                <a:buNone/>
                <a:tabLst/>
              </a:pPr>
              <a:endParaRPr lang="en-US" altLang="ko-KR" sz="900" dirty="0" smtClean="0">
                <a:solidFill>
                  <a:schemeClr val="bg1"/>
                </a:solidFill>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120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100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7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80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60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40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en-US" altLang="ko-KR" sz="7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05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p>
            <a:p>
              <a:pPr marL="0" marR="0" lvl="0" indent="0" algn="r" defTabSz="914400" rtl="0" eaLnBrk="1" fontAlgn="base" latinLnBrk="1" hangingPunct="1">
                <a:lnSpc>
                  <a:spcPct val="105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grpSp>
          <p:nvGrpSpPr>
            <p:cNvPr id="1286" name="Group 219"/>
            <p:cNvGrpSpPr>
              <a:grpSpLocks/>
            </p:cNvGrpSpPr>
            <p:nvPr/>
          </p:nvGrpSpPr>
          <p:grpSpPr bwMode="auto">
            <a:xfrm>
              <a:off x="2018" y="1252"/>
              <a:ext cx="3378" cy="174"/>
              <a:chOff x="2018" y="1252"/>
              <a:chExt cx="3378" cy="174"/>
            </a:xfrm>
          </p:grpSpPr>
          <p:sp>
            <p:nvSpPr>
              <p:cNvPr id="1287" name="Text Box 220"/>
              <p:cNvSpPr txBox="1">
                <a:spLocks noChangeArrowheads="1"/>
              </p:cNvSpPr>
              <p:nvPr/>
            </p:nvSpPr>
            <p:spPr bwMode="auto">
              <a:xfrm>
                <a:off x="2079" y="1252"/>
                <a:ext cx="1663" cy="17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Before Operation(Fifteenth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288" name="Text Box 221"/>
              <p:cNvSpPr txBox="1">
                <a:spLocks noChangeArrowheads="1"/>
              </p:cNvSpPr>
              <p:nvPr/>
            </p:nvSpPr>
            <p:spPr bwMode="auto">
              <a:xfrm>
                <a:off x="3787" y="1252"/>
                <a:ext cx="1609" cy="17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After Operation(Sixteenth</a:t>
                </a:r>
                <a:r>
                  <a:rPr kumimoji="1" lang="en-US" altLang="ko-KR" sz="1200" b="0" i="0" u="none" strike="noStrike" cap="none" normalizeH="0" dirty="0" smtClean="0">
                    <a:ln>
                      <a:noFill/>
                    </a:ln>
                    <a:solidFill>
                      <a:schemeClr val="bg1"/>
                    </a:solidFill>
                    <a:effectLst/>
                    <a:latin typeface="산돌고딕B" pitchFamily="18" charset="-127"/>
                    <a:ea typeface="산돌고딕B" pitchFamily="18" charset="-127"/>
                  </a:rPr>
                  <a:t>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pic>
            <p:nvPicPr>
              <p:cNvPr id="1289" name="Picture 222"/>
              <p:cNvPicPr>
                <a:picLocks noChangeAspect="1" noChangeArrowheads="1"/>
              </p:cNvPicPr>
              <p:nvPr/>
            </p:nvPicPr>
            <p:blipFill>
              <a:blip r:embed="rId7" cstate="print">
                <a:lum bright="8000"/>
                <a:grayscl/>
              </a:blip>
              <a:srcRect l="18434" t="54576" r="49588"/>
              <a:stretch>
                <a:fillRect/>
              </a:stretch>
            </p:blipFill>
            <p:spPr bwMode="auto">
              <a:xfrm>
                <a:off x="2018" y="1298"/>
                <a:ext cx="92" cy="90"/>
              </a:xfrm>
              <a:prstGeom prst="rect">
                <a:avLst/>
              </a:prstGeom>
              <a:noFill/>
              <a:ln w="9525" algn="ctr">
                <a:noFill/>
                <a:miter lim="800000"/>
                <a:headEnd/>
                <a:tailEnd/>
              </a:ln>
              <a:scene3d>
                <a:camera prst="orthographicFront"/>
                <a:lightRig rig="threePt" dir="t"/>
              </a:scene3d>
              <a:sp3d>
                <a:bevelT/>
              </a:sp3d>
            </p:spPr>
          </p:pic>
          <p:pic>
            <p:nvPicPr>
              <p:cNvPr id="1290" name="Picture 223"/>
              <p:cNvPicPr>
                <a:picLocks noChangeAspect="1" noChangeArrowheads="1"/>
              </p:cNvPicPr>
              <p:nvPr/>
            </p:nvPicPr>
            <p:blipFill>
              <a:blip r:embed="rId8" cstate="print"/>
              <a:srcRect l="58385" t="54596" r="10892"/>
              <a:stretch>
                <a:fillRect/>
              </a:stretch>
            </p:blipFill>
            <p:spPr bwMode="auto">
              <a:xfrm>
                <a:off x="3744" y="1298"/>
                <a:ext cx="89" cy="90"/>
              </a:xfrm>
              <a:prstGeom prst="rect">
                <a:avLst/>
              </a:prstGeom>
              <a:noFill/>
              <a:ln w="9525" algn="ctr">
                <a:noFill/>
                <a:miter lim="800000"/>
                <a:headEnd/>
                <a:tailEnd/>
              </a:ln>
              <a:scene3d>
                <a:camera prst="orthographicFront"/>
                <a:lightRig rig="threePt" dir="t"/>
              </a:scene3d>
              <a:sp3d>
                <a:bevelT/>
              </a:sp3d>
            </p:spPr>
          </p:pic>
        </p:grpSp>
      </p:grpSp>
      <p:sp>
        <p:nvSpPr>
          <p:cNvPr id="1291" name="Rectangle 105"/>
          <p:cNvSpPr>
            <a:spLocks noChangeArrowheads="1"/>
          </p:cNvSpPr>
          <p:nvPr/>
        </p:nvSpPr>
        <p:spPr bwMode="auto">
          <a:xfrm>
            <a:off x="755526" y="5085928"/>
            <a:ext cx="8162925" cy="144463"/>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48" name="Group 1036"/>
          <p:cNvGraphicFramePr>
            <a:graphicFrameLocks noGrp="1"/>
          </p:cNvGraphicFramePr>
          <p:nvPr/>
        </p:nvGraphicFramePr>
        <p:xfrm>
          <a:off x="215776" y="4747791"/>
          <a:ext cx="8699500" cy="1339850"/>
        </p:xfrm>
        <a:graphic>
          <a:graphicData uri="http://schemas.openxmlformats.org/drawingml/2006/table">
            <a:tbl>
              <a:tblPr/>
              <a:tblGrid>
                <a:gridCol w="546100"/>
                <a:gridCol w="509587"/>
                <a:gridCol w="509588"/>
                <a:gridCol w="509587"/>
                <a:gridCol w="509588"/>
                <a:gridCol w="509587"/>
                <a:gridCol w="509588"/>
                <a:gridCol w="509587"/>
                <a:gridCol w="509588"/>
                <a:gridCol w="509587"/>
                <a:gridCol w="509588"/>
                <a:gridCol w="509587"/>
                <a:gridCol w="509588"/>
                <a:gridCol w="509587"/>
                <a:gridCol w="509588"/>
                <a:gridCol w="509587"/>
                <a:gridCol w="509588"/>
              </a:tblGrid>
              <a:tr h="48260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sz="700" b="0" i="0" u="none" strike="noStrike" cap="none" normalizeH="0" baseline="0" dirty="0" smtClean="0">
                          <a:ln>
                            <a:noFill/>
                          </a:ln>
                          <a:solidFill>
                            <a:schemeClr val="bg1"/>
                          </a:solidFill>
                          <a:effectLst/>
                          <a:latin typeface="산돌고딕B" pitchFamily="18" charset="-127"/>
                          <a:ea typeface="산돌고딕B" pitchFamily="18" charset="-127"/>
                        </a:rPr>
                        <a:t>내용　</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Reactor</a:t>
                      </a:r>
                      <a:r>
                        <a:rPr kumimoji="1" lang="ko-KR" sz="600" b="0" i="0" u="none" strike="noStrike" cap="none" normalizeH="0" baseline="0" dirty="0" smtClean="0">
                          <a:ln>
                            <a:noFill/>
                          </a:ln>
                          <a:solidFill>
                            <a:schemeClr val="bg1"/>
                          </a:solidFill>
                          <a:effectLst/>
                          <a:latin typeface="산돌고딕B" pitchFamily="18" charset="-127"/>
                          <a:ea typeface="산돌고딕B" pitchFamily="18" charset="-127"/>
                        </a:rPr>
                        <a:t/>
                      </a:r>
                      <a:br>
                        <a:rPr kumimoji="1" lang="ko-KR" sz="6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Assembly</a:t>
                      </a:r>
                      <a:b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Disassembly</a:t>
                      </a: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Steam Generator Works</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System Operation</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In-core Thimble </a:t>
                      </a:r>
                      <a:endParaRPr kumimoji="1" lang="ko-KR" alt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ISI</a:t>
                      </a:r>
                      <a:endParaRPr kumimoji="1" lang="ko-KR" alt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Valve Disassembly Check</a:t>
                      </a:r>
                      <a:endParaRPr kumimoji="1" lang="ko-KR" alt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Primary Pump Check</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Vibration  Isolation Check</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Boron Corrosion Test</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LLRT</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Gauge  Calibration</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RCP Check</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Radiation Safety Management</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Decontamination, Laundry &amp; </a:t>
                      </a:r>
                      <a:r>
                        <a:rPr kumimoji="1" lang="en-US" altLang="ko-KR" sz="600" b="0" i="0" u="none" strike="noStrike" cap="none" normalizeH="0" baseline="0" dirty="0" err="1" smtClean="0">
                          <a:ln>
                            <a:noFill/>
                          </a:ln>
                          <a:solidFill>
                            <a:schemeClr val="bg1"/>
                          </a:solidFill>
                          <a:effectLst/>
                          <a:latin typeface="산돌고딕B" pitchFamily="18" charset="-127"/>
                          <a:ea typeface="산돌고딕B" pitchFamily="18" charset="-127"/>
                        </a:rPr>
                        <a:t>Radwaste</a:t>
                      </a: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 Process</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The Other Works</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600" b="0" i="0" u="none" strike="noStrike" cap="none" normalizeH="0" baseline="0" dirty="0" smtClean="0">
                          <a:ln>
                            <a:noFill/>
                          </a:ln>
                          <a:solidFill>
                            <a:schemeClr val="bg1"/>
                          </a:solidFill>
                          <a:effectLst/>
                          <a:latin typeface="산돌고딕B" pitchFamily="18" charset="-127"/>
                          <a:ea typeface="산돌고딕B" pitchFamily="18" charset="-127"/>
                        </a:rPr>
                        <a:t>Total</a:t>
                      </a:r>
                      <a:endParaRPr kumimoji="1" lang="ko-KR" sz="12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Before </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72.83 </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180.7</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30.21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35.29 </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80.83</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88.23 </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4.21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33.50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14.30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9.78</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49.89</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8.03</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66.45</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57.36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61.82</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700" b="0" i="0" u="none" strike="noStrike" cap="none" normalizeH="0" baseline="0" dirty="0" smtClean="0">
                          <a:ln>
                            <a:noFill/>
                          </a:ln>
                          <a:solidFill>
                            <a:srgbClr val="000000"/>
                          </a:solidFill>
                          <a:effectLst/>
                          <a:latin typeface="Arial" pitchFamily="34" charset="0"/>
                          <a:ea typeface="산돌고딕B" pitchFamily="18" charset="-127"/>
                        </a:rPr>
                        <a:t>797.79</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After </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58.86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112.47</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25.98</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36.34</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63.81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73.65</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4.32</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15.62</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6.89</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7.90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28.81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8.97</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13.76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19.41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94.97</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rgbClr val="003399"/>
                          </a:solidFill>
                          <a:effectLst/>
                          <a:latin typeface="Arial" pitchFamily="34" charset="0"/>
                          <a:ea typeface="산돌고딕B" pitchFamily="18" charset="-127"/>
                        </a:rPr>
                        <a:t>571.76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Radiation Exposure</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-66.95 </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-68.23</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-4.23</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1.55</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-17.02</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-14.58</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0.11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-17.88</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-7.41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-1.88 </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-21.08</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0.94</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-52.69</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-37.95</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33.15</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rgbClr val="000000"/>
                          </a:solidFill>
                          <a:effectLst/>
                          <a:latin typeface="Arial" pitchFamily="34" charset="0"/>
                          <a:ea typeface="산돌고딕B" pitchFamily="18" charset="-127"/>
                        </a:rPr>
                        <a:t>-226.03</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9" name="Line 89"/>
          <p:cNvSpPr>
            <a:spLocks noChangeShapeType="1"/>
          </p:cNvSpPr>
          <p:nvPr/>
        </p:nvSpPr>
        <p:spPr bwMode="auto">
          <a:xfrm>
            <a:off x="190376" y="5517728"/>
            <a:ext cx="528637" cy="0"/>
          </a:xfrm>
          <a:prstGeom prst="line">
            <a:avLst/>
          </a:prstGeom>
          <a:noFill/>
          <a:ln w="9525">
            <a:solidFill>
              <a:srgbClr val="333333"/>
            </a:solidFill>
            <a:round/>
            <a:headEnd/>
            <a:tailEnd/>
          </a:ln>
          <a:effectLst>
            <a:outerShdw dist="12700" dir="5400000" algn="ctr" rotWithShape="0">
              <a:schemeClr val="bg1"/>
            </a:outerShdw>
          </a:effectLst>
        </p:spPr>
        <p: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1" i="0" u="none" strike="noStrike" kern="1200" cap="none" spc="0" normalizeH="0" baseline="0" noProof="0">
              <a:ln>
                <a:noFill/>
              </a:ln>
              <a:solidFill>
                <a:schemeClr val="tx1"/>
              </a:solidFill>
              <a:effectLst/>
              <a:uLnTx/>
              <a:uFillTx/>
              <a:latin typeface="-윤고딕350" pitchFamily="18" charset="-127"/>
              <a:ea typeface="-윤고딕350" pitchFamily="18" charset="-127"/>
              <a:cs typeface="+mn-cs"/>
            </a:endParaRPr>
          </a:p>
        </p:txBody>
      </p:sp>
      <p:sp>
        <p:nvSpPr>
          <p:cNvPr id="50" name="Line 89"/>
          <p:cNvSpPr>
            <a:spLocks noChangeShapeType="1"/>
          </p:cNvSpPr>
          <p:nvPr/>
        </p:nvSpPr>
        <p:spPr bwMode="auto">
          <a:xfrm>
            <a:off x="190376" y="5806653"/>
            <a:ext cx="528637" cy="0"/>
          </a:xfrm>
          <a:prstGeom prst="line">
            <a:avLst/>
          </a:prstGeom>
          <a:noFill/>
          <a:ln w="9525">
            <a:solidFill>
              <a:srgbClr val="333333"/>
            </a:solidFill>
            <a:round/>
            <a:headEnd/>
            <a:tailEnd/>
          </a:ln>
          <a:effectLst>
            <a:outerShdw dist="12700" dir="5400000" algn="ctr" rotWithShape="0">
              <a:schemeClr val="bg1"/>
            </a:outerShdw>
          </a:effectLst>
        </p:spPr>
        <p: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1" i="0" u="none" strike="noStrike" kern="1200" cap="none" spc="0" normalizeH="0" baseline="0" noProof="0">
              <a:ln>
                <a:noFill/>
              </a:ln>
              <a:solidFill>
                <a:schemeClr val="tx1"/>
              </a:solidFill>
              <a:effectLst/>
              <a:uLnTx/>
              <a:uFillTx/>
              <a:latin typeface="-윤고딕350" pitchFamily="18" charset="-127"/>
              <a:ea typeface="-윤고딕350" pitchFamily="18" charset="-127"/>
              <a:cs typeface="+mn-cs"/>
            </a:endParaRPr>
          </a:p>
        </p:txBody>
      </p:sp>
      <p:sp>
        <p:nvSpPr>
          <p:cNvPr id="470" name="모서리가 둥근 직사각형 469"/>
          <p:cNvSpPr/>
          <p:nvPr/>
        </p:nvSpPr>
        <p:spPr>
          <a:xfrm>
            <a:off x="899592" y="3402000"/>
            <a:ext cx="180000" cy="1152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1" name="모서리가 둥근 직사각형 470"/>
          <p:cNvSpPr/>
          <p:nvPr/>
        </p:nvSpPr>
        <p:spPr>
          <a:xfrm>
            <a:off x="1051992" y="3618000"/>
            <a:ext cx="180000" cy="936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Line 79"/>
          <p:cNvSpPr>
            <a:spLocks noChangeShapeType="1"/>
          </p:cNvSpPr>
          <p:nvPr/>
        </p:nvSpPr>
        <p:spPr bwMode="auto">
          <a:xfrm>
            <a:off x="790648" y="2708920"/>
            <a:ext cx="759777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97" name="Line 79"/>
          <p:cNvSpPr>
            <a:spLocks noChangeShapeType="1"/>
          </p:cNvSpPr>
          <p:nvPr/>
        </p:nvSpPr>
        <p:spPr bwMode="auto">
          <a:xfrm>
            <a:off x="790648" y="2420888"/>
            <a:ext cx="759777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98" name="Line 79"/>
          <p:cNvSpPr>
            <a:spLocks noChangeShapeType="1"/>
          </p:cNvSpPr>
          <p:nvPr/>
        </p:nvSpPr>
        <p:spPr bwMode="auto">
          <a:xfrm>
            <a:off x="790648" y="2132856"/>
            <a:ext cx="7597776"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03" name="자유형 102"/>
          <p:cNvSpPr/>
          <p:nvPr/>
        </p:nvSpPr>
        <p:spPr>
          <a:xfrm>
            <a:off x="810000" y="2204864"/>
            <a:ext cx="7596000" cy="72008"/>
          </a:xfrm>
          <a:custGeom>
            <a:avLst/>
            <a:gdLst>
              <a:gd name="connsiteX0" fmla="*/ 0 w 4951562"/>
              <a:gd name="connsiteY0" fmla="*/ 175404 h 175404"/>
              <a:gd name="connsiteX1" fmla="*/ 181155 w 4951562"/>
              <a:gd name="connsiteY1" fmla="*/ 46007 h 175404"/>
              <a:gd name="connsiteX2" fmla="*/ 439947 w 4951562"/>
              <a:gd name="connsiteY2" fmla="*/ 149524 h 175404"/>
              <a:gd name="connsiteX3" fmla="*/ 698740 w 4951562"/>
              <a:gd name="connsiteY3" fmla="*/ 97766 h 175404"/>
              <a:gd name="connsiteX4" fmla="*/ 793630 w 4951562"/>
              <a:gd name="connsiteY4" fmla="*/ 37381 h 175404"/>
              <a:gd name="connsiteX5" fmla="*/ 1181819 w 4951562"/>
              <a:gd name="connsiteY5" fmla="*/ 132271 h 175404"/>
              <a:gd name="connsiteX6" fmla="*/ 1449238 w 4951562"/>
              <a:gd name="connsiteY6" fmla="*/ 63260 h 175404"/>
              <a:gd name="connsiteX7" fmla="*/ 1544128 w 4951562"/>
              <a:gd name="connsiteY7" fmla="*/ 20128 h 175404"/>
              <a:gd name="connsiteX8" fmla="*/ 1699404 w 4951562"/>
              <a:gd name="connsiteY8" fmla="*/ 37381 h 175404"/>
              <a:gd name="connsiteX9" fmla="*/ 1837426 w 4951562"/>
              <a:gd name="connsiteY9" fmla="*/ 115019 h 175404"/>
              <a:gd name="connsiteX10" fmla="*/ 2044460 w 4951562"/>
              <a:gd name="connsiteY10" fmla="*/ 132271 h 175404"/>
              <a:gd name="connsiteX11" fmla="*/ 2363638 w 4951562"/>
              <a:gd name="connsiteY11" fmla="*/ 97766 h 175404"/>
              <a:gd name="connsiteX12" fmla="*/ 2587924 w 4951562"/>
              <a:gd name="connsiteY12" fmla="*/ 37381 h 175404"/>
              <a:gd name="connsiteX13" fmla="*/ 2820838 w 4951562"/>
              <a:gd name="connsiteY13" fmla="*/ 37381 h 175404"/>
              <a:gd name="connsiteX14" fmla="*/ 3045124 w 4951562"/>
              <a:gd name="connsiteY14" fmla="*/ 149524 h 175404"/>
              <a:gd name="connsiteX15" fmla="*/ 3243532 w 4951562"/>
              <a:gd name="connsiteY15" fmla="*/ 140898 h 175404"/>
              <a:gd name="connsiteX16" fmla="*/ 3476445 w 4951562"/>
              <a:gd name="connsiteY16" fmla="*/ 28754 h 175404"/>
              <a:gd name="connsiteX17" fmla="*/ 3709358 w 4951562"/>
              <a:gd name="connsiteY17" fmla="*/ 28754 h 175404"/>
              <a:gd name="connsiteX18" fmla="*/ 3976777 w 4951562"/>
              <a:gd name="connsiteY18" fmla="*/ 106392 h 175404"/>
              <a:gd name="connsiteX19" fmla="*/ 4071668 w 4951562"/>
              <a:gd name="connsiteY19" fmla="*/ 132271 h 175404"/>
              <a:gd name="connsiteX20" fmla="*/ 4097547 w 4951562"/>
              <a:gd name="connsiteY20" fmla="*/ 132271 h 175404"/>
              <a:gd name="connsiteX21" fmla="*/ 4252823 w 4951562"/>
              <a:gd name="connsiteY21" fmla="*/ 97766 h 175404"/>
              <a:gd name="connsiteX22" fmla="*/ 4330460 w 4951562"/>
              <a:gd name="connsiteY22" fmla="*/ 28754 h 175404"/>
              <a:gd name="connsiteX23" fmla="*/ 4520241 w 4951562"/>
              <a:gd name="connsiteY23" fmla="*/ 11502 h 175404"/>
              <a:gd name="connsiteX24" fmla="*/ 4692770 w 4951562"/>
              <a:gd name="connsiteY24" fmla="*/ 97766 h 175404"/>
              <a:gd name="connsiteX25" fmla="*/ 4822166 w 4951562"/>
              <a:gd name="connsiteY25" fmla="*/ 115019 h 175404"/>
              <a:gd name="connsiteX26" fmla="*/ 4882551 w 4951562"/>
              <a:gd name="connsiteY26" fmla="*/ 123645 h 175404"/>
              <a:gd name="connsiteX27" fmla="*/ 4917057 w 4951562"/>
              <a:gd name="connsiteY27" fmla="*/ 132271 h 175404"/>
              <a:gd name="connsiteX28" fmla="*/ 4951562 w 4951562"/>
              <a:gd name="connsiteY28" fmla="*/ 123645 h 17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562" h="175404">
                <a:moveTo>
                  <a:pt x="0" y="175404"/>
                </a:moveTo>
                <a:cubicBezTo>
                  <a:pt x="53915" y="112862"/>
                  <a:pt x="107831" y="50320"/>
                  <a:pt x="181155" y="46007"/>
                </a:cubicBezTo>
                <a:cubicBezTo>
                  <a:pt x="254479" y="41694"/>
                  <a:pt x="353683" y="140898"/>
                  <a:pt x="439947" y="149524"/>
                </a:cubicBezTo>
                <a:cubicBezTo>
                  <a:pt x="526211" y="158150"/>
                  <a:pt x="639793" y="116457"/>
                  <a:pt x="698740" y="97766"/>
                </a:cubicBezTo>
                <a:cubicBezTo>
                  <a:pt x="757687" y="79075"/>
                  <a:pt x="713117" y="31630"/>
                  <a:pt x="793630" y="37381"/>
                </a:cubicBezTo>
                <a:cubicBezTo>
                  <a:pt x="874143" y="43132"/>
                  <a:pt x="1072551" y="127958"/>
                  <a:pt x="1181819" y="132271"/>
                </a:cubicBezTo>
                <a:cubicBezTo>
                  <a:pt x="1291087" y="136584"/>
                  <a:pt x="1388853" y="81950"/>
                  <a:pt x="1449238" y="63260"/>
                </a:cubicBezTo>
                <a:cubicBezTo>
                  <a:pt x="1509623" y="44570"/>
                  <a:pt x="1502434" y="24441"/>
                  <a:pt x="1544128" y="20128"/>
                </a:cubicBezTo>
                <a:cubicBezTo>
                  <a:pt x="1585822" y="15815"/>
                  <a:pt x="1650521" y="21566"/>
                  <a:pt x="1699404" y="37381"/>
                </a:cubicBezTo>
                <a:cubicBezTo>
                  <a:pt x="1748287" y="53196"/>
                  <a:pt x="1779917" y="99204"/>
                  <a:pt x="1837426" y="115019"/>
                </a:cubicBezTo>
                <a:cubicBezTo>
                  <a:pt x="1894935" y="130834"/>
                  <a:pt x="1956758" y="135146"/>
                  <a:pt x="2044460" y="132271"/>
                </a:cubicBezTo>
                <a:cubicBezTo>
                  <a:pt x="2132162" y="129396"/>
                  <a:pt x="2273061" y="113581"/>
                  <a:pt x="2363638" y="97766"/>
                </a:cubicBezTo>
                <a:cubicBezTo>
                  <a:pt x="2454215" y="81951"/>
                  <a:pt x="2511724" y="47445"/>
                  <a:pt x="2587924" y="37381"/>
                </a:cubicBezTo>
                <a:cubicBezTo>
                  <a:pt x="2664124" y="27317"/>
                  <a:pt x="2744638" y="18691"/>
                  <a:pt x="2820838" y="37381"/>
                </a:cubicBezTo>
                <a:cubicBezTo>
                  <a:pt x="2897038" y="56071"/>
                  <a:pt x="2974675" y="132271"/>
                  <a:pt x="3045124" y="149524"/>
                </a:cubicBezTo>
                <a:cubicBezTo>
                  <a:pt x="3115573" y="166777"/>
                  <a:pt x="3171645" y="161026"/>
                  <a:pt x="3243532" y="140898"/>
                </a:cubicBezTo>
                <a:cubicBezTo>
                  <a:pt x="3315419" y="120770"/>
                  <a:pt x="3398808" y="47445"/>
                  <a:pt x="3476445" y="28754"/>
                </a:cubicBezTo>
                <a:cubicBezTo>
                  <a:pt x="3554082" y="10063"/>
                  <a:pt x="3625969" y="15814"/>
                  <a:pt x="3709358" y="28754"/>
                </a:cubicBezTo>
                <a:cubicBezTo>
                  <a:pt x="3792747" y="41694"/>
                  <a:pt x="3916392" y="89139"/>
                  <a:pt x="3976777" y="106392"/>
                </a:cubicBezTo>
                <a:cubicBezTo>
                  <a:pt x="4037162" y="123645"/>
                  <a:pt x="4051540" y="127958"/>
                  <a:pt x="4071668" y="132271"/>
                </a:cubicBezTo>
                <a:cubicBezTo>
                  <a:pt x="4091796" y="136584"/>
                  <a:pt x="4067355" y="138022"/>
                  <a:pt x="4097547" y="132271"/>
                </a:cubicBezTo>
                <a:cubicBezTo>
                  <a:pt x="4127739" y="126520"/>
                  <a:pt x="4214004" y="115019"/>
                  <a:pt x="4252823" y="97766"/>
                </a:cubicBezTo>
                <a:cubicBezTo>
                  <a:pt x="4291642" y="80513"/>
                  <a:pt x="4285890" y="43131"/>
                  <a:pt x="4330460" y="28754"/>
                </a:cubicBezTo>
                <a:cubicBezTo>
                  <a:pt x="4375030" y="14377"/>
                  <a:pt x="4459856" y="0"/>
                  <a:pt x="4520241" y="11502"/>
                </a:cubicBezTo>
                <a:cubicBezTo>
                  <a:pt x="4580626" y="23004"/>
                  <a:pt x="4642449" y="80513"/>
                  <a:pt x="4692770" y="97766"/>
                </a:cubicBezTo>
                <a:cubicBezTo>
                  <a:pt x="4743091" y="115019"/>
                  <a:pt x="4822166" y="115019"/>
                  <a:pt x="4822166" y="115019"/>
                </a:cubicBezTo>
                <a:cubicBezTo>
                  <a:pt x="4853796" y="119332"/>
                  <a:pt x="4866736" y="120770"/>
                  <a:pt x="4882551" y="123645"/>
                </a:cubicBezTo>
                <a:cubicBezTo>
                  <a:pt x="4898366" y="126520"/>
                  <a:pt x="4905555" y="132271"/>
                  <a:pt x="4917057" y="132271"/>
                </a:cubicBezTo>
                <a:cubicBezTo>
                  <a:pt x="4928559" y="132271"/>
                  <a:pt x="4940060" y="127958"/>
                  <a:pt x="4951562" y="123645"/>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4" name="자유형 103"/>
          <p:cNvSpPr/>
          <p:nvPr/>
        </p:nvSpPr>
        <p:spPr>
          <a:xfrm>
            <a:off x="810000" y="2276872"/>
            <a:ext cx="7596000" cy="72008"/>
          </a:xfrm>
          <a:custGeom>
            <a:avLst/>
            <a:gdLst>
              <a:gd name="connsiteX0" fmla="*/ 0 w 4951562"/>
              <a:gd name="connsiteY0" fmla="*/ 175404 h 175404"/>
              <a:gd name="connsiteX1" fmla="*/ 181155 w 4951562"/>
              <a:gd name="connsiteY1" fmla="*/ 46007 h 175404"/>
              <a:gd name="connsiteX2" fmla="*/ 439947 w 4951562"/>
              <a:gd name="connsiteY2" fmla="*/ 149524 h 175404"/>
              <a:gd name="connsiteX3" fmla="*/ 698740 w 4951562"/>
              <a:gd name="connsiteY3" fmla="*/ 97766 h 175404"/>
              <a:gd name="connsiteX4" fmla="*/ 793630 w 4951562"/>
              <a:gd name="connsiteY4" fmla="*/ 37381 h 175404"/>
              <a:gd name="connsiteX5" fmla="*/ 1181819 w 4951562"/>
              <a:gd name="connsiteY5" fmla="*/ 132271 h 175404"/>
              <a:gd name="connsiteX6" fmla="*/ 1449238 w 4951562"/>
              <a:gd name="connsiteY6" fmla="*/ 63260 h 175404"/>
              <a:gd name="connsiteX7" fmla="*/ 1544128 w 4951562"/>
              <a:gd name="connsiteY7" fmla="*/ 20128 h 175404"/>
              <a:gd name="connsiteX8" fmla="*/ 1699404 w 4951562"/>
              <a:gd name="connsiteY8" fmla="*/ 37381 h 175404"/>
              <a:gd name="connsiteX9" fmla="*/ 1837426 w 4951562"/>
              <a:gd name="connsiteY9" fmla="*/ 115019 h 175404"/>
              <a:gd name="connsiteX10" fmla="*/ 2044460 w 4951562"/>
              <a:gd name="connsiteY10" fmla="*/ 132271 h 175404"/>
              <a:gd name="connsiteX11" fmla="*/ 2363638 w 4951562"/>
              <a:gd name="connsiteY11" fmla="*/ 97766 h 175404"/>
              <a:gd name="connsiteX12" fmla="*/ 2587924 w 4951562"/>
              <a:gd name="connsiteY12" fmla="*/ 37381 h 175404"/>
              <a:gd name="connsiteX13" fmla="*/ 2820838 w 4951562"/>
              <a:gd name="connsiteY13" fmla="*/ 37381 h 175404"/>
              <a:gd name="connsiteX14" fmla="*/ 3045124 w 4951562"/>
              <a:gd name="connsiteY14" fmla="*/ 149524 h 175404"/>
              <a:gd name="connsiteX15" fmla="*/ 3243532 w 4951562"/>
              <a:gd name="connsiteY15" fmla="*/ 140898 h 175404"/>
              <a:gd name="connsiteX16" fmla="*/ 3476445 w 4951562"/>
              <a:gd name="connsiteY16" fmla="*/ 28754 h 175404"/>
              <a:gd name="connsiteX17" fmla="*/ 3709358 w 4951562"/>
              <a:gd name="connsiteY17" fmla="*/ 28754 h 175404"/>
              <a:gd name="connsiteX18" fmla="*/ 3976777 w 4951562"/>
              <a:gd name="connsiteY18" fmla="*/ 106392 h 175404"/>
              <a:gd name="connsiteX19" fmla="*/ 4071668 w 4951562"/>
              <a:gd name="connsiteY19" fmla="*/ 132271 h 175404"/>
              <a:gd name="connsiteX20" fmla="*/ 4097547 w 4951562"/>
              <a:gd name="connsiteY20" fmla="*/ 132271 h 175404"/>
              <a:gd name="connsiteX21" fmla="*/ 4252823 w 4951562"/>
              <a:gd name="connsiteY21" fmla="*/ 97766 h 175404"/>
              <a:gd name="connsiteX22" fmla="*/ 4330460 w 4951562"/>
              <a:gd name="connsiteY22" fmla="*/ 28754 h 175404"/>
              <a:gd name="connsiteX23" fmla="*/ 4520241 w 4951562"/>
              <a:gd name="connsiteY23" fmla="*/ 11502 h 175404"/>
              <a:gd name="connsiteX24" fmla="*/ 4692770 w 4951562"/>
              <a:gd name="connsiteY24" fmla="*/ 97766 h 175404"/>
              <a:gd name="connsiteX25" fmla="*/ 4822166 w 4951562"/>
              <a:gd name="connsiteY25" fmla="*/ 115019 h 175404"/>
              <a:gd name="connsiteX26" fmla="*/ 4882551 w 4951562"/>
              <a:gd name="connsiteY26" fmla="*/ 123645 h 175404"/>
              <a:gd name="connsiteX27" fmla="*/ 4917057 w 4951562"/>
              <a:gd name="connsiteY27" fmla="*/ 132271 h 175404"/>
              <a:gd name="connsiteX28" fmla="*/ 4951562 w 4951562"/>
              <a:gd name="connsiteY28" fmla="*/ 123645 h 17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562" h="175404">
                <a:moveTo>
                  <a:pt x="0" y="175404"/>
                </a:moveTo>
                <a:cubicBezTo>
                  <a:pt x="53915" y="112862"/>
                  <a:pt x="107831" y="50320"/>
                  <a:pt x="181155" y="46007"/>
                </a:cubicBezTo>
                <a:cubicBezTo>
                  <a:pt x="254479" y="41694"/>
                  <a:pt x="353683" y="140898"/>
                  <a:pt x="439947" y="149524"/>
                </a:cubicBezTo>
                <a:cubicBezTo>
                  <a:pt x="526211" y="158150"/>
                  <a:pt x="639793" y="116457"/>
                  <a:pt x="698740" y="97766"/>
                </a:cubicBezTo>
                <a:cubicBezTo>
                  <a:pt x="757687" y="79075"/>
                  <a:pt x="713117" y="31630"/>
                  <a:pt x="793630" y="37381"/>
                </a:cubicBezTo>
                <a:cubicBezTo>
                  <a:pt x="874143" y="43132"/>
                  <a:pt x="1072551" y="127958"/>
                  <a:pt x="1181819" y="132271"/>
                </a:cubicBezTo>
                <a:cubicBezTo>
                  <a:pt x="1291087" y="136584"/>
                  <a:pt x="1388853" y="81950"/>
                  <a:pt x="1449238" y="63260"/>
                </a:cubicBezTo>
                <a:cubicBezTo>
                  <a:pt x="1509623" y="44570"/>
                  <a:pt x="1502434" y="24441"/>
                  <a:pt x="1544128" y="20128"/>
                </a:cubicBezTo>
                <a:cubicBezTo>
                  <a:pt x="1585822" y="15815"/>
                  <a:pt x="1650521" y="21566"/>
                  <a:pt x="1699404" y="37381"/>
                </a:cubicBezTo>
                <a:cubicBezTo>
                  <a:pt x="1748287" y="53196"/>
                  <a:pt x="1779917" y="99204"/>
                  <a:pt x="1837426" y="115019"/>
                </a:cubicBezTo>
                <a:cubicBezTo>
                  <a:pt x="1894935" y="130834"/>
                  <a:pt x="1956758" y="135146"/>
                  <a:pt x="2044460" y="132271"/>
                </a:cubicBezTo>
                <a:cubicBezTo>
                  <a:pt x="2132162" y="129396"/>
                  <a:pt x="2273061" y="113581"/>
                  <a:pt x="2363638" y="97766"/>
                </a:cubicBezTo>
                <a:cubicBezTo>
                  <a:pt x="2454215" y="81951"/>
                  <a:pt x="2511724" y="47445"/>
                  <a:pt x="2587924" y="37381"/>
                </a:cubicBezTo>
                <a:cubicBezTo>
                  <a:pt x="2664124" y="27317"/>
                  <a:pt x="2744638" y="18691"/>
                  <a:pt x="2820838" y="37381"/>
                </a:cubicBezTo>
                <a:cubicBezTo>
                  <a:pt x="2897038" y="56071"/>
                  <a:pt x="2974675" y="132271"/>
                  <a:pt x="3045124" y="149524"/>
                </a:cubicBezTo>
                <a:cubicBezTo>
                  <a:pt x="3115573" y="166777"/>
                  <a:pt x="3171645" y="161026"/>
                  <a:pt x="3243532" y="140898"/>
                </a:cubicBezTo>
                <a:cubicBezTo>
                  <a:pt x="3315419" y="120770"/>
                  <a:pt x="3398808" y="47445"/>
                  <a:pt x="3476445" y="28754"/>
                </a:cubicBezTo>
                <a:cubicBezTo>
                  <a:pt x="3554082" y="10063"/>
                  <a:pt x="3625969" y="15814"/>
                  <a:pt x="3709358" y="28754"/>
                </a:cubicBezTo>
                <a:cubicBezTo>
                  <a:pt x="3792747" y="41694"/>
                  <a:pt x="3916392" y="89139"/>
                  <a:pt x="3976777" y="106392"/>
                </a:cubicBezTo>
                <a:cubicBezTo>
                  <a:pt x="4037162" y="123645"/>
                  <a:pt x="4051540" y="127958"/>
                  <a:pt x="4071668" y="132271"/>
                </a:cubicBezTo>
                <a:cubicBezTo>
                  <a:pt x="4091796" y="136584"/>
                  <a:pt x="4067355" y="138022"/>
                  <a:pt x="4097547" y="132271"/>
                </a:cubicBezTo>
                <a:cubicBezTo>
                  <a:pt x="4127739" y="126520"/>
                  <a:pt x="4214004" y="115019"/>
                  <a:pt x="4252823" y="97766"/>
                </a:cubicBezTo>
                <a:cubicBezTo>
                  <a:pt x="4291642" y="80513"/>
                  <a:pt x="4285890" y="43131"/>
                  <a:pt x="4330460" y="28754"/>
                </a:cubicBezTo>
                <a:cubicBezTo>
                  <a:pt x="4375030" y="14377"/>
                  <a:pt x="4459856" y="0"/>
                  <a:pt x="4520241" y="11502"/>
                </a:cubicBezTo>
                <a:cubicBezTo>
                  <a:pt x="4580626" y="23004"/>
                  <a:pt x="4642449" y="80513"/>
                  <a:pt x="4692770" y="97766"/>
                </a:cubicBezTo>
                <a:cubicBezTo>
                  <a:pt x="4743091" y="115019"/>
                  <a:pt x="4822166" y="115019"/>
                  <a:pt x="4822166" y="115019"/>
                </a:cubicBezTo>
                <a:cubicBezTo>
                  <a:pt x="4853796" y="119332"/>
                  <a:pt x="4866736" y="120770"/>
                  <a:pt x="4882551" y="123645"/>
                </a:cubicBezTo>
                <a:cubicBezTo>
                  <a:pt x="4898366" y="126520"/>
                  <a:pt x="4905555" y="132271"/>
                  <a:pt x="4917057" y="132271"/>
                </a:cubicBezTo>
                <a:cubicBezTo>
                  <a:pt x="4928559" y="132271"/>
                  <a:pt x="4940060" y="127958"/>
                  <a:pt x="4951562" y="123645"/>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95" name="모서리가 둥근 직사각형 94"/>
          <p:cNvSpPr/>
          <p:nvPr/>
        </p:nvSpPr>
        <p:spPr>
          <a:xfrm>
            <a:off x="1331640" y="2132856"/>
            <a:ext cx="180000" cy="2412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모서리가 둥근 직사각형 104"/>
          <p:cNvSpPr/>
          <p:nvPr/>
        </p:nvSpPr>
        <p:spPr>
          <a:xfrm>
            <a:off x="1494000" y="2844000"/>
            <a:ext cx="180000" cy="16992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직사각형 105"/>
          <p:cNvSpPr/>
          <p:nvPr/>
        </p:nvSpPr>
        <p:spPr>
          <a:xfrm>
            <a:off x="8398800" y="5517232"/>
            <a:ext cx="504000" cy="277200"/>
          </a:xfrm>
          <a:prstGeom prst="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b="1" dirty="0" smtClean="0">
                <a:solidFill>
                  <a:schemeClr val="tx1"/>
                </a:solidFill>
              </a:rPr>
              <a:t>571.76</a:t>
            </a:r>
            <a:endParaRPr lang="ko-KR" altLang="en-US" sz="800" b="1" dirty="0">
              <a:solidFill>
                <a:schemeClr val="tx1"/>
              </a:solidFill>
            </a:endParaRPr>
          </a:p>
        </p:txBody>
      </p:sp>
      <p:sp>
        <p:nvSpPr>
          <p:cNvPr id="107" name="모서리가 둥근 직사각형 106"/>
          <p:cNvSpPr/>
          <p:nvPr/>
        </p:nvSpPr>
        <p:spPr>
          <a:xfrm>
            <a:off x="1871720" y="4005064"/>
            <a:ext cx="180000" cy="5328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 name="모서리가 둥근 직사각형 107"/>
          <p:cNvSpPr/>
          <p:nvPr/>
        </p:nvSpPr>
        <p:spPr>
          <a:xfrm>
            <a:off x="2051720" y="4077072"/>
            <a:ext cx="180000" cy="4536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 name="모서리가 둥근 직사각형 108"/>
          <p:cNvSpPr/>
          <p:nvPr/>
        </p:nvSpPr>
        <p:spPr>
          <a:xfrm>
            <a:off x="2375776" y="3942000"/>
            <a:ext cx="180000" cy="594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모서리가 둥근 직사각형 109"/>
          <p:cNvSpPr/>
          <p:nvPr/>
        </p:nvSpPr>
        <p:spPr>
          <a:xfrm>
            <a:off x="2555776" y="3933056"/>
            <a:ext cx="180000" cy="6012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1" name="모서리가 둥근 직사각형 110"/>
          <p:cNvSpPr/>
          <p:nvPr/>
        </p:nvSpPr>
        <p:spPr>
          <a:xfrm>
            <a:off x="2879832" y="3284984"/>
            <a:ext cx="180000" cy="1260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 name="모서리가 둥근 직사각형 111"/>
          <p:cNvSpPr/>
          <p:nvPr/>
        </p:nvSpPr>
        <p:spPr>
          <a:xfrm>
            <a:off x="3059832" y="3528000"/>
            <a:ext cx="180000" cy="10224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모서리가 둥근 직사각형 112"/>
          <p:cNvSpPr/>
          <p:nvPr/>
        </p:nvSpPr>
        <p:spPr>
          <a:xfrm>
            <a:off x="3419872" y="3150000"/>
            <a:ext cx="180000" cy="1404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모서리가 둥근 직사각형 113"/>
          <p:cNvSpPr/>
          <p:nvPr/>
        </p:nvSpPr>
        <p:spPr>
          <a:xfrm>
            <a:off x="3589200" y="3373200"/>
            <a:ext cx="180000" cy="1170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모서리가 둥근 직사각형 114"/>
          <p:cNvSpPr/>
          <p:nvPr/>
        </p:nvSpPr>
        <p:spPr>
          <a:xfrm>
            <a:off x="3923928" y="4365104"/>
            <a:ext cx="180000" cy="180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6" name="모서리가 둥근 직사각형 115"/>
          <p:cNvSpPr/>
          <p:nvPr/>
        </p:nvSpPr>
        <p:spPr>
          <a:xfrm>
            <a:off x="4086000" y="4347232"/>
            <a:ext cx="180000" cy="198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7" name="모서리가 둥근 직사각형 116"/>
          <p:cNvSpPr/>
          <p:nvPr/>
        </p:nvSpPr>
        <p:spPr>
          <a:xfrm>
            <a:off x="4427984" y="3978000"/>
            <a:ext cx="180000" cy="576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모서리가 둥근 직사각형 117"/>
          <p:cNvSpPr/>
          <p:nvPr/>
        </p:nvSpPr>
        <p:spPr>
          <a:xfrm>
            <a:off x="4590000" y="4230000"/>
            <a:ext cx="180000" cy="324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9" name="모서리가 둥근 직사각형 118"/>
          <p:cNvSpPr/>
          <p:nvPr/>
        </p:nvSpPr>
        <p:spPr>
          <a:xfrm>
            <a:off x="4932040" y="4248000"/>
            <a:ext cx="180000" cy="324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모서리가 둥근 직사각형 119"/>
          <p:cNvSpPr/>
          <p:nvPr/>
        </p:nvSpPr>
        <p:spPr>
          <a:xfrm>
            <a:off x="5094000" y="4356000"/>
            <a:ext cx="180000" cy="216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1" name="모서리가 둥근 직사각형 120"/>
          <p:cNvSpPr/>
          <p:nvPr/>
        </p:nvSpPr>
        <p:spPr>
          <a:xfrm>
            <a:off x="5364088" y="4302000"/>
            <a:ext cx="180000" cy="270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모서리가 둥근 직사각형 121"/>
          <p:cNvSpPr/>
          <p:nvPr/>
        </p:nvSpPr>
        <p:spPr>
          <a:xfrm>
            <a:off x="5544128" y="4327200"/>
            <a:ext cx="180000" cy="234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모서리가 둥근 직사각형 122"/>
          <p:cNvSpPr/>
          <p:nvPr/>
        </p:nvSpPr>
        <p:spPr>
          <a:xfrm>
            <a:off x="5940152" y="3717032"/>
            <a:ext cx="180000" cy="846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모서리가 둥근 직사각형 123"/>
          <p:cNvSpPr/>
          <p:nvPr/>
        </p:nvSpPr>
        <p:spPr>
          <a:xfrm>
            <a:off x="6120192" y="4014000"/>
            <a:ext cx="180000" cy="5472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모서리가 둥근 직사각형 124"/>
          <p:cNvSpPr/>
          <p:nvPr/>
        </p:nvSpPr>
        <p:spPr>
          <a:xfrm>
            <a:off x="6444208" y="4302000"/>
            <a:ext cx="180000" cy="252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모서리가 둥근 직사각형 125"/>
          <p:cNvSpPr/>
          <p:nvPr/>
        </p:nvSpPr>
        <p:spPr>
          <a:xfrm>
            <a:off x="6624000" y="4293096"/>
            <a:ext cx="180000" cy="2592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7" name="모서리가 둥근 직사각형 126"/>
          <p:cNvSpPr/>
          <p:nvPr/>
        </p:nvSpPr>
        <p:spPr>
          <a:xfrm>
            <a:off x="6948264" y="3438000"/>
            <a:ext cx="180000" cy="1134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8" name="모서리가 둥근 직사각형 127"/>
          <p:cNvSpPr/>
          <p:nvPr/>
        </p:nvSpPr>
        <p:spPr>
          <a:xfrm>
            <a:off x="7128304" y="4266000"/>
            <a:ext cx="180000" cy="2952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9" name="모서리가 둥근 직사각형 128"/>
          <p:cNvSpPr/>
          <p:nvPr/>
        </p:nvSpPr>
        <p:spPr>
          <a:xfrm>
            <a:off x="7488344" y="3636000"/>
            <a:ext cx="180000" cy="936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0" name="모서리가 둥근 직사각형 129"/>
          <p:cNvSpPr/>
          <p:nvPr/>
        </p:nvSpPr>
        <p:spPr>
          <a:xfrm>
            <a:off x="7668344" y="4165200"/>
            <a:ext cx="180000" cy="396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1" name="모서리가 둥근 직사각형 130"/>
          <p:cNvSpPr/>
          <p:nvPr/>
        </p:nvSpPr>
        <p:spPr>
          <a:xfrm>
            <a:off x="7956376" y="3564000"/>
            <a:ext cx="180000" cy="1008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2" name="모서리가 둥근 직사각형 131"/>
          <p:cNvSpPr/>
          <p:nvPr/>
        </p:nvSpPr>
        <p:spPr>
          <a:xfrm>
            <a:off x="8100392" y="3140968"/>
            <a:ext cx="180000" cy="1440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직사각형 133"/>
          <p:cNvSpPr/>
          <p:nvPr/>
        </p:nvSpPr>
        <p:spPr>
          <a:xfrm>
            <a:off x="4608488" y="6309320"/>
            <a:ext cx="4392000" cy="252000"/>
          </a:xfrm>
          <a:prstGeom prst="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altLang="ko-KR" sz="1600" b="1" dirty="0" smtClean="0">
                <a:solidFill>
                  <a:sysClr val="windowText" lastClr="000000"/>
                </a:solidFill>
              </a:rPr>
              <a:t>The Lowest Level since the First Operation!!</a:t>
            </a:r>
            <a:endParaRPr lang="ko-KR" altLang="en-US" sz="1600" b="1" dirty="0">
              <a:solidFill>
                <a:sysClr val="windowText" lastClr="000000"/>
              </a:solidFill>
            </a:endParaRPr>
          </a:p>
        </p:txBody>
      </p:sp>
      <p:cxnSp>
        <p:nvCxnSpPr>
          <p:cNvPr id="136" name="직선 연결선 135"/>
          <p:cNvCxnSpPr/>
          <p:nvPr/>
        </p:nvCxnSpPr>
        <p:spPr>
          <a:xfrm rot="5400000" flipH="1" flipV="1">
            <a:off x="8037044" y="5940264"/>
            <a:ext cx="486000" cy="216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1015663"/>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39"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grpSp>
        <p:nvGrpSpPr>
          <p:cNvPr id="4152" name="Group 653"/>
          <p:cNvGrpSpPr>
            <a:grpSpLocks/>
          </p:cNvGrpSpPr>
          <p:nvPr/>
        </p:nvGrpSpPr>
        <p:grpSpPr bwMode="auto">
          <a:xfrm>
            <a:off x="107504" y="1854225"/>
            <a:ext cx="4473450" cy="3611116"/>
            <a:chOff x="75" y="1259"/>
            <a:chExt cx="2816" cy="966"/>
          </a:xfrm>
        </p:grpSpPr>
        <p:pic>
          <p:nvPicPr>
            <p:cNvPr id="4153" name="Picture 651"/>
            <p:cNvPicPr>
              <a:picLocks noChangeAspect="1" noChangeArrowheads="1"/>
            </p:cNvPicPr>
            <p:nvPr/>
          </p:nvPicPr>
          <p:blipFill>
            <a:blip r:embed="rId3" cstate="print"/>
            <a:srcRect/>
            <a:stretch>
              <a:fillRect/>
            </a:stretch>
          </p:blipFill>
          <p:spPr bwMode="auto">
            <a:xfrm>
              <a:off x="75" y="1278"/>
              <a:ext cx="2816" cy="178"/>
            </a:xfrm>
            <a:prstGeom prst="rect">
              <a:avLst/>
            </a:prstGeom>
            <a:noFill/>
            <a:ln w="9525" algn="ctr">
              <a:noFill/>
              <a:miter lim="800000"/>
              <a:headEnd/>
              <a:tailEnd/>
            </a:ln>
          </p:spPr>
        </p:pic>
        <p:pic>
          <p:nvPicPr>
            <p:cNvPr id="4154" name="Picture 68" descr="5-9"/>
            <p:cNvPicPr>
              <a:picLocks noChangeAspect="1" noChangeArrowheads="1"/>
            </p:cNvPicPr>
            <p:nvPr/>
          </p:nvPicPr>
          <p:blipFill>
            <a:blip r:embed="rId4" cstate="print"/>
            <a:srcRect/>
            <a:stretch>
              <a:fillRect/>
            </a:stretch>
          </p:blipFill>
          <p:spPr bwMode="auto">
            <a:xfrm>
              <a:off x="78" y="1259"/>
              <a:ext cx="2802" cy="966"/>
            </a:xfrm>
            <a:prstGeom prst="rect">
              <a:avLst/>
            </a:prstGeom>
            <a:noFill/>
            <a:ln w="9525">
              <a:noFill/>
              <a:miter lim="800000"/>
              <a:headEnd/>
              <a:tailEnd/>
            </a:ln>
          </p:spPr>
        </p:pic>
      </p:grpSp>
      <p:pic>
        <p:nvPicPr>
          <p:cNvPr id="4166" name="Picture 373"/>
          <p:cNvPicPr>
            <a:picLocks noChangeAspect="1" noChangeArrowheads="1"/>
          </p:cNvPicPr>
          <p:nvPr/>
        </p:nvPicPr>
        <p:blipFill>
          <a:blip r:embed="rId5" cstate="print"/>
          <a:srcRect/>
          <a:stretch>
            <a:fillRect/>
          </a:stretch>
        </p:blipFill>
        <p:spPr bwMode="auto">
          <a:xfrm>
            <a:off x="167829" y="5029225"/>
            <a:ext cx="4267200" cy="328612"/>
          </a:xfrm>
          <a:prstGeom prst="rect">
            <a:avLst/>
          </a:prstGeom>
          <a:noFill/>
          <a:ln w="9525" algn="ctr">
            <a:noFill/>
            <a:miter lim="800000"/>
            <a:headEnd/>
            <a:tailEnd/>
          </a:ln>
        </p:spPr>
      </p:pic>
      <p:graphicFrame>
        <p:nvGraphicFramePr>
          <p:cNvPr id="6" name="Group 670"/>
          <p:cNvGraphicFramePr>
            <a:graphicFrameLocks noGrp="1"/>
          </p:cNvGraphicFramePr>
          <p:nvPr/>
        </p:nvGraphicFramePr>
        <p:xfrm>
          <a:off x="959991" y="2465412"/>
          <a:ext cx="2972891" cy="2698752"/>
        </p:xfrm>
        <a:graphic>
          <a:graphicData uri="http://schemas.openxmlformats.org/drawingml/2006/table">
            <a:tbl>
              <a:tblPr/>
              <a:tblGrid>
                <a:gridCol w="2972891"/>
              </a:tblGrid>
              <a:tr h="449263">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
        <p:nvSpPr>
          <p:cNvPr id="4181" name="Text Box 340"/>
          <p:cNvSpPr txBox="1">
            <a:spLocks noChangeArrowheads="1"/>
          </p:cNvSpPr>
          <p:nvPr/>
        </p:nvSpPr>
        <p:spPr bwMode="auto">
          <a:xfrm rot="16200000">
            <a:off x="-918473" y="3535000"/>
            <a:ext cx="2523448"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The </a:t>
            </a:r>
            <a:r>
              <a:rPr lang="en-US" altLang="ko-KR" sz="1200" dirty="0" smtClean="0">
                <a:solidFill>
                  <a:schemeClr val="bg1"/>
                </a:solidFill>
                <a:latin typeface="산돌고딕B" pitchFamily="18" charset="-127"/>
                <a:ea typeface="산돌고딕B" pitchFamily="18" charset="-127"/>
              </a:rPr>
              <a:t>number of Entrance(</a:t>
            </a: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Persons)</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4182" name="Text Box 328"/>
          <p:cNvSpPr txBox="1">
            <a:spLocks noChangeArrowheads="1"/>
          </p:cNvSpPr>
          <p:nvPr/>
        </p:nvSpPr>
        <p:spPr bwMode="auto">
          <a:xfrm>
            <a:off x="415909" y="2276872"/>
            <a:ext cx="572657" cy="2931572"/>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30,000</a:t>
            </a: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25,000</a:t>
            </a: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20,000</a:t>
            </a: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15,000</a:t>
            </a: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lang="en-US" altLang="ko-KR" sz="1000" dirty="0" smtClean="0">
                <a:solidFill>
                  <a:schemeClr val="bg1"/>
                </a:solidFill>
                <a:latin typeface="산돌고딕B" pitchFamily="18" charset="-127"/>
                <a:ea typeface="산돌고딕B" pitchFamily="18" charset="-127"/>
              </a:rPr>
              <a:t>10,000</a:t>
            </a: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5,000</a:t>
            </a:r>
          </a:p>
          <a:p>
            <a:pPr marL="0" marR="0" lvl="0" indent="0" algn="r" defTabSz="914400" rtl="0" eaLnBrk="1" fontAlgn="base" latinLnBrk="1" hangingPunct="1">
              <a:lnSpc>
                <a:spcPct val="150000"/>
              </a:lnSpc>
              <a:spcBef>
                <a:spcPct val="0"/>
              </a:spcBef>
              <a:spcAft>
                <a:spcPct val="0"/>
              </a:spcAft>
              <a:buClrTx/>
              <a:buSzTx/>
              <a:buFontTx/>
              <a:buNone/>
              <a:tabLst/>
            </a:pPr>
            <a:endParaRPr kumimoji="1" lang="en-US" altLang="ko-KR" sz="4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5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sp>
        <p:nvSpPr>
          <p:cNvPr id="4190" name="Rectangle 631"/>
          <p:cNvSpPr>
            <a:spLocks noChangeArrowheads="1"/>
          </p:cNvSpPr>
          <p:nvPr/>
        </p:nvSpPr>
        <p:spPr bwMode="auto">
          <a:xfrm>
            <a:off x="188466" y="5157192"/>
            <a:ext cx="4248472" cy="216024"/>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97" name="Line 85"/>
          <p:cNvSpPr>
            <a:spLocks noChangeShapeType="1"/>
          </p:cNvSpPr>
          <p:nvPr/>
        </p:nvSpPr>
        <p:spPr bwMode="auto">
          <a:xfrm>
            <a:off x="3932882" y="2455199"/>
            <a:ext cx="0" cy="2592000"/>
          </a:xfrm>
          <a:prstGeom prst="line">
            <a:avLst/>
          </a:prstGeom>
          <a:noFill/>
          <a:ln w="3175">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graphicFrame>
        <p:nvGraphicFramePr>
          <p:cNvPr id="204" name="표 203"/>
          <p:cNvGraphicFramePr>
            <a:graphicFrameLocks noGrp="1"/>
          </p:cNvGraphicFramePr>
          <p:nvPr/>
        </p:nvGraphicFramePr>
        <p:xfrm>
          <a:off x="188467" y="5301208"/>
          <a:ext cx="4248471" cy="1008111"/>
        </p:xfrm>
        <a:graphic>
          <a:graphicData uri="http://schemas.openxmlformats.org/drawingml/2006/table">
            <a:tbl>
              <a:tblPr firstRow="1" bandRow="1">
                <a:tableStyleId>{5C22544A-7EE6-4342-B048-85BDC9FD1C3A}</a:tableStyleId>
              </a:tblPr>
              <a:tblGrid>
                <a:gridCol w="792087"/>
                <a:gridCol w="1656184"/>
                <a:gridCol w="1800200"/>
              </a:tblGrid>
              <a:tr h="336037">
                <a:tc>
                  <a:txBody>
                    <a:bodyPr/>
                    <a:lstStyle/>
                    <a:p>
                      <a:pPr algn="ctr" latinLnBrk="1"/>
                      <a:r>
                        <a:rPr lang="en-US" altLang="ko-KR" sz="1200" dirty="0" smtClean="0"/>
                        <a:t>Outage</a:t>
                      </a:r>
                      <a:endParaRPr lang="ko-KR" altLang="en-US" sz="1200" dirty="0"/>
                    </a:p>
                  </a:txBody>
                  <a:tcPr>
                    <a:solidFill>
                      <a:schemeClr val="bg1">
                        <a:lumMod val="50000"/>
                      </a:schemeClr>
                    </a:solidFill>
                  </a:tcPr>
                </a:tc>
                <a:tc>
                  <a:txBody>
                    <a:bodyPr/>
                    <a:lstStyle/>
                    <a:p>
                      <a:pPr algn="ctr" latinLnBrk="1"/>
                      <a:r>
                        <a:rPr lang="en-US" altLang="ko-KR" sz="1200" dirty="0" smtClean="0"/>
                        <a:t>Persons</a:t>
                      </a:r>
                      <a:endParaRPr lang="ko-KR" altLang="en-US" sz="1200" dirty="0"/>
                    </a:p>
                  </a:txBody>
                  <a:tcPr/>
                </a:tc>
                <a:tc>
                  <a:txBody>
                    <a:bodyPr/>
                    <a:lstStyle/>
                    <a:p>
                      <a:pPr algn="ctr" latinLnBrk="1"/>
                      <a:r>
                        <a:rPr lang="en-US" altLang="ko-KR" sz="1200" dirty="0" smtClean="0"/>
                        <a:t>Days</a:t>
                      </a:r>
                      <a:endParaRPr lang="ko-KR" altLang="en-US" sz="1200" dirty="0"/>
                    </a:p>
                  </a:txBody>
                  <a:tcPr/>
                </a:tc>
              </a:tr>
              <a:tr h="336037">
                <a:tc>
                  <a:txBody>
                    <a:bodyPr/>
                    <a:lstStyle/>
                    <a:p>
                      <a:pPr algn="ctr" latinLnBrk="1"/>
                      <a:r>
                        <a:rPr lang="en-US" altLang="ko-KR" sz="1200" dirty="0" smtClean="0"/>
                        <a:t>15th</a:t>
                      </a:r>
                      <a:endParaRPr lang="ko-KR" altLang="en-US" sz="1200" dirty="0"/>
                    </a:p>
                  </a:txBody>
                  <a:tcPr>
                    <a:solidFill>
                      <a:schemeClr val="bg1">
                        <a:lumMod val="50000"/>
                      </a:schemeClr>
                    </a:solidFill>
                  </a:tcPr>
                </a:tc>
                <a:tc>
                  <a:txBody>
                    <a:bodyPr/>
                    <a:lstStyle/>
                    <a:p>
                      <a:pPr algn="ctr" latinLnBrk="1"/>
                      <a:r>
                        <a:rPr lang="en-US" altLang="ko-KR" sz="1200" dirty="0" smtClean="0"/>
                        <a:t>22,621</a:t>
                      </a:r>
                      <a:endParaRPr lang="ko-KR" altLang="en-US" sz="1200" dirty="0"/>
                    </a:p>
                  </a:txBody>
                  <a:tcPr>
                    <a:solidFill>
                      <a:schemeClr val="accent1">
                        <a:lumMod val="40000"/>
                        <a:lumOff val="60000"/>
                      </a:schemeClr>
                    </a:solidFill>
                  </a:tcPr>
                </a:tc>
                <a:tc>
                  <a:txBody>
                    <a:bodyPr/>
                    <a:lstStyle/>
                    <a:p>
                      <a:pPr algn="ctr" latinLnBrk="1"/>
                      <a:r>
                        <a:rPr lang="en-US" altLang="ko-KR" sz="1200" dirty="0" smtClean="0"/>
                        <a:t>31</a:t>
                      </a:r>
                      <a:endParaRPr lang="ko-KR" altLang="en-US" sz="1200" dirty="0"/>
                    </a:p>
                  </a:txBody>
                  <a:tcPr>
                    <a:solidFill>
                      <a:schemeClr val="accent6">
                        <a:lumMod val="40000"/>
                        <a:lumOff val="60000"/>
                      </a:schemeClr>
                    </a:solidFill>
                  </a:tcPr>
                </a:tc>
              </a:tr>
              <a:tr h="336037">
                <a:tc>
                  <a:txBody>
                    <a:bodyPr/>
                    <a:lstStyle/>
                    <a:p>
                      <a:pPr algn="ctr" latinLnBrk="1"/>
                      <a:r>
                        <a:rPr lang="en-US" altLang="ko-KR" sz="1200" dirty="0" smtClean="0"/>
                        <a:t>16th</a:t>
                      </a:r>
                      <a:endParaRPr lang="ko-KR" altLang="en-US" sz="1200" dirty="0"/>
                    </a:p>
                  </a:txBody>
                  <a:tcPr>
                    <a:solidFill>
                      <a:schemeClr val="bg1">
                        <a:lumMod val="50000"/>
                      </a:schemeClr>
                    </a:solidFill>
                  </a:tcPr>
                </a:tc>
                <a:tc>
                  <a:txBody>
                    <a:bodyPr/>
                    <a:lstStyle/>
                    <a:p>
                      <a:pPr algn="ctr" latinLnBrk="1"/>
                      <a:r>
                        <a:rPr lang="en-US" altLang="ko-KR" sz="1200" dirty="0" smtClean="0"/>
                        <a:t>23,842</a:t>
                      </a:r>
                      <a:endParaRPr lang="ko-KR" altLang="en-US" sz="1200" dirty="0"/>
                    </a:p>
                  </a:txBody>
                  <a:tcPr>
                    <a:solidFill>
                      <a:schemeClr val="accent1">
                        <a:lumMod val="40000"/>
                        <a:lumOff val="60000"/>
                      </a:schemeClr>
                    </a:solidFill>
                  </a:tcPr>
                </a:tc>
                <a:tc>
                  <a:txBody>
                    <a:bodyPr/>
                    <a:lstStyle/>
                    <a:p>
                      <a:pPr algn="ctr" latinLnBrk="1"/>
                      <a:r>
                        <a:rPr lang="en-US" altLang="ko-KR" sz="1200" dirty="0" smtClean="0"/>
                        <a:t>33</a:t>
                      </a:r>
                      <a:endParaRPr lang="ko-KR" altLang="en-US" sz="1200" dirty="0"/>
                    </a:p>
                  </a:txBody>
                  <a:tcPr>
                    <a:solidFill>
                      <a:schemeClr val="accent6">
                        <a:lumMod val="40000"/>
                        <a:lumOff val="60000"/>
                      </a:schemeClr>
                    </a:solidFill>
                  </a:tcPr>
                </a:tc>
              </a:tr>
            </a:tbl>
          </a:graphicData>
        </a:graphic>
      </p:graphicFrame>
      <p:sp>
        <p:nvSpPr>
          <p:cNvPr id="205" name="Text Box 340"/>
          <p:cNvSpPr txBox="1">
            <a:spLocks noChangeArrowheads="1"/>
          </p:cNvSpPr>
          <p:nvPr/>
        </p:nvSpPr>
        <p:spPr bwMode="auto">
          <a:xfrm rot="16200000">
            <a:off x="3435249" y="3638601"/>
            <a:ext cx="1704313"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200" dirty="0" smtClean="0">
                <a:solidFill>
                  <a:schemeClr val="bg1"/>
                </a:solidFill>
                <a:latin typeface="산돌고딕B" pitchFamily="18" charset="-127"/>
                <a:ea typeface="산돌고딕B" pitchFamily="18" charset="-127"/>
              </a:rPr>
              <a:t>Outage Periods(Days)</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209" name="모서리가 둥근 직사각형 208"/>
          <p:cNvSpPr/>
          <p:nvPr/>
        </p:nvSpPr>
        <p:spPr>
          <a:xfrm>
            <a:off x="1520642" y="3213104"/>
            <a:ext cx="252000" cy="1944000"/>
          </a:xfrm>
          <a:prstGeom prst="round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0" name="모서리가 둥근 직사각형 209"/>
          <p:cNvSpPr/>
          <p:nvPr/>
        </p:nvSpPr>
        <p:spPr>
          <a:xfrm>
            <a:off x="1772642" y="3140968"/>
            <a:ext cx="252000" cy="2016000"/>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1" name="Text Box 328"/>
          <p:cNvSpPr txBox="1">
            <a:spLocks noChangeArrowheads="1"/>
          </p:cNvSpPr>
          <p:nvPr/>
        </p:nvSpPr>
        <p:spPr bwMode="auto">
          <a:xfrm>
            <a:off x="3860874" y="2276872"/>
            <a:ext cx="325795" cy="291464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36</a:t>
            </a: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30</a:t>
            </a: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24</a:t>
            </a: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18</a:t>
            </a: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11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lang="en-US" altLang="ko-KR" sz="1000" dirty="0" smtClean="0">
                <a:solidFill>
                  <a:schemeClr val="bg1"/>
                </a:solidFill>
                <a:latin typeface="산돌고딕B" pitchFamily="18" charset="-127"/>
                <a:ea typeface="산돌고딕B" pitchFamily="18" charset="-127"/>
              </a:rPr>
              <a:t>12</a:t>
            </a: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6</a:t>
            </a:r>
          </a:p>
          <a:p>
            <a:pPr marL="0" marR="0" lvl="0" indent="0" algn="r" defTabSz="914400" rtl="0" eaLnBrk="1" fontAlgn="base" latinLnBrk="1" hangingPunct="1">
              <a:lnSpc>
                <a:spcPct val="140000"/>
              </a:lnSpc>
              <a:spcBef>
                <a:spcPct val="0"/>
              </a:spcBef>
              <a:spcAft>
                <a:spcPct val="0"/>
              </a:spcAft>
              <a:buClrTx/>
              <a:buSzTx/>
              <a:buFontTx/>
              <a:buNone/>
              <a:tabLst/>
            </a:pPr>
            <a:endParaRPr kumimoji="1" lang="en-US" altLang="ko-KR" sz="7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4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sp>
        <p:nvSpPr>
          <p:cNvPr id="212" name="모서리가 둥근 직사각형 211"/>
          <p:cNvSpPr/>
          <p:nvPr/>
        </p:nvSpPr>
        <p:spPr>
          <a:xfrm>
            <a:off x="3176826" y="2808000"/>
            <a:ext cx="252000" cy="2340000"/>
          </a:xfrm>
          <a:prstGeom prst="round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3" name="모서리가 둥근 직사각형 212"/>
          <p:cNvSpPr/>
          <p:nvPr/>
        </p:nvSpPr>
        <p:spPr>
          <a:xfrm>
            <a:off x="3428826" y="2700000"/>
            <a:ext cx="252000" cy="2448000"/>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4" name="위로 구부러진 화살표 213"/>
          <p:cNvSpPr/>
          <p:nvPr/>
        </p:nvSpPr>
        <p:spPr>
          <a:xfrm rot="19561190">
            <a:off x="1377941" y="2682591"/>
            <a:ext cx="1038301" cy="333242"/>
          </a:xfrm>
          <a:prstGeom prst="curvedUpArrow">
            <a:avLst>
              <a:gd name="adj1" fmla="val 25000"/>
              <a:gd name="adj2" fmla="val 77819"/>
              <a:gd name="adj3" fmla="val 579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15" name="위로 구부러진 화살표 214"/>
          <p:cNvSpPr/>
          <p:nvPr/>
        </p:nvSpPr>
        <p:spPr>
          <a:xfrm rot="19561190">
            <a:off x="2674086" y="2394559"/>
            <a:ext cx="1038301" cy="333242"/>
          </a:xfrm>
          <a:prstGeom prst="curvedUpArrow">
            <a:avLst>
              <a:gd name="adj1" fmla="val 25000"/>
              <a:gd name="adj2" fmla="val 77819"/>
              <a:gd name="adj3" fmla="val 579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16" name="모서리가 둥근 직사각형 215"/>
          <p:cNvSpPr/>
          <p:nvPr/>
        </p:nvSpPr>
        <p:spPr>
          <a:xfrm>
            <a:off x="404490" y="1772816"/>
            <a:ext cx="144016" cy="144000"/>
          </a:xfrm>
          <a:prstGeom prst="round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7" name="Text Box 220"/>
          <p:cNvSpPr txBox="1">
            <a:spLocks noChangeArrowheads="1"/>
          </p:cNvSpPr>
          <p:nvPr/>
        </p:nvSpPr>
        <p:spPr bwMode="auto">
          <a:xfrm>
            <a:off x="539552" y="1700808"/>
            <a:ext cx="1904689"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Before(Fifteenth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218" name="모서리가 둥근 직사각형 217"/>
          <p:cNvSpPr/>
          <p:nvPr/>
        </p:nvSpPr>
        <p:spPr>
          <a:xfrm>
            <a:off x="2492722" y="1772816"/>
            <a:ext cx="144016" cy="144000"/>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9" name="Text Box 220"/>
          <p:cNvSpPr txBox="1">
            <a:spLocks noChangeArrowheads="1"/>
          </p:cNvSpPr>
          <p:nvPr/>
        </p:nvSpPr>
        <p:spPr bwMode="auto">
          <a:xfrm>
            <a:off x="2627784" y="1700808"/>
            <a:ext cx="1818126"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After(Sixteenth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220" name="오른쪽 화살표 219"/>
          <p:cNvSpPr/>
          <p:nvPr/>
        </p:nvSpPr>
        <p:spPr>
          <a:xfrm>
            <a:off x="4572000" y="3356992"/>
            <a:ext cx="351086" cy="864096"/>
          </a:xfrm>
          <a:prstGeom prst="rightArrow">
            <a:avLst/>
          </a:prstGeom>
          <a:solidFill>
            <a:schemeClr val="tx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 name="Group 653"/>
          <p:cNvGrpSpPr>
            <a:grpSpLocks/>
          </p:cNvGrpSpPr>
          <p:nvPr/>
        </p:nvGrpSpPr>
        <p:grpSpPr bwMode="auto">
          <a:xfrm>
            <a:off x="4923086" y="1854225"/>
            <a:ext cx="4041402" cy="3611116"/>
            <a:chOff x="75" y="1259"/>
            <a:chExt cx="2816" cy="966"/>
          </a:xfrm>
        </p:grpSpPr>
        <p:pic>
          <p:nvPicPr>
            <p:cNvPr id="28" name="Picture 651"/>
            <p:cNvPicPr>
              <a:picLocks noChangeAspect="1" noChangeArrowheads="1"/>
            </p:cNvPicPr>
            <p:nvPr/>
          </p:nvPicPr>
          <p:blipFill>
            <a:blip r:embed="rId3" cstate="print"/>
            <a:srcRect/>
            <a:stretch>
              <a:fillRect/>
            </a:stretch>
          </p:blipFill>
          <p:spPr bwMode="auto">
            <a:xfrm>
              <a:off x="75" y="1278"/>
              <a:ext cx="2816" cy="178"/>
            </a:xfrm>
            <a:prstGeom prst="rect">
              <a:avLst/>
            </a:prstGeom>
            <a:noFill/>
            <a:ln w="9525" algn="ctr">
              <a:noFill/>
              <a:miter lim="800000"/>
              <a:headEnd/>
              <a:tailEnd/>
            </a:ln>
          </p:spPr>
        </p:pic>
        <p:pic>
          <p:nvPicPr>
            <p:cNvPr id="29" name="Picture 68" descr="5-9"/>
            <p:cNvPicPr>
              <a:picLocks noChangeAspect="1" noChangeArrowheads="1"/>
            </p:cNvPicPr>
            <p:nvPr/>
          </p:nvPicPr>
          <p:blipFill>
            <a:blip r:embed="rId4" cstate="print"/>
            <a:srcRect/>
            <a:stretch>
              <a:fillRect/>
            </a:stretch>
          </p:blipFill>
          <p:spPr bwMode="auto">
            <a:xfrm>
              <a:off x="78" y="1259"/>
              <a:ext cx="2802" cy="966"/>
            </a:xfrm>
            <a:prstGeom prst="rect">
              <a:avLst/>
            </a:prstGeom>
            <a:noFill/>
            <a:ln w="9525">
              <a:noFill/>
              <a:miter lim="800000"/>
              <a:headEnd/>
              <a:tailEnd/>
            </a:ln>
          </p:spPr>
        </p:pic>
      </p:grpSp>
      <p:pic>
        <p:nvPicPr>
          <p:cNvPr id="30" name="Picture 373"/>
          <p:cNvPicPr>
            <a:picLocks noChangeAspect="1" noChangeArrowheads="1"/>
          </p:cNvPicPr>
          <p:nvPr/>
        </p:nvPicPr>
        <p:blipFill>
          <a:blip r:embed="rId5" cstate="print"/>
          <a:srcRect/>
          <a:stretch>
            <a:fillRect/>
          </a:stretch>
        </p:blipFill>
        <p:spPr bwMode="auto">
          <a:xfrm>
            <a:off x="4932040" y="5029225"/>
            <a:ext cx="4211960" cy="328612"/>
          </a:xfrm>
          <a:prstGeom prst="rect">
            <a:avLst/>
          </a:prstGeom>
          <a:noFill/>
          <a:ln w="9525" algn="ctr">
            <a:noFill/>
            <a:miter lim="800000"/>
            <a:headEnd/>
            <a:tailEnd/>
          </a:ln>
        </p:spPr>
      </p:pic>
      <p:graphicFrame>
        <p:nvGraphicFramePr>
          <p:cNvPr id="31" name="Group 670"/>
          <p:cNvGraphicFramePr>
            <a:graphicFrameLocks noGrp="1"/>
          </p:cNvGraphicFramePr>
          <p:nvPr/>
        </p:nvGraphicFramePr>
        <p:xfrm>
          <a:off x="5724202" y="2465413"/>
          <a:ext cx="2972891" cy="2644278"/>
        </p:xfrm>
        <a:graphic>
          <a:graphicData uri="http://schemas.openxmlformats.org/drawingml/2006/table">
            <a:tbl>
              <a:tblPr/>
              <a:tblGrid>
                <a:gridCol w="2972891"/>
              </a:tblGrid>
              <a:tr h="353507">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53507">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83361">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82012">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82012">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83361">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82012">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
        <p:nvSpPr>
          <p:cNvPr id="32" name="Text Box 340"/>
          <p:cNvSpPr txBox="1">
            <a:spLocks noChangeArrowheads="1"/>
          </p:cNvSpPr>
          <p:nvPr/>
        </p:nvSpPr>
        <p:spPr bwMode="auto">
          <a:xfrm rot="16200000">
            <a:off x="3672615" y="3535000"/>
            <a:ext cx="2869696"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200" dirty="0" smtClean="0">
                <a:solidFill>
                  <a:schemeClr val="bg1"/>
                </a:solidFill>
                <a:latin typeface="산돌고딕B" pitchFamily="18" charset="-127"/>
                <a:ea typeface="산돌고딕B" pitchFamily="18" charset="-127"/>
              </a:rPr>
              <a:t>Personal Average Radiation Exposure</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33" name="Text Box 328"/>
          <p:cNvSpPr txBox="1">
            <a:spLocks noChangeArrowheads="1"/>
          </p:cNvSpPr>
          <p:nvPr/>
        </p:nvSpPr>
        <p:spPr bwMode="auto">
          <a:xfrm>
            <a:off x="5250652" y="2276872"/>
            <a:ext cx="502125" cy="2847511"/>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0.035</a:t>
            </a:r>
          </a:p>
          <a:p>
            <a:pPr marL="0" marR="0" lvl="0" indent="0" algn="r" defTabSz="914400" rtl="0" eaLnBrk="1" fontAlgn="base" latinLnBrk="1" hangingPunct="1">
              <a:lnSpc>
                <a:spcPct val="120000"/>
              </a:lnSpc>
              <a:spcBef>
                <a:spcPct val="0"/>
              </a:spcBef>
              <a:spcAft>
                <a:spcPct val="0"/>
              </a:spcAft>
              <a:buClrTx/>
              <a:buSzTx/>
              <a:buFontTx/>
              <a:buNone/>
              <a:tabLst/>
            </a:pPr>
            <a:endParaRPr lang="en-US" altLang="ko-KR" sz="1000" dirty="0" smtClean="0">
              <a:solidFill>
                <a:schemeClr val="bg1"/>
              </a:solidFill>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0.030</a:t>
            </a: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0.025</a:t>
            </a: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0.020</a:t>
            </a: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0.015</a:t>
            </a: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lang="en-US" altLang="ko-KR" sz="1000" dirty="0" smtClean="0">
                <a:solidFill>
                  <a:schemeClr val="bg1"/>
                </a:solidFill>
                <a:latin typeface="산돌고딕B" pitchFamily="18" charset="-127"/>
                <a:ea typeface="산돌고딕B" pitchFamily="18" charset="-127"/>
              </a:rPr>
              <a:t>0.010</a:t>
            </a: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0.005</a:t>
            </a:r>
          </a:p>
          <a:p>
            <a:pPr marL="0" marR="0" lvl="0" indent="0" algn="r" defTabSz="914400" rtl="0" eaLnBrk="1" fontAlgn="base" latinLnBrk="1" hangingPunct="1">
              <a:lnSpc>
                <a:spcPct val="1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1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sp>
        <p:nvSpPr>
          <p:cNvPr id="34" name="Rectangle 631"/>
          <p:cNvSpPr>
            <a:spLocks noChangeArrowheads="1"/>
          </p:cNvSpPr>
          <p:nvPr/>
        </p:nvSpPr>
        <p:spPr bwMode="auto">
          <a:xfrm>
            <a:off x="4952677" y="5157192"/>
            <a:ext cx="4248472" cy="216024"/>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36" name="표 35"/>
          <p:cNvGraphicFramePr>
            <a:graphicFrameLocks noGrp="1"/>
          </p:cNvGraphicFramePr>
          <p:nvPr/>
        </p:nvGraphicFramePr>
        <p:xfrm>
          <a:off x="4952678" y="5301208"/>
          <a:ext cx="4139951" cy="1008111"/>
        </p:xfrm>
        <a:graphic>
          <a:graphicData uri="http://schemas.openxmlformats.org/drawingml/2006/table">
            <a:tbl>
              <a:tblPr firstRow="1" bandRow="1">
                <a:tableStyleId>{5C22544A-7EE6-4342-B048-85BDC9FD1C3A}</a:tableStyleId>
              </a:tblPr>
              <a:tblGrid>
                <a:gridCol w="771855"/>
                <a:gridCol w="3368096"/>
              </a:tblGrid>
              <a:tr h="336037">
                <a:tc>
                  <a:txBody>
                    <a:bodyPr/>
                    <a:lstStyle/>
                    <a:p>
                      <a:pPr algn="ctr" latinLnBrk="1"/>
                      <a:r>
                        <a:rPr lang="en-US" altLang="ko-KR" sz="1200" dirty="0" smtClean="0"/>
                        <a:t>Outage</a:t>
                      </a:r>
                      <a:endParaRPr lang="ko-KR" altLang="en-US" sz="1200" dirty="0"/>
                    </a:p>
                  </a:txBody>
                  <a:tcPr>
                    <a:solidFill>
                      <a:schemeClr val="bg1">
                        <a:lumMod val="50000"/>
                      </a:schemeClr>
                    </a:solidFill>
                  </a:tcPr>
                </a:tc>
                <a:tc>
                  <a:txBody>
                    <a:bodyPr/>
                    <a:lstStyle/>
                    <a:p>
                      <a:pPr algn="ctr" latinLnBrk="1"/>
                      <a:r>
                        <a:rPr lang="en-US" altLang="ko-KR" sz="1200" dirty="0" smtClean="0"/>
                        <a:t>Personal Average</a:t>
                      </a:r>
                      <a:r>
                        <a:rPr lang="en-US" altLang="ko-KR" sz="1200" baseline="0" dirty="0" smtClean="0"/>
                        <a:t> Radiation Exposure(</a:t>
                      </a:r>
                      <a:r>
                        <a:rPr lang="en-US" altLang="ko-KR" sz="1200" baseline="0" dirty="0" err="1" smtClean="0"/>
                        <a:t>mSv</a:t>
                      </a:r>
                      <a:r>
                        <a:rPr lang="en-US" altLang="ko-KR" sz="1200" baseline="0" dirty="0" smtClean="0"/>
                        <a:t>)</a:t>
                      </a:r>
                      <a:endParaRPr lang="ko-KR" altLang="en-US" sz="1200" dirty="0"/>
                    </a:p>
                  </a:txBody>
                  <a:tcPr/>
                </a:tc>
              </a:tr>
              <a:tr h="336037">
                <a:tc>
                  <a:txBody>
                    <a:bodyPr/>
                    <a:lstStyle/>
                    <a:p>
                      <a:pPr algn="ctr" latinLnBrk="1"/>
                      <a:r>
                        <a:rPr lang="en-US" altLang="ko-KR" sz="1200" dirty="0" smtClean="0"/>
                        <a:t>15th</a:t>
                      </a:r>
                      <a:endParaRPr lang="ko-KR" altLang="en-US" sz="1200" dirty="0"/>
                    </a:p>
                  </a:txBody>
                  <a:tcPr>
                    <a:solidFill>
                      <a:schemeClr val="bg1">
                        <a:lumMod val="50000"/>
                      </a:schemeClr>
                    </a:solidFill>
                  </a:tcPr>
                </a:tc>
                <a:tc>
                  <a:txBody>
                    <a:bodyPr/>
                    <a:lstStyle/>
                    <a:p>
                      <a:pPr algn="ctr" latinLnBrk="1"/>
                      <a:r>
                        <a:rPr lang="en-US" altLang="ko-KR" sz="1200" dirty="0" smtClean="0"/>
                        <a:t>0.035</a:t>
                      </a:r>
                      <a:endParaRPr lang="ko-KR" altLang="en-US" sz="1200" dirty="0"/>
                    </a:p>
                  </a:txBody>
                  <a:tcPr>
                    <a:solidFill>
                      <a:schemeClr val="accent1">
                        <a:lumMod val="40000"/>
                        <a:lumOff val="60000"/>
                      </a:schemeClr>
                    </a:solidFill>
                  </a:tcPr>
                </a:tc>
              </a:tr>
              <a:tr h="336037">
                <a:tc>
                  <a:txBody>
                    <a:bodyPr/>
                    <a:lstStyle/>
                    <a:p>
                      <a:pPr algn="ctr" latinLnBrk="1"/>
                      <a:r>
                        <a:rPr lang="en-US" altLang="ko-KR" sz="1200" dirty="0" smtClean="0"/>
                        <a:t>16th</a:t>
                      </a:r>
                      <a:endParaRPr lang="ko-KR" altLang="en-US" sz="1200" dirty="0"/>
                    </a:p>
                  </a:txBody>
                  <a:tcPr>
                    <a:solidFill>
                      <a:schemeClr val="bg1">
                        <a:lumMod val="50000"/>
                      </a:schemeClr>
                    </a:solidFill>
                  </a:tcPr>
                </a:tc>
                <a:tc>
                  <a:txBody>
                    <a:bodyPr/>
                    <a:lstStyle/>
                    <a:p>
                      <a:pPr algn="ctr" latinLnBrk="1"/>
                      <a:r>
                        <a:rPr lang="en-US" altLang="ko-KR" sz="1200" dirty="0" smtClean="0"/>
                        <a:t>0.023</a:t>
                      </a:r>
                      <a:endParaRPr lang="ko-KR" altLang="en-US" sz="1200" dirty="0"/>
                    </a:p>
                  </a:txBody>
                  <a:tcPr>
                    <a:solidFill>
                      <a:schemeClr val="accent1">
                        <a:lumMod val="40000"/>
                        <a:lumOff val="60000"/>
                      </a:schemeClr>
                    </a:solidFill>
                  </a:tcPr>
                </a:tc>
              </a:tr>
            </a:tbl>
          </a:graphicData>
        </a:graphic>
      </p:graphicFrame>
      <p:sp>
        <p:nvSpPr>
          <p:cNvPr id="38" name="모서리가 둥근 직사각형 37"/>
          <p:cNvSpPr/>
          <p:nvPr/>
        </p:nvSpPr>
        <p:spPr>
          <a:xfrm>
            <a:off x="6516216" y="2492896"/>
            <a:ext cx="540000" cy="2628000"/>
          </a:xfrm>
          <a:prstGeom prst="roundRect">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모서리가 둥근 직사각형 39"/>
          <p:cNvSpPr/>
          <p:nvPr/>
        </p:nvSpPr>
        <p:spPr>
          <a:xfrm>
            <a:off x="7812360" y="3356992"/>
            <a:ext cx="540000" cy="17640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모서리가 둥근 직사각형 46"/>
          <p:cNvSpPr/>
          <p:nvPr/>
        </p:nvSpPr>
        <p:spPr>
          <a:xfrm>
            <a:off x="5168701" y="1772816"/>
            <a:ext cx="144016" cy="144000"/>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Text Box 220"/>
          <p:cNvSpPr txBox="1">
            <a:spLocks noChangeArrowheads="1"/>
          </p:cNvSpPr>
          <p:nvPr/>
        </p:nvSpPr>
        <p:spPr bwMode="auto">
          <a:xfrm>
            <a:off x="5279925" y="1700808"/>
            <a:ext cx="1905000" cy="276225"/>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Before(Fifteenth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49" name="모서리가 둥근 직사각형 48"/>
          <p:cNvSpPr/>
          <p:nvPr/>
        </p:nvSpPr>
        <p:spPr>
          <a:xfrm>
            <a:off x="7256933" y="1772816"/>
            <a:ext cx="144016" cy="144000"/>
          </a:xfrm>
          <a:prstGeom prst="round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Text Box 220"/>
          <p:cNvSpPr txBox="1">
            <a:spLocks noChangeArrowheads="1"/>
          </p:cNvSpPr>
          <p:nvPr/>
        </p:nvSpPr>
        <p:spPr bwMode="auto">
          <a:xfrm>
            <a:off x="7328941" y="1700808"/>
            <a:ext cx="1818126" cy="276999"/>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After(Sixteenth Outage)</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52" name="아래로 구부러진 화살표 51"/>
          <p:cNvSpPr/>
          <p:nvPr/>
        </p:nvSpPr>
        <p:spPr>
          <a:xfrm rot="2382158">
            <a:off x="7177342" y="2534745"/>
            <a:ext cx="1204573" cy="475763"/>
          </a:xfrm>
          <a:prstGeom prst="curvedDownArrow">
            <a:avLst>
              <a:gd name="adj1" fmla="val 25000"/>
              <a:gd name="adj2" fmla="val 72834"/>
              <a:gd name="adj3" fmla="val 361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954107"/>
          </a:xfrm>
          <a:prstGeom prst="rect">
            <a:avLst/>
          </a:prstGeom>
          <a:noFill/>
        </p:spPr>
        <p:txBody>
          <a:bodyPr wrap="square" rtlCol="0">
            <a:spAutoFit/>
          </a:bodyPr>
          <a:lstStyle/>
          <a:p>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47" name="TextBox 46"/>
          <p:cNvSpPr txBox="1"/>
          <p:nvPr/>
        </p:nvSpPr>
        <p:spPr>
          <a:xfrm>
            <a:off x="-142908" y="1714488"/>
            <a:ext cx="9429816" cy="523220"/>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Reduction of Radiation Exposure by Operating RMVS</a:t>
            </a:r>
            <a:endParaRPr lang="en-US" altLang="ko-KR" sz="2000" b="1" dirty="0" smtClean="0">
              <a:solidFill>
                <a:schemeClr val="accent6">
                  <a:lumMod val="20000"/>
                  <a:lumOff val="80000"/>
                </a:schemeClr>
              </a:solidFill>
              <a:effectLst>
                <a:glow rad="228600">
                  <a:schemeClr val="tx1">
                    <a:alpha val="40000"/>
                  </a:schemeClr>
                </a:glow>
              </a:effectLst>
              <a:latin typeface="+mj-ea"/>
            </a:endParaRPr>
          </a:p>
        </p:txBody>
      </p:sp>
      <p:grpSp>
        <p:nvGrpSpPr>
          <p:cNvPr id="85" name="그룹 84"/>
          <p:cNvGrpSpPr/>
          <p:nvPr/>
        </p:nvGrpSpPr>
        <p:grpSpPr>
          <a:xfrm>
            <a:off x="285720" y="2285992"/>
            <a:ext cx="7500990" cy="4095768"/>
            <a:chOff x="285720" y="2285992"/>
            <a:chExt cx="5420370" cy="4095768"/>
          </a:xfrm>
        </p:grpSpPr>
        <p:sp>
          <p:nvSpPr>
            <p:cNvPr id="56" name="Rectangle 24"/>
            <p:cNvSpPr>
              <a:spLocks noChangeArrowheads="1"/>
            </p:cNvSpPr>
            <p:nvPr/>
          </p:nvSpPr>
          <p:spPr bwMode="auto">
            <a:xfrm>
              <a:off x="318546" y="5677413"/>
              <a:ext cx="1403221" cy="704347"/>
            </a:xfrm>
            <a:prstGeom prst="rect">
              <a:avLst/>
            </a:prstGeom>
            <a:solidFill>
              <a:schemeClr val="bg1">
                <a:lumMod val="95000"/>
              </a:schemeClr>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61" name="Line 32"/>
            <p:cNvSpPr>
              <a:spLocks noChangeShapeType="1"/>
            </p:cNvSpPr>
            <p:nvPr/>
          </p:nvSpPr>
          <p:spPr bwMode="auto">
            <a:xfrm flipV="1">
              <a:off x="3689678" y="5696208"/>
              <a:ext cx="0" cy="685552"/>
            </a:xfrm>
            <a:prstGeom prst="line">
              <a:avLst/>
            </a:prstGeom>
            <a:solidFill>
              <a:schemeClr val="bg1">
                <a:lumMod val="95000"/>
              </a:schemeClr>
            </a:solid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smtClean="0">
                <a:ln>
                  <a:noFill/>
                </a:ln>
                <a:solidFill>
                  <a:schemeClr val="tx1"/>
                </a:solidFill>
                <a:effectLst/>
                <a:uLnTx/>
                <a:uFillTx/>
                <a:latin typeface="HY헤드라인M" pitchFamily="18" charset="-127"/>
                <a:ea typeface="HY헤드라인M" pitchFamily="18" charset="-127"/>
                <a:cs typeface="Arial" pitchFamily="34" charset="0"/>
              </a:endParaRPr>
            </a:p>
          </p:txBody>
        </p:sp>
        <p:sp>
          <p:nvSpPr>
            <p:cNvPr id="66" name="Rectangle 77"/>
            <p:cNvSpPr>
              <a:spLocks noChangeArrowheads="1"/>
            </p:cNvSpPr>
            <p:nvPr/>
          </p:nvSpPr>
          <p:spPr bwMode="auto">
            <a:xfrm>
              <a:off x="305288" y="5286388"/>
              <a:ext cx="5385709" cy="1095371"/>
            </a:xfrm>
            <a:prstGeom prst="rect">
              <a:avLst/>
            </a:prstGeom>
            <a:solidFill>
              <a:schemeClr val="bg1">
                <a:lumMod val="95000"/>
              </a:schemeClr>
            </a:solidFill>
            <a:ln w="19050">
              <a:solidFill>
                <a:srgbClr val="5F5F5F"/>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4400" b="0" i="0" u="none" strike="noStrike" cap="none" normalizeH="0" baseline="0" smtClean="0">
                <a:ln>
                  <a:noFill/>
                </a:ln>
                <a:solidFill>
                  <a:schemeClr val="tx1"/>
                </a:solidFill>
                <a:effectLst/>
                <a:latin typeface="굴림" pitchFamily="50" charset="-127"/>
                <a:ea typeface="굴림" pitchFamily="50" charset="-127"/>
              </a:endParaRPr>
            </a:p>
          </p:txBody>
        </p:sp>
        <p:sp>
          <p:nvSpPr>
            <p:cNvPr id="48" name="AutoShape 5"/>
            <p:cNvSpPr>
              <a:spLocks noChangeArrowheads="1"/>
            </p:cNvSpPr>
            <p:nvPr/>
          </p:nvSpPr>
          <p:spPr bwMode="auto">
            <a:xfrm>
              <a:off x="665782" y="2857496"/>
              <a:ext cx="4696400" cy="2387589"/>
            </a:xfrm>
            <a:prstGeom prst="roundRect">
              <a:avLst>
                <a:gd name="adj" fmla="val 4157"/>
              </a:avLst>
            </a:prstGeom>
            <a:solidFill>
              <a:schemeClr val="bg1"/>
            </a:solidFill>
            <a:ln w="9525">
              <a:solidFill>
                <a:srgbClr val="C0C0C0"/>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49" name="AutoShape 6"/>
            <p:cNvSpPr>
              <a:spLocks noChangeArrowheads="1"/>
            </p:cNvSpPr>
            <p:nvPr/>
          </p:nvSpPr>
          <p:spPr bwMode="auto">
            <a:xfrm>
              <a:off x="664345" y="2844000"/>
              <a:ext cx="956530" cy="2304000"/>
            </a:xfrm>
            <a:prstGeom prst="roundRect">
              <a:avLst>
                <a:gd name="adj" fmla="val 6245"/>
              </a:avLst>
            </a:prstGeom>
            <a:solidFill>
              <a:srgbClr val="33CCCC">
                <a:alpha val="14902"/>
              </a:srgbClr>
            </a:solidFill>
            <a:ln w="9525" algn="ctr">
              <a:noFill/>
              <a:round/>
              <a:headEnd/>
              <a:tailEnd/>
            </a:ln>
          </p:spPr>
          <p:txBody>
            <a:bodyPr vert="horz" wrap="square" lIns="93600" tIns="28800" rIns="93600" bIns="2880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50" name="Picture 7" descr="343434"/>
            <p:cNvPicPr>
              <a:picLocks noChangeAspect="1" noChangeArrowheads="1"/>
            </p:cNvPicPr>
            <p:nvPr/>
          </p:nvPicPr>
          <p:blipFill>
            <a:blip r:embed="rId3" cstate="print"/>
            <a:srcRect/>
            <a:stretch>
              <a:fillRect/>
            </a:stretch>
          </p:blipFill>
          <p:spPr bwMode="auto">
            <a:xfrm>
              <a:off x="326831" y="5162395"/>
              <a:ext cx="5350043" cy="179126"/>
            </a:xfrm>
            <a:prstGeom prst="rect">
              <a:avLst/>
            </a:prstGeom>
            <a:noFill/>
            <a:ln w="9525">
              <a:noFill/>
              <a:miter lim="800000"/>
              <a:headEnd/>
              <a:tailEnd/>
            </a:ln>
          </p:spPr>
        </p:pic>
        <p:sp>
          <p:nvSpPr>
            <p:cNvPr id="51" name="Text Box 9"/>
            <p:cNvSpPr txBox="1">
              <a:spLocks noChangeArrowheads="1"/>
            </p:cNvSpPr>
            <p:nvPr/>
          </p:nvSpPr>
          <p:spPr bwMode="auto">
            <a:xfrm>
              <a:off x="1128889" y="2938710"/>
              <a:ext cx="482804" cy="2419116"/>
            </a:xfrm>
            <a:prstGeom prst="rect">
              <a:avLst/>
            </a:prstGeom>
            <a:noFill/>
            <a:ln w="9525">
              <a:noFill/>
              <a:miter lim="800000"/>
              <a:headEnd/>
              <a:tailEnd/>
            </a:ln>
            <a:effectLst>
              <a:outerShdw dist="17961" dir="2700000" algn="ctr" rotWithShape="0">
                <a:schemeClr val="bg1"/>
              </a:outerShdw>
            </a:effectLst>
          </p:spPr>
          <p:txBody>
            <a:bodyPr vert="horz" wrap="none" lIns="91430" tIns="45716" rIns="91430" bIns="45716" numCol="1" anchor="t" anchorCtr="0" compatLnSpc="1">
              <a:prstTxWarp prst="textNoShape">
                <a:avLst/>
              </a:prstTxWarp>
              <a:spAutoFit/>
            </a:bodyPr>
            <a:lstStyle/>
            <a:p>
              <a:pPr marL="0" marR="0" lvl="0" indent="0" algn="r" defTabSz="914400" rtl="0" eaLnBrk="1" fontAlgn="base" latinLnBrk="1" hangingPunct="1">
                <a:lnSpc>
                  <a:spcPct val="180000"/>
                </a:lnSpc>
                <a:spcBef>
                  <a:spcPct val="0"/>
                </a:spcBef>
                <a:spcAft>
                  <a:spcPct val="0"/>
                </a:spcAft>
                <a:buClrTx/>
                <a:buSzTx/>
                <a:buFontTx/>
                <a:buNone/>
                <a:tabLst/>
              </a:pPr>
              <a:r>
                <a:rPr kumimoji="1" lang="en-US" altLang="ko-KR" sz="1400" b="1" dirty="0" smtClean="0">
                  <a:solidFill>
                    <a:srgbClr val="5F5F5F"/>
                  </a:solidFill>
                  <a:latin typeface="+mj-ea"/>
                  <a:ea typeface="+mj-ea"/>
                </a:rPr>
                <a:t>10</a:t>
              </a:r>
              <a:r>
                <a:rPr kumimoji="1" lang="en-US" altLang="ko-KR" sz="1400" b="1" i="0" u="none" strike="noStrike" cap="none" normalizeH="0" baseline="0" dirty="0" smtClean="0">
                  <a:ln>
                    <a:noFill/>
                  </a:ln>
                  <a:solidFill>
                    <a:srgbClr val="5F5F5F"/>
                  </a:solidFill>
                  <a:effectLst/>
                  <a:latin typeface="+mj-ea"/>
                  <a:ea typeface="+mj-ea"/>
                </a:rPr>
                <a:t>0</a:t>
              </a:r>
            </a:p>
            <a:p>
              <a:pPr marL="0" marR="0" lvl="0" indent="0" algn="r" defTabSz="914400" rtl="0" eaLnBrk="1" fontAlgn="base" latinLnBrk="1" hangingPunct="1">
                <a:lnSpc>
                  <a:spcPct val="180000"/>
                </a:lnSpc>
                <a:spcBef>
                  <a:spcPct val="0"/>
                </a:spcBef>
                <a:spcAft>
                  <a:spcPct val="0"/>
                </a:spcAft>
                <a:buClrTx/>
                <a:buSzTx/>
                <a:buFontTx/>
                <a:buNone/>
                <a:tabLst/>
              </a:pPr>
              <a:r>
                <a:rPr kumimoji="1" lang="en-US" altLang="ko-KR" sz="1400" b="1" i="0" u="none" strike="noStrike" cap="none" normalizeH="0" baseline="0" dirty="0" smtClean="0">
                  <a:ln>
                    <a:noFill/>
                  </a:ln>
                  <a:solidFill>
                    <a:srgbClr val="5F5F5F"/>
                  </a:solidFill>
                  <a:effectLst/>
                  <a:latin typeface="+mj-ea"/>
                  <a:ea typeface="+mj-ea"/>
                </a:rPr>
                <a:t>80</a:t>
              </a:r>
            </a:p>
            <a:p>
              <a:pPr marL="0" marR="0" lvl="0" indent="0" algn="r" defTabSz="914400" rtl="0" eaLnBrk="1" fontAlgn="base" latinLnBrk="1" hangingPunct="1">
                <a:lnSpc>
                  <a:spcPct val="180000"/>
                </a:lnSpc>
                <a:spcBef>
                  <a:spcPct val="0"/>
                </a:spcBef>
                <a:spcAft>
                  <a:spcPct val="0"/>
                </a:spcAft>
                <a:buClrTx/>
                <a:buSzTx/>
                <a:buFontTx/>
                <a:buNone/>
                <a:tabLst/>
              </a:pPr>
              <a:r>
                <a:rPr kumimoji="1" lang="en-US" altLang="ko-KR" sz="1400" b="1" i="0" u="none" strike="noStrike" cap="none" normalizeH="0" baseline="0" dirty="0" smtClean="0">
                  <a:ln>
                    <a:noFill/>
                  </a:ln>
                  <a:solidFill>
                    <a:srgbClr val="5F5F5F"/>
                  </a:solidFill>
                  <a:effectLst/>
                  <a:latin typeface="+mj-ea"/>
                  <a:ea typeface="+mj-ea"/>
                </a:rPr>
                <a:t>60</a:t>
              </a:r>
            </a:p>
            <a:p>
              <a:pPr marL="0" marR="0" lvl="0" indent="0" algn="r" defTabSz="914400" rtl="0" eaLnBrk="1" fontAlgn="base" latinLnBrk="1" hangingPunct="1">
                <a:lnSpc>
                  <a:spcPct val="180000"/>
                </a:lnSpc>
                <a:spcBef>
                  <a:spcPct val="0"/>
                </a:spcBef>
                <a:spcAft>
                  <a:spcPct val="0"/>
                </a:spcAft>
                <a:buClrTx/>
                <a:buSzTx/>
                <a:buFontTx/>
                <a:buNone/>
                <a:tabLst/>
              </a:pPr>
              <a:r>
                <a:rPr kumimoji="1" lang="en-US" altLang="ko-KR" sz="1400" b="1" dirty="0" smtClean="0">
                  <a:solidFill>
                    <a:srgbClr val="5F5F5F"/>
                  </a:solidFill>
                  <a:latin typeface="+mj-ea"/>
                  <a:ea typeface="+mj-ea"/>
                </a:rPr>
                <a:t>40</a:t>
              </a:r>
              <a:endParaRPr kumimoji="1" lang="en-US" altLang="ko-KR" sz="1400" b="1" i="0" u="none" strike="noStrike" cap="none" normalizeH="0" baseline="0" dirty="0" smtClean="0">
                <a:ln>
                  <a:noFill/>
                </a:ln>
                <a:solidFill>
                  <a:srgbClr val="5F5F5F"/>
                </a:solidFill>
                <a:effectLst/>
                <a:latin typeface="+mj-ea"/>
                <a:ea typeface="+mj-ea"/>
              </a:endParaRPr>
            </a:p>
            <a:p>
              <a:pPr marL="0" marR="0" lvl="0" indent="0" algn="r" defTabSz="914400" rtl="0" eaLnBrk="1" fontAlgn="base" latinLnBrk="1" hangingPunct="1">
                <a:lnSpc>
                  <a:spcPct val="180000"/>
                </a:lnSpc>
                <a:spcBef>
                  <a:spcPct val="0"/>
                </a:spcBef>
                <a:spcAft>
                  <a:spcPct val="0"/>
                </a:spcAft>
                <a:buClrTx/>
                <a:buSzTx/>
                <a:buFontTx/>
                <a:buNone/>
                <a:tabLst/>
              </a:pPr>
              <a:r>
                <a:rPr kumimoji="1" lang="en-US" altLang="ko-KR" sz="1400" b="1" i="0" u="none" strike="noStrike" cap="none" normalizeH="0" baseline="0" dirty="0" smtClean="0">
                  <a:ln>
                    <a:noFill/>
                  </a:ln>
                  <a:solidFill>
                    <a:srgbClr val="5F5F5F"/>
                  </a:solidFill>
                  <a:effectLst/>
                  <a:latin typeface="+mj-ea"/>
                  <a:ea typeface="+mj-ea"/>
                </a:rPr>
                <a:t>20</a:t>
              </a:r>
              <a:br>
                <a:rPr kumimoji="1" lang="en-US" altLang="ko-KR" sz="1400" b="1" i="0" u="none" strike="noStrike" cap="none" normalizeH="0" baseline="0" dirty="0" smtClean="0">
                  <a:ln>
                    <a:noFill/>
                  </a:ln>
                  <a:solidFill>
                    <a:srgbClr val="5F5F5F"/>
                  </a:solidFill>
                  <a:effectLst/>
                  <a:latin typeface="+mj-ea"/>
                  <a:ea typeface="+mj-ea"/>
                </a:rPr>
              </a:br>
              <a:r>
                <a:rPr kumimoji="1" lang="en-US" altLang="ko-KR" sz="1400" b="1" i="0" u="none" strike="noStrike" cap="none" normalizeH="0" baseline="0" dirty="0" smtClean="0">
                  <a:ln>
                    <a:noFill/>
                  </a:ln>
                  <a:solidFill>
                    <a:srgbClr val="5F5F5F"/>
                  </a:solidFill>
                  <a:effectLst/>
                  <a:latin typeface="+mj-ea"/>
                  <a:ea typeface="+mj-ea"/>
                </a:rPr>
                <a:t>0</a:t>
              </a:r>
              <a:endParaRPr kumimoji="1" lang="ko-KR" altLang="ko-KR" sz="2400" b="0" i="0" u="none" strike="noStrike" cap="none" normalizeH="0" baseline="0" dirty="0" smtClean="0">
                <a:ln>
                  <a:noFill/>
                </a:ln>
                <a:solidFill>
                  <a:schemeClr val="tx1"/>
                </a:solidFill>
                <a:effectLst/>
                <a:latin typeface="+mj-ea"/>
                <a:ea typeface="+mj-ea"/>
              </a:endParaRPr>
            </a:p>
          </p:txBody>
        </p:sp>
        <p:sp>
          <p:nvSpPr>
            <p:cNvPr id="52" name="Text Box 10"/>
            <p:cNvSpPr txBox="1">
              <a:spLocks noChangeArrowheads="1"/>
            </p:cNvSpPr>
            <p:nvPr/>
          </p:nvSpPr>
          <p:spPr bwMode="auto">
            <a:xfrm>
              <a:off x="651196" y="2786058"/>
              <a:ext cx="1063284" cy="307768"/>
            </a:xfrm>
            <a:prstGeom prst="rect">
              <a:avLst/>
            </a:prstGeom>
            <a:noFill/>
            <a:ln w="9525">
              <a:noFill/>
              <a:miter lim="800000"/>
              <a:headEnd/>
              <a:tailEnd/>
            </a:ln>
            <a:effectLst>
              <a:outerShdw dist="17961" dir="2700000" algn="ctr" rotWithShape="0">
                <a:schemeClr val="bg1"/>
              </a:outerShdw>
            </a:effectLst>
          </p:spPr>
          <p:txBody>
            <a:bodyPr vert="horz" wrap="none" lIns="91430" tIns="45716" rIns="91430" bIns="45716" numCol="1" anchor="t" anchorCtr="0" compatLnSpc="1">
              <a:prstTxWarp prst="textNoShape">
                <a:avLst/>
              </a:prstTxWarp>
              <a:spAutoFit/>
            </a:bodyPr>
            <a:lstStyle/>
            <a:p>
              <a:pPr marL="0" marR="0" lvl="0" indent="0" algn="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mj-ea"/>
                  <a:ea typeface="+mj-ea"/>
                </a:rPr>
                <a:t>(</a:t>
              </a:r>
              <a:r>
                <a:rPr kumimoji="1" lang="en-US" altLang="ko-KR" sz="1400" b="1" dirty="0" smtClean="0">
                  <a:latin typeface="+mj-ea"/>
                  <a:ea typeface="+mj-ea"/>
                </a:rPr>
                <a:t>man-</a:t>
              </a:r>
              <a:r>
                <a:rPr kumimoji="1" lang="en-US" altLang="ko-KR" sz="1400" b="1" dirty="0" err="1" smtClean="0">
                  <a:latin typeface="+mj-ea"/>
                  <a:ea typeface="+mj-ea"/>
                </a:rPr>
                <a:t>mSv</a:t>
              </a:r>
              <a:r>
                <a:rPr kumimoji="1" lang="en-US" altLang="ko-KR" sz="1400" b="1" i="0" u="none" strike="noStrike" cap="none" normalizeH="0" baseline="0" dirty="0" smtClean="0">
                  <a:ln>
                    <a:noFill/>
                  </a:ln>
                  <a:solidFill>
                    <a:schemeClr val="tx1"/>
                  </a:solidFill>
                  <a:effectLst/>
                  <a:latin typeface="+mj-ea"/>
                  <a:ea typeface="+mj-ea"/>
                </a:rPr>
                <a:t>)</a:t>
              </a:r>
              <a:endParaRPr kumimoji="1" lang="ko-KR" sz="1400" b="1" i="0" u="none" strike="noStrike" cap="none" normalizeH="0" baseline="0" dirty="0" smtClean="0">
                <a:ln>
                  <a:noFill/>
                </a:ln>
                <a:solidFill>
                  <a:schemeClr val="tx1"/>
                </a:solidFill>
                <a:effectLst/>
                <a:latin typeface="+mj-ea"/>
                <a:ea typeface="+mj-ea"/>
              </a:endParaRPr>
            </a:p>
          </p:txBody>
        </p:sp>
        <p:sp>
          <p:nvSpPr>
            <p:cNvPr id="53" name="Rectangle 16"/>
            <p:cNvSpPr>
              <a:spLocks noChangeArrowheads="1"/>
            </p:cNvSpPr>
            <p:nvPr/>
          </p:nvSpPr>
          <p:spPr bwMode="auto">
            <a:xfrm>
              <a:off x="1620877" y="4751356"/>
              <a:ext cx="3709362" cy="403505"/>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54" name="AutoShape 20" descr="6"/>
            <p:cNvSpPr>
              <a:spLocks noChangeArrowheads="1"/>
            </p:cNvSpPr>
            <p:nvPr/>
          </p:nvSpPr>
          <p:spPr bwMode="auto">
            <a:xfrm>
              <a:off x="3616963" y="5328000"/>
              <a:ext cx="2068682" cy="360000"/>
            </a:xfrm>
            <a:prstGeom prst="roundRect">
              <a:avLst>
                <a:gd name="adj" fmla="val 0"/>
              </a:avLst>
            </a:prstGeom>
            <a:blipFill dpi="0" rotWithShape="1">
              <a:blip r:embed="rId4"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55" name="AutoShape 21" descr="5"/>
            <p:cNvSpPr>
              <a:spLocks noChangeArrowheads="1"/>
            </p:cNvSpPr>
            <p:nvPr/>
          </p:nvSpPr>
          <p:spPr bwMode="auto">
            <a:xfrm>
              <a:off x="1679529" y="5292000"/>
              <a:ext cx="2003104" cy="390984"/>
            </a:xfrm>
            <a:prstGeom prst="roundRect">
              <a:avLst>
                <a:gd name="adj" fmla="val 0"/>
              </a:avLst>
            </a:prstGeom>
            <a:blipFill dpi="0" rotWithShape="1">
              <a:blip r:embed="rId5"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57" name="Rectangle 27"/>
            <p:cNvSpPr>
              <a:spLocks noChangeArrowheads="1"/>
            </p:cNvSpPr>
            <p:nvPr/>
          </p:nvSpPr>
          <p:spPr bwMode="auto">
            <a:xfrm>
              <a:off x="1731152" y="5328000"/>
              <a:ext cx="1941538" cy="415561"/>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i="0" u="none" strike="noStrike" cap="none" normalizeH="0" baseline="0" dirty="0" smtClean="0">
                  <a:ln>
                    <a:noFill/>
                  </a:ln>
                  <a:solidFill>
                    <a:schemeClr val="bg1"/>
                  </a:solidFill>
                  <a:effectLst/>
                  <a:latin typeface="+mn-ea"/>
                </a:rPr>
                <a:t>’08.01.01</a:t>
              </a:r>
              <a:r>
                <a:rPr kumimoji="1" lang="en-US" altLang="ko-KR" b="1" i="0" u="none" strike="noStrike" cap="none" normalizeH="0" dirty="0" smtClean="0">
                  <a:ln>
                    <a:noFill/>
                  </a:ln>
                  <a:solidFill>
                    <a:schemeClr val="bg1"/>
                  </a:solidFill>
                  <a:effectLst/>
                  <a:latin typeface="+mn-ea"/>
                </a:rPr>
                <a:t> ~ 03.25</a:t>
              </a:r>
              <a:endParaRPr kumimoji="1" lang="ko-KR" sz="2000" b="1" i="0" u="none" strike="noStrike" cap="none" normalizeH="0" baseline="0" dirty="0" smtClean="0">
                <a:ln>
                  <a:noFill/>
                </a:ln>
                <a:solidFill>
                  <a:schemeClr val="tx1"/>
                </a:solidFill>
                <a:effectLst/>
                <a:latin typeface="+mn-ea"/>
              </a:endParaRPr>
            </a:p>
          </p:txBody>
        </p:sp>
        <p:sp>
          <p:nvSpPr>
            <p:cNvPr id="58" name="Rectangle 28"/>
            <p:cNvSpPr>
              <a:spLocks noChangeArrowheads="1"/>
            </p:cNvSpPr>
            <p:nvPr/>
          </p:nvSpPr>
          <p:spPr bwMode="auto">
            <a:xfrm>
              <a:off x="3764345" y="5328000"/>
              <a:ext cx="1812102" cy="357189"/>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dirty="0" smtClean="0">
                  <a:solidFill>
                    <a:schemeClr val="bg1"/>
                  </a:solidFill>
                  <a:latin typeface="+mj-ea"/>
                  <a:ea typeface="+mj-ea"/>
                </a:rPr>
                <a:t>’09.01.01 ~ 03.25</a:t>
              </a:r>
              <a:r>
                <a:rPr kumimoji="1" lang="ko-KR" altLang="en-US" b="1" i="0" u="none" strike="noStrike" cap="none" normalizeH="0" baseline="0" dirty="0" smtClean="0">
                  <a:ln>
                    <a:noFill/>
                  </a:ln>
                  <a:solidFill>
                    <a:schemeClr val="bg1"/>
                  </a:solidFill>
                  <a:effectLst/>
                  <a:latin typeface="+mj-ea"/>
                  <a:ea typeface="+mj-ea"/>
                </a:rPr>
                <a:t> </a:t>
              </a:r>
              <a:endParaRPr kumimoji="1" lang="ko-KR" sz="2000" b="1" i="0" u="none" strike="noStrike" cap="none" normalizeH="0" baseline="0" dirty="0" smtClean="0">
                <a:ln>
                  <a:noFill/>
                </a:ln>
                <a:solidFill>
                  <a:schemeClr val="tx1"/>
                </a:solidFill>
                <a:effectLst/>
                <a:latin typeface="+mj-ea"/>
                <a:ea typeface="+mj-ea"/>
              </a:endParaRPr>
            </a:p>
          </p:txBody>
        </p:sp>
        <p:sp>
          <p:nvSpPr>
            <p:cNvPr id="59" name="Rectangle 29"/>
            <p:cNvSpPr>
              <a:spLocks noChangeArrowheads="1"/>
            </p:cNvSpPr>
            <p:nvPr/>
          </p:nvSpPr>
          <p:spPr bwMode="auto">
            <a:xfrm>
              <a:off x="285720" y="5572140"/>
              <a:ext cx="1445432" cy="442359"/>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dirty="0" smtClean="0">
                  <a:latin typeface="+mj-ea"/>
                  <a:ea typeface="+mj-ea"/>
                </a:rPr>
                <a:t>Radiation Exposure</a:t>
              </a:r>
              <a:endParaRPr kumimoji="1" lang="ko-KR" sz="1600" b="1" i="0" u="none" strike="noStrike" cap="none" normalizeH="0" baseline="0" dirty="0" smtClean="0">
                <a:ln>
                  <a:noFill/>
                </a:ln>
                <a:effectLst/>
                <a:latin typeface="+mj-ea"/>
                <a:ea typeface="+mj-ea"/>
              </a:endParaRPr>
            </a:p>
          </p:txBody>
        </p:sp>
        <p:sp>
          <p:nvSpPr>
            <p:cNvPr id="60" name="Line 31"/>
            <p:cNvSpPr>
              <a:spLocks noChangeShapeType="1"/>
            </p:cNvSpPr>
            <p:nvPr/>
          </p:nvSpPr>
          <p:spPr bwMode="auto">
            <a:xfrm flipV="1">
              <a:off x="1726409" y="5696208"/>
              <a:ext cx="0" cy="685552"/>
            </a:xfrm>
            <a:prstGeom prst="line">
              <a:avLst/>
            </a:prstGeom>
            <a:no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dirty="0" smtClean="0">
                <a:ln>
                  <a:noFill/>
                </a:ln>
                <a:solidFill>
                  <a:schemeClr val="tx1"/>
                </a:solidFill>
                <a:effectLst/>
                <a:uLnTx/>
                <a:uFillTx/>
                <a:latin typeface="HY헤드라인M" pitchFamily="18" charset="-127"/>
                <a:ea typeface="HY헤드라인M" pitchFamily="18" charset="-127"/>
                <a:cs typeface="Arial" pitchFamily="34" charset="0"/>
              </a:endParaRPr>
            </a:p>
          </p:txBody>
        </p:sp>
        <p:sp>
          <p:nvSpPr>
            <p:cNvPr id="62" name="Line 37"/>
            <p:cNvSpPr>
              <a:spLocks noChangeShapeType="1"/>
            </p:cNvSpPr>
            <p:nvPr/>
          </p:nvSpPr>
          <p:spPr bwMode="auto">
            <a:xfrm flipV="1">
              <a:off x="1731051" y="5352852"/>
              <a:ext cx="0" cy="325812"/>
            </a:xfrm>
            <a:prstGeom prst="lin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63" name="Line 38"/>
            <p:cNvSpPr>
              <a:spLocks noChangeShapeType="1"/>
            </p:cNvSpPr>
            <p:nvPr/>
          </p:nvSpPr>
          <p:spPr bwMode="auto">
            <a:xfrm flipV="1">
              <a:off x="3686585" y="5352852"/>
              <a:ext cx="0" cy="325812"/>
            </a:xfrm>
            <a:prstGeom prst="lin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64" name="AutoShape 19" descr="3"/>
            <p:cNvSpPr>
              <a:spLocks noChangeArrowheads="1"/>
            </p:cNvSpPr>
            <p:nvPr/>
          </p:nvSpPr>
          <p:spPr bwMode="auto">
            <a:xfrm>
              <a:off x="313905" y="5292000"/>
              <a:ext cx="1414051" cy="396000"/>
            </a:xfrm>
            <a:prstGeom prst="roundRect">
              <a:avLst>
                <a:gd name="adj" fmla="val 0"/>
              </a:avLst>
            </a:prstGeom>
            <a:blipFill dpi="0" rotWithShape="1">
              <a:blip r:embed="rId6" cstate="print"/>
              <a:srcRect/>
              <a:stretch>
                <a:fillRect/>
              </a:stretch>
            </a:blipFill>
            <a:ln w="6350" algn="ctr">
              <a:no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65" name="Rectangle 25"/>
            <p:cNvSpPr>
              <a:spLocks noChangeArrowheads="1"/>
            </p:cNvSpPr>
            <p:nvPr/>
          </p:nvSpPr>
          <p:spPr bwMode="auto">
            <a:xfrm>
              <a:off x="388965" y="5400000"/>
              <a:ext cx="1195909" cy="182434"/>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b="1" i="0" u="none" strike="noStrike" cap="none" normalizeH="0" baseline="0" dirty="0" smtClean="0">
                  <a:ln>
                    <a:noFill/>
                  </a:ln>
                  <a:solidFill>
                    <a:schemeClr val="bg1"/>
                  </a:solidFill>
                  <a:effectLst/>
                  <a:latin typeface="+mj-ea"/>
                  <a:ea typeface="+mj-ea"/>
                </a:rPr>
                <a:t>구 분</a:t>
              </a:r>
              <a:endParaRPr kumimoji="1" lang="ko-KR" sz="2000" b="1" i="0" u="none" strike="noStrike" cap="none" normalizeH="0" baseline="0" dirty="0" smtClean="0">
                <a:ln>
                  <a:noFill/>
                </a:ln>
                <a:solidFill>
                  <a:schemeClr val="tx1"/>
                </a:solidFill>
                <a:effectLst/>
                <a:latin typeface="+mj-ea"/>
                <a:ea typeface="+mj-ea"/>
              </a:endParaRPr>
            </a:p>
          </p:txBody>
        </p:sp>
        <p:sp>
          <p:nvSpPr>
            <p:cNvPr id="67" name="직사각형 66"/>
            <p:cNvSpPr/>
            <p:nvPr/>
          </p:nvSpPr>
          <p:spPr>
            <a:xfrm>
              <a:off x="664037" y="2285992"/>
              <a:ext cx="4728963" cy="500066"/>
            </a:xfrm>
            <a:prstGeom prst="rect">
              <a:avLst/>
            </a:prstGeom>
            <a:solidFill>
              <a:schemeClr val="accent5">
                <a:lumMod val="60000"/>
                <a:lumOff val="4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altLang="ko-KR" sz="2000" b="1" dirty="0" smtClean="0">
                  <a:solidFill>
                    <a:schemeClr val="tx1"/>
                  </a:solidFill>
                </a:rPr>
                <a:t>Radiation Exposure in High Radiation Area </a:t>
              </a:r>
              <a:endParaRPr lang="ko-KR" altLang="en-US" sz="2000" b="1" dirty="0">
                <a:solidFill>
                  <a:schemeClr val="tx1"/>
                </a:solidFill>
              </a:endParaRPr>
            </a:p>
          </p:txBody>
        </p:sp>
        <p:sp>
          <p:nvSpPr>
            <p:cNvPr id="68" name="Rectangle 16"/>
            <p:cNvSpPr>
              <a:spLocks noChangeArrowheads="1"/>
            </p:cNvSpPr>
            <p:nvPr/>
          </p:nvSpPr>
          <p:spPr bwMode="auto">
            <a:xfrm>
              <a:off x="1624966" y="3978603"/>
              <a:ext cx="3709362" cy="403172"/>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69" name="Rectangle 16"/>
            <p:cNvSpPr>
              <a:spLocks noChangeArrowheads="1"/>
            </p:cNvSpPr>
            <p:nvPr/>
          </p:nvSpPr>
          <p:spPr bwMode="auto">
            <a:xfrm>
              <a:off x="1624966" y="3172260"/>
              <a:ext cx="3709362" cy="403172"/>
            </a:xfrm>
            <a:prstGeom prst="rect">
              <a:avLst/>
            </a:prstGeom>
            <a:solidFill>
              <a:schemeClr val="bg1">
                <a:lumMod val="50000"/>
                <a:alpha val="36862"/>
              </a:schemeClr>
            </a:solid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nvGrpSpPr>
            <p:cNvPr id="70" name="Group 91"/>
            <p:cNvGrpSpPr>
              <a:grpSpLocks/>
            </p:cNvGrpSpPr>
            <p:nvPr/>
          </p:nvGrpSpPr>
          <p:grpSpPr bwMode="auto">
            <a:xfrm>
              <a:off x="2247991" y="3377796"/>
              <a:ext cx="837074" cy="1877516"/>
              <a:chOff x="3073" y="2524"/>
              <a:chExt cx="464" cy="855"/>
            </a:xfrm>
          </p:grpSpPr>
          <p:sp>
            <p:nvSpPr>
              <p:cNvPr id="82" name="AutoShape 93"/>
              <p:cNvSpPr>
                <a:spLocks noChangeArrowheads="1"/>
              </p:cNvSpPr>
              <p:nvPr/>
            </p:nvSpPr>
            <p:spPr bwMode="auto">
              <a:xfrm>
                <a:off x="3073" y="2524"/>
                <a:ext cx="464" cy="855"/>
              </a:xfrm>
              <a:prstGeom prst="can">
                <a:avLst>
                  <a:gd name="adj" fmla="val 31035"/>
                </a:avLst>
              </a:prstGeom>
              <a:gradFill rotWithShape="1">
                <a:gsLst>
                  <a:gs pos="0">
                    <a:srgbClr val="CC00FF"/>
                  </a:gs>
                  <a:gs pos="100000">
                    <a:srgbClr val="5E0076"/>
                  </a:gs>
                </a:gsLst>
                <a:lin ang="5400000" scaled="1"/>
              </a:gradFill>
              <a:ln w="3175">
                <a:solidFill>
                  <a:schemeClr val="bg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83" name="Rectangle 94"/>
              <p:cNvSpPr>
                <a:spLocks noChangeArrowheads="1"/>
              </p:cNvSpPr>
              <p:nvPr/>
            </p:nvSpPr>
            <p:spPr bwMode="auto">
              <a:xfrm>
                <a:off x="3125" y="2638"/>
                <a:ext cx="354" cy="734"/>
              </a:xfrm>
              <a:prstGeom prst="rect">
                <a:avLst/>
              </a:prstGeom>
              <a:gradFill rotWithShape="1">
                <a:gsLst>
                  <a:gs pos="0">
                    <a:srgbClr val="FFCCFF">
                      <a:gamma/>
                      <a:tint val="0"/>
                      <a:invGamma/>
                      <a:alpha val="0"/>
                    </a:srgbClr>
                  </a:gs>
                  <a:gs pos="50000">
                    <a:srgbClr val="FFCCFF">
                      <a:alpha val="60001"/>
                    </a:srgbClr>
                  </a:gs>
                  <a:gs pos="100000">
                    <a:srgbClr val="FFCCFF">
                      <a:gamma/>
                      <a:tint val="0"/>
                      <a:invGamma/>
                      <a:alpha val="0"/>
                    </a:srgbClr>
                  </a:gs>
                </a:gsLst>
                <a:lin ang="0" scaled="1"/>
              </a:gradFill>
              <a:ln w="9525">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71" name="Group 98"/>
            <p:cNvGrpSpPr>
              <a:grpSpLocks/>
            </p:cNvGrpSpPr>
            <p:nvPr/>
          </p:nvGrpSpPr>
          <p:grpSpPr bwMode="auto">
            <a:xfrm>
              <a:off x="4242001" y="4502785"/>
              <a:ext cx="837074" cy="752527"/>
              <a:chOff x="4258" y="3098"/>
              <a:chExt cx="464" cy="275"/>
            </a:xfrm>
          </p:grpSpPr>
          <p:sp>
            <p:nvSpPr>
              <p:cNvPr id="80" name="AutoShape 100"/>
              <p:cNvSpPr>
                <a:spLocks noChangeArrowheads="1"/>
              </p:cNvSpPr>
              <p:nvPr/>
            </p:nvSpPr>
            <p:spPr bwMode="auto">
              <a:xfrm>
                <a:off x="4258" y="3098"/>
                <a:ext cx="464" cy="275"/>
              </a:xfrm>
              <a:prstGeom prst="can">
                <a:avLst>
                  <a:gd name="adj" fmla="val 32352"/>
                </a:avLst>
              </a:prstGeom>
              <a:gradFill rotWithShape="1">
                <a:gsLst>
                  <a:gs pos="0">
                    <a:srgbClr val="CC5C00"/>
                  </a:gs>
                  <a:gs pos="100000">
                    <a:srgbClr val="7E3600"/>
                  </a:gs>
                </a:gsLst>
                <a:lin ang="5400000" scaled="1"/>
              </a:gradFill>
              <a:ln w="3175">
                <a:solidFill>
                  <a:schemeClr val="bg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81" name="Rectangle 101"/>
              <p:cNvSpPr>
                <a:spLocks noChangeArrowheads="1"/>
              </p:cNvSpPr>
              <p:nvPr/>
            </p:nvSpPr>
            <p:spPr bwMode="auto">
              <a:xfrm>
                <a:off x="4316" y="3190"/>
                <a:ext cx="354" cy="176"/>
              </a:xfrm>
              <a:prstGeom prst="rect">
                <a:avLst/>
              </a:prstGeom>
              <a:gradFill rotWithShape="1">
                <a:gsLst>
                  <a:gs pos="0">
                    <a:srgbClr val="FFA015">
                      <a:gamma/>
                      <a:tint val="0"/>
                      <a:invGamma/>
                      <a:alpha val="0"/>
                    </a:srgbClr>
                  </a:gs>
                  <a:gs pos="50000">
                    <a:srgbClr val="FFA015">
                      <a:alpha val="60001"/>
                    </a:srgbClr>
                  </a:gs>
                  <a:gs pos="100000">
                    <a:srgbClr val="FFA015">
                      <a:gamma/>
                      <a:tint val="0"/>
                      <a:invGamma/>
                      <a:alpha val="0"/>
                    </a:srgbClr>
                  </a:gs>
                </a:gsLst>
                <a:lin ang="0" scaled="1"/>
              </a:gradFill>
              <a:ln w="9525">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sp>
          <p:nvSpPr>
            <p:cNvPr id="72" name="Rectangle 29"/>
            <p:cNvSpPr>
              <a:spLocks noChangeArrowheads="1"/>
            </p:cNvSpPr>
            <p:nvPr/>
          </p:nvSpPr>
          <p:spPr bwMode="auto">
            <a:xfrm>
              <a:off x="2106438" y="5652000"/>
              <a:ext cx="1126289" cy="420929"/>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i="0" u="none" strike="noStrike" cap="none" normalizeH="0" baseline="0" dirty="0" smtClean="0">
                  <a:ln>
                    <a:noFill/>
                  </a:ln>
                  <a:effectLst/>
                  <a:latin typeface="+mj-ea"/>
                  <a:ea typeface="+mj-ea"/>
                </a:rPr>
                <a:t>22.08</a:t>
              </a:r>
              <a:endParaRPr kumimoji="1" lang="ko-KR" b="1" i="0" u="none" strike="noStrike" cap="none" normalizeH="0" baseline="0" dirty="0" smtClean="0">
                <a:ln>
                  <a:noFill/>
                </a:ln>
                <a:effectLst/>
                <a:latin typeface="+mj-ea"/>
                <a:ea typeface="+mj-ea"/>
              </a:endParaRPr>
            </a:p>
          </p:txBody>
        </p:sp>
        <p:sp>
          <p:nvSpPr>
            <p:cNvPr id="73" name="Rectangle 29"/>
            <p:cNvSpPr>
              <a:spLocks noChangeArrowheads="1"/>
            </p:cNvSpPr>
            <p:nvPr/>
          </p:nvSpPr>
          <p:spPr bwMode="auto">
            <a:xfrm>
              <a:off x="4229749" y="5658487"/>
              <a:ext cx="1126289" cy="33458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dirty="0" smtClean="0">
                  <a:latin typeface="+mj-ea"/>
                  <a:ea typeface="+mj-ea"/>
                </a:rPr>
                <a:t>7.54</a:t>
              </a:r>
              <a:endParaRPr kumimoji="1" lang="ko-KR" b="1" i="0" u="none" strike="noStrike" cap="none" normalizeH="0" baseline="0" dirty="0" smtClean="0">
                <a:ln>
                  <a:noFill/>
                </a:ln>
                <a:effectLst/>
                <a:latin typeface="+mj-ea"/>
                <a:ea typeface="+mj-ea"/>
              </a:endParaRPr>
            </a:p>
          </p:txBody>
        </p:sp>
        <p:sp>
          <p:nvSpPr>
            <p:cNvPr id="76" name="Line 32"/>
            <p:cNvSpPr>
              <a:spLocks noChangeShapeType="1"/>
            </p:cNvSpPr>
            <p:nvPr/>
          </p:nvSpPr>
          <p:spPr bwMode="auto">
            <a:xfrm flipV="1">
              <a:off x="285720" y="6028458"/>
              <a:ext cx="5420370" cy="0"/>
            </a:xfrm>
            <a:prstGeom prst="line">
              <a:avLst/>
            </a:prstGeom>
            <a:no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smtClean="0">
                <a:ln>
                  <a:noFill/>
                </a:ln>
                <a:solidFill>
                  <a:schemeClr val="tx1"/>
                </a:solidFill>
                <a:effectLst/>
                <a:uLnTx/>
                <a:uFillTx/>
                <a:latin typeface="HY헤드라인M" pitchFamily="18" charset="-127"/>
                <a:ea typeface="HY헤드라인M" pitchFamily="18" charset="-127"/>
                <a:cs typeface="Arial" pitchFamily="34" charset="0"/>
              </a:endParaRPr>
            </a:p>
          </p:txBody>
        </p:sp>
        <p:sp>
          <p:nvSpPr>
            <p:cNvPr id="77" name="Rectangle 29"/>
            <p:cNvSpPr>
              <a:spLocks noChangeArrowheads="1"/>
            </p:cNvSpPr>
            <p:nvPr/>
          </p:nvSpPr>
          <p:spPr bwMode="auto">
            <a:xfrm>
              <a:off x="345946" y="6028458"/>
              <a:ext cx="1385205" cy="33458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600" b="1" dirty="0" smtClean="0">
                  <a:latin typeface="+mj-ea"/>
                  <a:ea typeface="+mj-ea"/>
                </a:rPr>
                <a:t>Yearly Calculation</a:t>
              </a:r>
              <a:endParaRPr kumimoji="1" lang="ko-KR" sz="1600" b="1" i="0" u="none" strike="noStrike" cap="none" normalizeH="0" baseline="0" dirty="0" smtClean="0">
                <a:ln>
                  <a:noFill/>
                </a:ln>
                <a:effectLst/>
                <a:latin typeface="+mj-ea"/>
                <a:ea typeface="+mj-ea"/>
              </a:endParaRPr>
            </a:p>
          </p:txBody>
        </p:sp>
        <p:sp>
          <p:nvSpPr>
            <p:cNvPr id="78" name="Rectangle 29"/>
            <p:cNvSpPr>
              <a:spLocks noChangeArrowheads="1"/>
            </p:cNvSpPr>
            <p:nvPr/>
          </p:nvSpPr>
          <p:spPr bwMode="auto">
            <a:xfrm>
              <a:off x="2105555" y="6028458"/>
              <a:ext cx="1126289" cy="33458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dirty="0" smtClean="0">
                  <a:latin typeface="+mj-ea"/>
                  <a:ea typeface="+mj-ea"/>
                </a:rPr>
                <a:t>88.32</a:t>
              </a:r>
              <a:endParaRPr kumimoji="1" lang="ko-KR" b="1" i="0" u="none" strike="noStrike" cap="none" normalizeH="0" baseline="0" dirty="0" smtClean="0">
                <a:ln>
                  <a:noFill/>
                </a:ln>
                <a:effectLst/>
                <a:latin typeface="+mj-ea"/>
                <a:ea typeface="+mj-ea"/>
              </a:endParaRPr>
            </a:p>
          </p:txBody>
        </p:sp>
        <p:sp>
          <p:nvSpPr>
            <p:cNvPr id="79" name="Rectangle 29"/>
            <p:cNvSpPr>
              <a:spLocks noChangeArrowheads="1"/>
            </p:cNvSpPr>
            <p:nvPr/>
          </p:nvSpPr>
          <p:spPr bwMode="auto">
            <a:xfrm>
              <a:off x="4231958" y="6028458"/>
              <a:ext cx="1126289" cy="334582"/>
            </a:xfrm>
            <a:prstGeom prst="rect">
              <a:avLst/>
            </a:prstGeom>
            <a:noFill/>
            <a:ln w="9525">
              <a:noFill/>
              <a:miter lim="800000"/>
              <a:headEnd/>
              <a:tailEnd/>
            </a:ln>
            <a:effectLst>
              <a:outerShdw dist="17961" dir="2700000" algn="ctr" rotWithShape="0">
                <a:schemeClr val="bg1"/>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b="1" dirty="0" smtClean="0">
                  <a:latin typeface="+mj-ea"/>
                  <a:ea typeface="+mj-ea"/>
                </a:rPr>
                <a:t>30.16</a:t>
              </a:r>
              <a:endParaRPr kumimoji="1" lang="ko-KR" b="1" i="0" u="none" strike="noStrike" cap="none" normalizeH="0" baseline="0" dirty="0" smtClean="0">
                <a:ln>
                  <a:noFill/>
                </a:ln>
                <a:effectLst/>
                <a:latin typeface="+mj-ea"/>
                <a:ea typeface="+mj-ea"/>
              </a:endParaRPr>
            </a:p>
          </p:txBody>
        </p:sp>
        <p:sp>
          <p:nvSpPr>
            <p:cNvPr id="84" name="Line 32"/>
            <p:cNvSpPr>
              <a:spLocks noChangeShapeType="1"/>
            </p:cNvSpPr>
            <p:nvPr/>
          </p:nvSpPr>
          <p:spPr bwMode="auto">
            <a:xfrm flipV="1">
              <a:off x="3679200" y="5643578"/>
              <a:ext cx="0" cy="698400"/>
            </a:xfrm>
            <a:prstGeom prst="line">
              <a:avLst/>
            </a:prstGeom>
            <a:noFill/>
            <a:ln w="12700">
              <a:solidFill>
                <a:srgbClr val="4D4D4D"/>
              </a:solidFill>
              <a:round/>
              <a:headEnd/>
              <a:tailEnd/>
            </a:ln>
            <a:effectLst>
              <a:outerShdw dist="17961" dir="2700000" algn="ctr" rotWithShape="0">
                <a:schemeClr val="bg1"/>
              </a:outerShdw>
            </a:effectLst>
          </p:spPr>
          <p:txBody>
            <a:bodyPr/>
            <a:lstStyle/>
            <a:p>
              <a:pPr marL="0" marR="0" lvl="0" indent="0" algn="ctr" defTabSz="914400" rtl="0" eaLnBrk="1" fontAlgn="base" latinLnBrk="1" hangingPunct="1">
                <a:lnSpc>
                  <a:spcPct val="100000"/>
                </a:lnSpc>
                <a:spcBef>
                  <a:spcPct val="20000"/>
                </a:spcBef>
                <a:spcAft>
                  <a:spcPct val="0"/>
                </a:spcAft>
                <a:buClrTx/>
                <a:buSzTx/>
                <a:buFontTx/>
                <a:buChar char="•"/>
                <a:tabLst/>
                <a:defRPr/>
              </a:pPr>
              <a:endParaRPr kumimoji="1" lang="ko-KR" altLang="en-US" sz="3200" b="0" i="0" u="none" strike="noStrike" kern="1200" cap="none" spc="0" normalizeH="0" baseline="0" noProof="0" dirty="0" smtClean="0">
                <a:ln>
                  <a:noFill/>
                </a:ln>
                <a:solidFill>
                  <a:schemeClr val="tx1"/>
                </a:solidFill>
                <a:effectLst/>
                <a:uLnTx/>
                <a:uFillTx/>
                <a:latin typeface="HY헤드라인M" pitchFamily="18" charset="-127"/>
                <a:ea typeface="HY헤드라인M" pitchFamily="18" charset="-127"/>
                <a:cs typeface="Arial" pitchFamily="34" charset="0"/>
              </a:endParaRPr>
            </a:p>
          </p:txBody>
        </p:sp>
      </p:grpSp>
      <p:grpSp>
        <p:nvGrpSpPr>
          <p:cNvPr id="5" name="그룹 47"/>
          <p:cNvGrpSpPr/>
          <p:nvPr/>
        </p:nvGrpSpPr>
        <p:grpSpPr>
          <a:xfrm>
            <a:off x="3714744" y="2857496"/>
            <a:ext cx="4357686" cy="1714512"/>
            <a:chOff x="4786314" y="3500438"/>
            <a:chExt cx="4357686" cy="1714512"/>
          </a:xfrm>
        </p:grpSpPr>
        <p:pic>
          <p:nvPicPr>
            <p:cNvPr id="40" name="Picture 107" descr="12"/>
            <p:cNvPicPr>
              <a:picLocks noChangeAspect="1" noChangeArrowheads="1"/>
            </p:cNvPicPr>
            <p:nvPr/>
          </p:nvPicPr>
          <p:blipFill>
            <a:blip r:embed="rId7" cstate="print"/>
            <a:srcRect/>
            <a:stretch>
              <a:fillRect/>
            </a:stretch>
          </p:blipFill>
          <p:spPr bwMode="auto">
            <a:xfrm>
              <a:off x="4786314" y="3500438"/>
              <a:ext cx="4357686" cy="1714512"/>
            </a:xfrm>
            <a:prstGeom prst="rect">
              <a:avLst/>
            </a:prstGeom>
            <a:noFill/>
            <a:ln w="9525">
              <a:noFill/>
              <a:miter lim="800000"/>
              <a:headEnd/>
              <a:tailEnd/>
            </a:ln>
          </p:spPr>
        </p:pic>
        <p:sp>
          <p:nvSpPr>
            <p:cNvPr id="42" name="TextBox 116"/>
            <p:cNvSpPr txBox="1">
              <a:spLocks noChangeArrowheads="1"/>
            </p:cNvSpPr>
            <p:nvPr/>
          </p:nvSpPr>
          <p:spPr bwMode="auto">
            <a:xfrm>
              <a:off x="5072066" y="3851980"/>
              <a:ext cx="3752391" cy="938719"/>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600" dirty="0" smtClean="0">
                  <a:effectLst>
                    <a:outerShdw blurRad="38100" dist="38100" dir="2700000" algn="tl">
                      <a:srgbClr val="000000">
                        <a:alpha val="43137"/>
                      </a:srgbClr>
                    </a:outerShdw>
                  </a:effectLst>
                  <a:latin typeface="HY헤드라인M" pitchFamily="18" charset="-127"/>
                  <a:ea typeface="HY헤드라인M" pitchFamily="18" charset="-127"/>
                </a:rPr>
                <a:t>Reduced  Radiation Exposure</a:t>
              </a:r>
            </a:p>
            <a:p>
              <a:pPr marL="0" marR="0" lvl="0" indent="0" algn="ctr" defTabSz="914400" rtl="0" eaLnBrk="1" fontAlgn="base" latinLnBrk="1" hangingPunct="1">
                <a:lnSpc>
                  <a:spcPct val="100000"/>
                </a:lnSpc>
                <a:spcBef>
                  <a:spcPct val="0"/>
                </a:spcBef>
                <a:spcAft>
                  <a:spcPct val="0"/>
                </a:spcAft>
                <a:buClrTx/>
                <a:buSzTx/>
                <a:buFontTx/>
                <a:buNone/>
                <a:tabLst/>
              </a:pPr>
              <a:r>
                <a:rPr lang="en-US" altLang="ko-KR" sz="1600" dirty="0" smtClean="0">
                  <a:effectLst>
                    <a:outerShdw blurRad="38100" dist="38100" dir="2700000" algn="tl">
                      <a:srgbClr val="000000">
                        <a:alpha val="43137"/>
                      </a:srgbClr>
                    </a:outerShdw>
                  </a:effectLst>
                  <a:latin typeface="HY헤드라인M" pitchFamily="18" charset="-127"/>
                  <a:ea typeface="HY헤드라인M" pitchFamily="18" charset="-127"/>
                </a:rPr>
                <a:t>in comparison with Pre-Operation</a:t>
              </a:r>
            </a:p>
            <a:p>
              <a:pPr marL="0" marR="0" lvl="0" indent="0" algn="ctr" defTabSz="914400" rtl="0" eaLnBrk="1" fontAlgn="base" latinLnBrk="1" hangingPunct="1">
                <a:lnSpc>
                  <a:spcPct val="100000"/>
                </a:lnSpc>
                <a:spcBef>
                  <a:spcPct val="0"/>
                </a:spcBef>
                <a:spcAft>
                  <a:spcPct val="0"/>
                </a:spcAft>
                <a:buClrTx/>
                <a:buSzTx/>
                <a:buFontTx/>
                <a:buNone/>
                <a:tabLst/>
              </a:pPr>
              <a:r>
                <a:rPr lang="en-US" altLang="ko-KR" sz="300" dirty="0" smtClean="0">
                  <a:effectLst>
                    <a:outerShdw blurRad="38100" dist="38100" dir="2700000" algn="tl">
                      <a:srgbClr val="000000">
                        <a:alpha val="43137"/>
                      </a:srgbClr>
                    </a:outerShdw>
                  </a:effectLst>
                  <a:latin typeface="HY헤드라인M" pitchFamily="18" charset="-127"/>
                  <a:ea typeface="HY헤드라인M" pitchFamily="18" charset="-127"/>
                </a:rPr>
                <a:t/>
              </a:r>
              <a:br>
                <a:rPr lang="en-US" altLang="ko-KR" sz="300" dirty="0" smtClean="0">
                  <a:effectLst>
                    <a:outerShdw blurRad="38100" dist="38100" dir="2700000" algn="tl">
                      <a:srgbClr val="000000">
                        <a:alpha val="43137"/>
                      </a:srgbClr>
                    </a:outerShdw>
                  </a:effectLst>
                  <a:latin typeface="HY헤드라인M" pitchFamily="18" charset="-127"/>
                  <a:ea typeface="HY헤드라인M" pitchFamily="18" charset="-127"/>
                </a:rPr>
              </a:br>
              <a:r>
                <a:rPr lang="en-US" altLang="ko-KR" sz="2000" dirty="0" smtClean="0">
                  <a:effectLst>
                    <a:outerShdw blurRad="38100" dist="38100" dir="2700000" algn="tl">
                      <a:srgbClr val="000000">
                        <a:alpha val="43137"/>
                      </a:srgbClr>
                    </a:outerShdw>
                  </a:effectLst>
                  <a:latin typeface="HY헤드라인M" pitchFamily="18" charset="-127"/>
                  <a:ea typeface="HY헤드라인M" pitchFamily="18" charset="-127"/>
                </a:rPr>
                <a:t>58.16 man-</a:t>
              </a:r>
              <a:r>
                <a:rPr lang="en-US" altLang="ko-KR" sz="2000" dirty="0" err="1" smtClean="0">
                  <a:effectLst>
                    <a:outerShdw blurRad="38100" dist="38100" dir="2700000" algn="tl">
                      <a:srgbClr val="000000">
                        <a:alpha val="43137"/>
                      </a:srgbClr>
                    </a:outerShdw>
                  </a:effectLst>
                  <a:latin typeface="HY헤드라인M" pitchFamily="18" charset="-127"/>
                  <a:ea typeface="HY헤드라인M" pitchFamily="18" charset="-127"/>
                </a:rPr>
                <a:t>mSv</a:t>
              </a:r>
              <a:endParaRPr kumimoji="1" lang="ko-KR" altLang="ko-KR" sz="1600" i="0" u="none" strike="noStrike" cap="none" normalizeH="0" baseline="0" dirty="0" smtClean="0">
                <a:ln>
                  <a:noFill/>
                </a:ln>
                <a:effectLst>
                  <a:outerShdw blurRad="38100" dist="38100" dir="2700000" algn="tl">
                    <a:srgbClr val="000000">
                      <a:alpha val="43137"/>
                    </a:srgbClr>
                  </a:outerShdw>
                </a:effectLst>
                <a:latin typeface="굴림" pitchFamily="50" charset="-127"/>
                <a:ea typeface="굴림" pitchFamily="50" charset="-127"/>
              </a:endParaRPr>
            </a:p>
          </p:txBody>
        </p:sp>
      </p:grpSp>
      <p:sp>
        <p:nvSpPr>
          <p:cNvPr id="44"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908" y="714356"/>
            <a:ext cx="8501122" cy="954107"/>
          </a:xfrm>
          <a:prstGeom prst="rect">
            <a:avLst/>
          </a:prstGeom>
          <a:noFill/>
        </p:spPr>
        <p:txBody>
          <a:bodyPr wrap="square" rtlCol="0">
            <a:spAutoFit/>
          </a:bodyPr>
          <a:lstStyle/>
          <a:p>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1. Reduction of Radiation Exposure &amp; </a:t>
            </a:r>
            <a:b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b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Advancement of Radiation Protection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44"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74" name="Picture 556" descr="1"/>
          <p:cNvPicPr>
            <a:picLocks noChangeAspect="1" noChangeArrowheads="1"/>
          </p:cNvPicPr>
          <p:nvPr/>
        </p:nvPicPr>
        <p:blipFill>
          <a:blip r:embed="rId3" cstate="print">
            <a:grayscl/>
          </a:blip>
          <a:srcRect/>
          <a:stretch>
            <a:fillRect/>
          </a:stretch>
        </p:blipFill>
        <p:spPr bwMode="auto">
          <a:xfrm>
            <a:off x="1871960" y="4690641"/>
            <a:ext cx="953331" cy="612000"/>
          </a:xfrm>
          <a:prstGeom prst="rect">
            <a:avLst/>
          </a:prstGeom>
          <a:noFill/>
          <a:ln w="9525">
            <a:noFill/>
            <a:miter lim="800000"/>
            <a:headEnd/>
            <a:tailEnd/>
          </a:ln>
        </p:spPr>
      </p:pic>
      <p:sp>
        <p:nvSpPr>
          <p:cNvPr id="98" name="AutoShape 30"/>
          <p:cNvSpPr>
            <a:spLocks noChangeArrowheads="1"/>
          </p:cNvSpPr>
          <p:nvPr/>
        </p:nvSpPr>
        <p:spPr bwMode="auto">
          <a:xfrm>
            <a:off x="1900983" y="5219279"/>
            <a:ext cx="1008361" cy="874018"/>
          </a:xfrm>
          <a:prstGeom prst="roundRect">
            <a:avLst>
              <a:gd name="adj" fmla="val 9306"/>
            </a:avLst>
          </a:prstGeom>
          <a:gradFill rotWithShape="1">
            <a:gsLst>
              <a:gs pos="0">
                <a:srgbClr val="3D3D3D"/>
              </a:gs>
              <a:gs pos="100000">
                <a:srgbClr val="4D4D4D"/>
              </a:gs>
            </a:gsLst>
            <a:lin ang="5400000" scaled="1"/>
          </a:gradFill>
          <a:ln w="28575" algn="ctr">
            <a:noFill/>
            <a:round/>
            <a:headEnd/>
            <a:tailEnd/>
          </a:ln>
          <a:effectLst>
            <a:prstShdw prst="shdw17" dist="17961" dir="2700000">
              <a:srgbClr val="2E2E2E"/>
            </a:prstShdw>
          </a:effectLst>
        </p:spPr>
        <p:txBody>
          <a:bodyPr vert="horz" wrap="none" lIns="91424" tIns="45712" rIns="91424" bIns="45712"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99" name="Rectangle 4"/>
          <p:cNvSpPr>
            <a:spLocks noChangeArrowheads="1"/>
          </p:cNvSpPr>
          <p:nvPr/>
        </p:nvSpPr>
        <p:spPr bwMode="auto">
          <a:xfrm>
            <a:off x="2699791" y="5229200"/>
            <a:ext cx="108000" cy="891480"/>
          </a:xfrm>
          <a:prstGeom prst="rect">
            <a:avLst/>
          </a:prstGeom>
          <a:gradFill rotWithShape="1">
            <a:gsLst>
              <a:gs pos="0">
                <a:schemeClr val="bg1">
                  <a:gamma/>
                  <a:shade val="46275"/>
                  <a:invGamma/>
                  <a:alpha val="0"/>
                </a:schemeClr>
              </a:gs>
              <a:gs pos="100000">
                <a:schemeClr val="bg1">
                  <a:alpha val="50000"/>
                </a:schemeClr>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101" name="Picture 104" descr="13"/>
          <p:cNvPicPr>
            <a:picLocks noChangeArrowheads="1"/>
          </p:cNvPicPr>
          <p:nvPr/>
        </p:nvPicPr>
        <p:blipFill>
          <a:blip r:embed="rId4" cstate="print"/>
          <a:srcRect l="7225" t="-41667" r="8022" b="-47917"/>
          <a:stretch>
            <a:fillRect/>
          </a:stretch>
        </p:blipFill>
        <p:spPr bwMode="auto">
          <a:xfrm>
            <a:off x="1835446" y="4652541"/>
            <a:ext cx="5292000" cy="288925"/>
          </a:xfrm>
          <a:prstGeom prst="rect">
            <a:avLst/>
          </a:prstGeom>
          <a:noFill/>
          <a:ln w="9525">
            <a:noFill/>
            <a:miter lim="800000"/>
            <a:headEnd/>
            <a:tailEnd/>
          </a:ln>
        </p:spPr>
      </p:pic>
      <p:pic>
        <p:nvPicPr>
          <p:cNvPr id="102" name="Picture 87"/>
          <p:cNvPicPr>
            <a:picLocks noChangeArrowheads="1"/>
          </p:cNvPicPr>
          <p:nvPr/>
        </p:nvPicPr>
        <p:blipFill>
          <a:blip r:embed="rId5" cstate="print"/>
          <a:srcRect/>
          <a:stretch>
            <a:fillRect/>
          </a:stretch>
        </p:blipFill>
        <p:spPr bwMode="auto">
          <a:xfrm>
            <a:off x="1835446" y="4396953"/>
            <a:ext cx="6192938" cy="328613"/>
          </a:xfrm>
          <a:prstGeom prst="rect">
            <a:avLst/>
          </a:prstGeom>
          <a:noFill/>
          <a:ln w="9525" algn="ctr">
            <a:noFill/>
            <a:miter lim="800000"/>
            <a:headEnd/>
            <a:tailEnd/>
          </a:ln>
        </p:spPr>
      </p:pic>
      <p:sp>
        <p:nvSpPr>
          <p:cNvPr id="104" name="Text Box 72"/>
          <p:cNvSpPr txBox="1">
            <a:spLocks noChangeArrowheads="1"/>
          </p:cNvSpPr>
          <p:nvPr/>
        </p:nvSpPr>
        <p:spPr bwMode="auto">
          <a:xfrm>
            <a:off x="1691679" y="2392437"/>
            <a:ext cx="806450" cy="244475"/>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(Man-</a:t>
            </a:r>
            <a:r>
              <a:rPr kumimoji="1" lang="en-US" altLang="ko-KR" sz="1000" b="0" i="0" u="none" strike="noStrike" cap="none" normalizeH="0" baseline="0" dirty="0" err="1" smtClean="0">
                <a:ln>
                  <a:noFill/>
                </a:ln>
                <a:solidFill>
                  <a:schemeClr val="bg1"/>
                </a:solidFill>
                <a:effectLst/>
                <a:latin typeface="산돌고딕B" pitchFamily="18" charset="-127"/>
                <a:ea typeface="산돌고딕B" pitchFamily="18" charset="-127"/>
              </a:rPr>
              <a:t>mSv</a:t>
            </a: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09" name="Line 83"/>
          <p:cNvSpPr>
            <a:spLocks noChangeShapeType="1"/>
          </p:cNvSpPr>
          <p:nvPr/>
        </p:nvSpPr>
        <p:spPr bwMode="auto">
          <a:xfrm>
            <a:off x="792039" y="4401717"/>
            <a:ext cx="7597775" cy="0"/>
          </a:xfrm>
          <a:prstGeom prst="line">
            <a:avLst/>
          </a:prstGeom>
          <a:noFill/>
          <a:ln w="6350" cap="sq">
            <a:no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10" name="Line 84"/>
          <p:cNvSpPr>
            <a:spLocks noChangeShapeType="1"/>
          </p:cNvSpPr>
          <p:nvPr/>
        </p:nvSpPr>
        <p:spPr bwMode="auto">
          <a:xfrm>
            <a:off x="2448222" y="2592000"/>
            <a:ext cx="0" cy="187200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11" name="Line 85"/>
          <p:cNvSpPr>
            <a:spLocks noChangeShapeType="1"/>
          </p:cNvSpPr>
          <p:nvPr/>
        </p:nvSpPr>
        <p:spPr bwMode="auto">
          <a:xfrm>
            <a:off x="7596336" y="2592000"/>
            <a:ext cx="0" cy="183600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13" name="Text Box 88"/>
          <p:cNvSpPr txBox="1">
            <a:spLocks noChangeArrowheads="1"/>
          </p:cNvSpPr>
          <p:nvPr/>
        </p:nvSpPr>
        <p:spPr bwMode="auto">
          <a:xfrm>
            <a:off x="2090067" y="2493184"/>
            <a:ext cx="393700" cy="2015936"/>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1" hangingPunct="1">
              <a:spcBef>
                <a:spcPct val="0"/>
              </a:spcBef>
              <a:spcAft>
                <a:spcPct val="0"/>
              </a:spcAft>
              <a:buClrTx/>
              <a:buSzTx/>
              <a:buFontTx/>
              <a:buNone/>
              <a:tabLst/>
            </a:pPr>
            <a:endParaRPr lang="en-US" altLang="ko-KR" sz="900" dirty="0" smtClean="0">
              <a:solidFill>
                <a:schemeClr val="bg1"/>
              </a:solidFill>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12</a:t>
            </a:r>
          </a:p>
          <a:p>
            <a:pPr marL="0" marR="0" lvl="0" indent="0" algn="r" defTabSz="914400" rtl="0" eaLnBrk="1" fontAlgn="base" latinLnBrk="1" hangingPunct="1">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10</a:t>
            </a:r>
          </a:p>
          <a:p>
            <a:pPr marL="0" marR="0" lvl="0" indent="0" algn="r" defTabSz="914400" rtl="0" eaLnBrk="1" fontAlgn="base" latinLnBrk="1" hangingPunct="1">
              <a:spcBef>
                <a:spcPct val="0"/>
              </a:spcBef>
              <a:spcAft>
                <a:spcPct val="0"/>
              </a:spcAft>
              <a:buClrTx/>
              <a:buSzTx/>
              <a:buFontTx/>
              <a:buNone/>
              <a:tabLst/>
            </a:pPr>
            <a:endParaRPr kumimoji="1" lang="en-US" altLang="ko-KR" sz="7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8</a:t>
            </a:r>
          </a:p>
          <a:p>
            <a:pPr marL="0" marR="0" lvl="0" indent="0" algn="r" defTabSz="914400" rtl="0" eaLnBrk="1" fontAlgn="base" latinLnBrk="1" hangingPunct="1">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6</a:t>
            </a:r>
          </a:p>
          <a:p>
            <a:pPr marL="0" marR="0" lvl="0" indent="0" algn="r" defTabSz="914400" rtl="0" eaLnBrk="1" fontAlgn="base" latinLnBrk="1" hangingPunct="1">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4</a:t>
            </a:r>
          </a:p>
          <a:p>
            <a:pPr marL="0" marR="0" lvl="0" indent="0" algn="r" defTabSz="914400" rtl="0" eaLnBrk="1" fontAlgn="base" latinLnBrk="1" hangingPunct="1">
              <a:spcBef>
                <a:spcPct val="0"/>
              </a:spcBef>
              <a:spcAft>
                <a:spcPct val="0"/>
              </a:spcAft>
              <a:buClrTx/>
              <a:buSzTx/>
              <a:buFontTx/>
              <a:buNone/>
              <a:tabLst/>
            </a:pPr>
            <a:endPar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a:t>
            </a:r>
          </a:p>
          <a:p>
            <a:pPr marL="0" marR="0" lvl="0" indent="0" algn="r" defTabSz="914400" rtl="0" eaLnBrk="1" fontAlgn="base" latinLnBrk="1" hangingPunct="1">
              <a:spcBef>
                <a:spcPct val="0"/>
              </a:spcBef>
              <a:spcAft>
                <a:spcPct val="0"/>
              </a:spcAft>
              <a:buClrTx/>
              <a:buSzTx/>
              <a:buFontTx/>
              <a:buNone/>
              <a:tabLst/>
            </a:pPr>
            <a:endParaRPr kumimoji="1" lang="en-US" altLang="ko-KR" sz="7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grpSp>
        <p:nvGrpSpPr>
          <p:cNvPr id="114" name="Group 219"/>
          <p:cNvGrpSpPr>
            <a:grpSpLocks/>
          </p:cNvGrpSpPr>
          <p:nvPr/>
        </p:nvGrpSpPr>
        <p:grpSpPr bwMode="auto">
          <a:xfrm>
            <a:off x="3347864" y="2216671"/>
            <a:ext cx="4175132" cy="276225"/>
            <a:chOff x="2699" y="1252"/>
            <a:chExt cx="2630" cy="174"/>
          </a:xfrm>
        </p:grpSpPr>
        <p:sp>
          <p:nvSpPr>
            <p:cNvPr id="115" name="Text Box 220"/>
            <p:cNvSpPr txBox="1">
              <a:spLocks noChangeArrowheads="1"/>
            </p:cNvSpPr>
            <p:nvPr/>
          </p:nvSpPr>
          <p:spPr bwMode="auto">
            <a:xfrm>
              <a:off x="2766" y="1252"/>
              <a:ext cx="1240" cy="17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Before(2008.01.01~03.25)</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16" name="Text Box 221"/>
            <p:cNvSpPr txBox="1">
              <a:spLocks noChangeArrowheads="1"/>
            </p:cNvSpPr>
            <p:nvPr/>
          </p:nvSpPr>
          <p:spPr bwMode="auto">
            <a:xfrm>
              <a:off x="4170" y="1252"/>
              <a:ext cx="1159" cy="17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200" b="0" i="0" u="none" strike="noStrike" cap="none" normalizeH="0" baseline="0" dirty="0" smtClean="0">
                  <a:ln>
                    <a:noFill/>
                  </a:ln>
                  <a:solidFill>
                    <a:schemeClr val="bg1"/>
                  </a:solidFill>
                  <a:effectLst/>
                  <a:latin typeface="산돌고딕B" pitchFamily="18" charset="-127"/>
                  <a:ea typeface="산돌고딕B" pitchFamily="18" charset="-127"/>
                </a:rPr>
                <a:t>After(2010.01.01~03.25</a:t>
              </a:r>
              <a:r>
                <a:rPr kumimoji="1" lang="en-US" altLang="ko-KR" sz="1200" b="0" i="0" u="none" strike="noStrike" cap="none" normalizeH="0" dirty="0" smtClean="0">
                  <a:ln>
                    <a:noFill/>
                  </a:ln>
                  <a:solidFill>
                    <a:schemeClr val="bg1"/>
                  </a:solidFill>
                  <a:effectLst/>
                  <a:latin typeface="산돌고딕B" pitchFamily="18" charset="-127"/>
                  <a:ea typeface="산돌고딕B" pitchFamily="18" charset="-127"/>
                </a:rPr>
                <a:t>)</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p:txBody>
        </p:sp>
        <p:pic>
          <p:nvPicPr>
            <p:cNvPr id="117" name="Picture 222"/>
            <p:cNvPicPr>
              <a:picLocks noChangeAspect="1" noChangeArrowheads="1"/>
            </p:cNvPicPr>
            <p:nvPr/>
          </p:nvPicPr>
          <p:blipFill>
            <a:blip r:embed="rId6" cstate="print">
              <a:lum bright="8000"/>
              <a:grayscl/>
            </a:blip>
            <a:srcRect l="18434" t="54576" r="49588"/>
            <a:stretch>
              <a:fillRect/>
            </a:stretch>
          </p:blipFill>
          <p:spPr bwMode="auto">
            <a:xfrm>
              <a:off x="2699" y="1298"/>
              <a:ext cx="92" cy="90"/>
            </a:xfrm>
            <a:prstGeom prst="rect">
              <a:avLst/>
            </a:prstGeom>
            <a:noFill/>
            <a:ln w="9525" algn="ctr">
              <a:noFill/>
              <a:miter lim="800000"/>
              <a:headEnd/>
              <a:tailEnd/>
            </a:ln>
            <a:scene3d>
              <a:camera prst="orthographicFront"/>
              <a:lightRig rig="threePt" dir="t"/>
            </a:scene3d>
            <a:sp3d>
              <a:bevelT/>
            </a:sp3d>
          </p:spPr>
        </p:pic>
        <p:pic>
          <p:nvPicPr>
            <p:cNvPr id="118" name="Picture 223"/>
            <p:cNvPicPr>
              <a:picLocks noChangeAspect="1" noChangeArrowheads="1"/>
            </p:cNvPicPr>
            <p:nvPr/>
          </p:nvPicPr>
          <p:blipFill>
            <a:blip r:embed="rId7" cstate="print"/>
            <a:srcRect l="58385" t="54596" r="10892"/>
            <a:stretch>
              <a:fillRect/>
            </a:stretch>
          </p:blipFill>
          <p:spPr bwMode="auto">
            <a:xfrm>
              <a:off x="4106" y="1298"/>
              <a:ext cx="89" cy="90"/>
            </a:xfrm>
            <a:prstGeom prst="rect">
              <a:avLst/>
            </a:prstGeom>
            <a:noFill/>
            <a:ln w="9525" algn="ctr">
              <a:noFill/>
              <a:miter lim="800000"/>
              <a:headEnd/>
              <a:tailEnd/>
            </a:ln>
            <a:scene3d>
              <a:camera prst="orthographicFront"/>
              <a:lightRig rig="threePt" dir="t"/>
            </a:scene3d>
            <a:sp3d>
              <a:bevelT/>
            </a:sp3d>
          </p:spPr>
        </p:pic>
      </p:grpSp>
      <p:sp>
        <p:nvSpPr>
          <p:cNvPr id="121" name="Line 89"/>
          <p:cNvSpPr>
            <a:spLocks noChangeShapeType="1"/>
          </p:cNvSpPr>
          <p:nvPr/>
        </p:nvSpPr>
        <p:spPr bwMode="auto">
          <a:xfrm>
            <a:off x="1918567" y="5517728"/>
            <a:ext cx="864000" cy="0"/>
          </a:xfrm>
          <a:prstGeom prst="line">
            <a:avLst/>
          </a:prstGeom>
          <a:noFill/>
          <a:ln w="9525">
            <a:solidFill>
              <a:srgbClr val="333333"/>
            </a:solidFill>
            <a:round/>
            <a:headEnd/>
            <a:tailEnd/>
          </a:ln>
          <a:effectLst>
            <a:outerShdw dist="12700" dir="5400000" algn="ctr" rotWithShape="0">
              <a:schemeClr val="bg1"/>
            </a:outerShdw>
          </a:effectLst>
        </p:spPr>
        <p: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1" i="0" u="none" strike="noStrike" kern="1200" cap="none" spc="0" normalizeH="0" baseline="0" noProof="0">
              <a:ln>
                <a:noFill/>
              </a:ln>
              <a:solidFill>
                <a:schemeClr val="tx1"/>
              </a:solidFill>
              <a:effectLst/>
              <a:uLnTx/>
              <a:uFillTx/>
              <a:latin typeface="-윤고딕350" pitchFamily="18" charset="-127"/>
              <a:ea typeface="-윤고딕350" pitchFamily="18" charset="-127"/>
              <a:cs typeface="+mn-cs"/>
            </a:endParaRPr>
          </a:p>
        </p:txBody>
      </p:sp>
      <p:sp>
        <p:nvSpPr>
          <p:cNvPr id="122" name="Line 89"/>
          <p:cNvSpPr>
            <a:spLocks noChangeShapeType="1"/>
          </p:cNvSpPr>
          <p:nvPr/>
        </p:nvSpPr>
        <p:spPr bwMode="auto">
          <a:xfrm>
            <a:off x="1918567" y="5806653"/>
            <a:ext cx="864000" cy="0"/>
          </a:xfrm>
          <a:prstGeom prst="line">
            <a:avLst/>
          </a:prstGeom>
          <a:noFill/>
          <a:ln w="9525">
            <a:solidFill>
              <a:srgbClr val="333333"/>
            </a:solidFill>
            <a:round/>
            <a:headEnd/>
            <a:tailEnd/>
          </a:ln>
          <a:effectLst>
            <a:outerShdw dist="12700" dir="5400000" algn="ctr" rotWithShape="0">
              <a:schemeClr val="bg1"/>
            </a:outerShdw>
          </a:effectLst>
        </p:spPr>
        <p: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1" i="0" u="none" strike="noStrike" kern="1200" cap="none" spc="0" normalizeH="0" baseline="0" noProof="0">
              <a:ln>
                <a:noFill/>
              </a:ln>
              <a:solidFill>
                <a:schemeClr val="tx1"/>
              </a:solidFill>
              <a:effectLst/>
              <a:uLnTx/>
              <a:uFillTx/>
              <a:latin typeface="-윤고딕350" pitchFamily="18" charset="-127"/>
              <a:ea typeface="-윤고딕350" pitchFamily="18" charset="-127"/>
              <a:cs typeface="+mn-cs"/>
            </a:endParaRPr>
          </a:p>
        </p:txBody>
      </p:sp>
      <p:grpSp>
        <p:nvGrpSpPr>
          <p:cNvPr id="165" name="그룹 164"/>
          <p:cNvGrpSpPr/>
          <p:nvPr/>
        </p:nvGrpSpPr>
        <p:grpSpPr>
          <a:xfrm>
            <a:off x="2446830" y="2708920"/>
            <a:ext cx="5149505" cy="1440385"/>
            <a:chOff x="790648" y="2708920"/>
            <a:chExt cx="4464848" cy="1440385"/>
          </a:xfrm>
        </p:grpSpPr>
        <p:sp>
          <p:nvSpPr>
            <p:cNvPr id="105" name="Line 79"/>
            <p:cNvSpPr>
              <a:spLocks noChangeShapeType="1"/>
            </p:cNvSpPr>
            <p:nvPr/>
          </p:nvSpPr>
          <p:spPr bwMode="auto">
            <a:xfrm>
              <a:off x="791496" y="2996779"/>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06" name="Line 80"/>
            <p:cNvSpPr>
              <a:spLocks noChangeShapeType="1"/>
            </p:cNvSpPr>
            <p:nvPr/>
          </p:nvSpPr>
          <p:spPr bwMode="auto">
            <a:xfrm>
              <a:off x="791496" y="3285704"/>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07" name="Line 81"/>
            <p:cNvSpPr>
              <a:spLocks noChangeShapeType="1"/>
            </p:cNvSpPr>
            <p:nvPr/>
          </p:nvSpPr>
          <p:spPr bwMode="auto">
            <a:xfrm>
              <a:off x="791496" y="3573042"/>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08" name="Line 82"/>
            <p:cNvSpPr>
              <a:spLocks noChangeShapeType="1"/>
            </p:cNvSpPr>
            <p:nvPr/>
          </p:nvSpPr>
          <p:spPr bwMode="auto">
            <a:xfrm>
              <a:off x="791496" y="4149305"/>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12" name="Line 86"/>
            <p:cNvSpPr>
              <a:spLocks noChangeShapeType="1"/>
            </p:cNvSpPr>
            <p:nvPr/>
          </p:nvSpPr>
          <p:spPr bwMode="auto">
            <a:xfrm>
              <a:off x="791496" y="3860379"/>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sp>
          <p:nvSpPr>
            <p:cNvPr id="125" name="Line 79"/>
            <p:cNvSpPr>
              <a:spLocks noChangeShapeType="1"/>
            </p:cNvSpPr>
            <p:nvPr/>
          </p:nvSpPr>
          <p:spPr bwMode="auto">
            <a:xfrm>
              <a:off x="790648" y="2708920"/>
              <a:ext cx="4464000" cy="0"/>
            </a:xfrm>
            <a:prstGeom prst="line">
              <a:avLst/>
            </a:prstGeom>
            <a:noFill/>
            <a:ln w="6350">
              <a:solidFill>
                <a:schemeClr val="bg1"/>
              </a:solidFill>
              <a:round/>
              <a:headEnd/>
              <a:tailEnd/>
            </a:ln>
          </p:spPr>
          <p:txBody>
            <a:bodyPr vert="horz" wrap="none" lIns="91440" tIns="45720" rIns="91440" bIns="45720" numCol="1" anchor="ctr" anchorCtr="0" compatLnSpc="1">
              <a:prstTxWarp prst="textNoShape">
                <a:avLst/>
              </a:prstTxWarp>
            </a:bodyPr>
            <a:lstStyle/>
            <a:p>
              <a:endParaRPr lang="ko-KR" altLang="en-US"/>
            </a:p>
          </p:txBody>
        </p:sp>
      </p:grpSp>
      <p:sp>
        <p:nvSpPr>
          <p:cNvPr id="130" name="모서리가 둥근 직사각형 129"/>
          <p:cNvSpPr/>
          <p:nvPr/>
        </p:nvSpPr>
        <p:spPr>
          <a:xfrm>
            <a:off x="3149520" y="3708000"/>
            <a:ext cx="180000" cy="828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1" name="모서리가 둥근 직사각형 130"/>
          <p:cNvSpPr/>
          <p:nvPr/>
        </p:nvSpPr>
        <p:spPr>
          <a:xfrm>
            <a:off x="3311880" y="4212000"/>
            <a:ext cx="180000" cy="324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3" name="모서리가 둥근 직사각형 132"/>
          <p:cNvSpPr/>
          <p:nvPr/>
        </p:nvSpPr>
        <p:spPr>
          <a:xfrm>
            <a:off x="3995936" y="3789040"/>
            <a:ext cx="180000" cy="756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모서리가 둥근 직사각형 133"/>
          <p:cNvSpPr/>
          <p:nvPr/>
        </p:nvSpPr>
        <p:spPr>
          <a:xfrm>
            <a:off x="4175936" y="4374000"/>
            <a:ext cx="180000" cy="180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7" name="모서리가 둥근 직사각형 136"/>
          <p:cNvSpPr/>
          <p:nvPr/>
        </p:nvSpPr>
        <p:spPr>
          <a:xfrm>
            <a:off x="4860096" y="2852936"/>
            <a:ext cx="180000" cy="1692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모서리가 둥근 직사각형 137"/>
          <p:cNvSpPr/>
          <p:nvPr/>
        </p:nvSpPr>
        <p:spPr>
          <a:xfrm>
            <a:off x="5040072" y="3762000"/>
            <a:ext cx="180000" cy="792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1" name="Picture 556" descr="1"/>
          <p:cNvPicPr>
            <a:picLocks noChangeAspect="1" noChangeArrowheads="1"/>
          </p:cNvPicPr>
          <p:nvPr/>
        </p:nvPicPr>
        <p:blipFill>
          <a:blip r:embed="rId3" cstate="print"/>
          <a:srcRect/>
          <a:stretch>
            <a:fillRect/>
          </a:stretch>
        </p:blipFill>
        <p:spPr bwMode="auto">
          <a:xfrm>
            <a:off x="3707903" y="4725144"/>
            <a:ext cx="864096" cy="576064"/>
          </a:xfrm>
          <a:prstGeom prst="rect">
            <a:avLst/>
          </a:prstGeom>
          <a:noFill/>
          <a:ln w="9525">
            <a:noFill/>
            <a:miter lim="800000"/>
            <a:headEnd/>
            <a:tailEnd/>
          </a:ln>
        </p:spPr>
      </p:pic>
      <p:pic>
        <p:nvPicPr>
          <p:cNvPr id="71" name="Picture 556" descr="1"/>
          <p:cNvPicPr>
            <a:picLocks noChangeAspect="1" noChangeArrowheads="1"/>
          </p:cNvPicPr>
          <p:nvPr/>
        </p:nvPicPr>
        <p:blipFill>
          <a:blip r:embed="rId3" cstate="print"/>
          <a:srcRect/>
          <a:stretch>
            <a:fillRect/>
          </a:stretch>
        </p:blipFill>
        <p:spPr bwMode="auto">
          <a:xfrm>
            <a:off x="2843807" y="4725145"/>
            <a:ext cx="864096" cy="576064"/>
          </a:xfrm>
          <a:prstGeom prst="rect">
            <a:avLst/>
          </a:prstGeom>
          <a:noFill/>
          <a:ln w="9525">
            <a:noFill/>
            <a:miter lim="800000"/>
            <a:headEnd/>
            <a:tailEnd/>
          </a:ln>
        </p:spPr>
      </p:pic>
      <p:pic>
        <p:nvPicPr>
          <p:cNvPr id="162" name="Picture 556" descr="1"/>
          <p:cNvPicPr>
            <a:picLocks noChangeAspect="1" noChangeArrowheads="1"/>
          </p:cNvPicPr>
          <p:nvPr/>
        </p:nvPicPr>
        <p:blipFill>
          <a:blip r:embed="rId3" cstate="print"/>
          <a:srcRect/>
          <a:stretch>
            <a:fillRect/>
          </a:stretch>
        </p:blipFill>
        <p:spPr bwMode="auto">
          <a:xfrm>
            <a:off x="4571999" y="4725144"/>
            <a:ext cx="864096" cy="576064"/>
          </a:xfrm>
          <a:prstGeom prst="rect">
            <a:avLst/>
          </a:prstGeom>
          <a:noFill/>
          <a:ln w="9525">
            <a:noFill/>
            <a:miter lim="800000"/>
            <a:headEnd/>
            <a:tailEnd/>
          </a:ln>
        </p:spPr>
      </p:pic>
      <p:pic>
        <p:nvPicPr>
          <p:cNvPr id="163" name="Picture 556" descr="1"/>
          <p:cNvPicPr>
            <a:picLocks noChangeAspect="1" noChangeArrowheads="1"/>
          </p:cNvPicPr>
          <p:nvPr/>
        </p:nvPicPr>
        <p:blipFill>
          <a:blip r:embed="rId3" cstate="print"/>
          <a:srcRect/>
          <a:stretch>
            <a:fillRect/>
          </a:stretch>
        </p:blipFill>
        <p:spPr bwMode="auto">
          <a:xfrm>
            <a:off x="5436095" y="4725144"/>
            <a:ext cx="864096" cy="576064"/>
          </a:xfrm>
          <a:prstGeom prst="rect">
            <a:avLst/>
          </a:prstGeom>
          <a:noFill/>
          <a:ln w="9525">
            <a:noFill/>
            <a:miter lim="800000"/>
            <a:headEnd/>
            <a:tailEnd/>
          </a:ln>
        </p:spPr>
      </p:pic>
      <p:pic>
        <p:nvPicPr>
          <p:cNvPr id="70" name="Picture 559" descr="4"/>
          <p:cNvPicPr>
            <a:picLocks noChangeArrowheads="1"/>
          </p:cNvPicPr>
          <p:nvPr/>
        </p:nvPicPr>
        <p:blipFill>
          <a:blip r:embed="rId8" cstate="print"/>
          <a:srcRect/>
          <a:stretch>
            <a:fillRect/>
          </a:stretch>
        </p:blipFill>
        <p:spPr bwMode="auto">
          <a:xfrm>
            <a:off x="6300287" y="4726800"/>
            <a:ext cx="864000" cy="576000"/>
          </a:xfrm>
          <a:prstGeom prst="rect">
            <a:avLst/>
          </a:prstGeom>
          <a:noFill/>
          <a:ln w="9525">
            <a:noFill/>
            <a:miter lim="800000"/>
            <a:headEnd/>
            <a:tailEnd/>
          </a:ln>
        </p:spPr>
      </p:pic>
      <p:sp>
        <p:nvSpPr>
          <p:cNvPr id="100" name="Rectangle 8"/>
          <p:cNvSpPr>
            <a:spLocks noChangeArrowheads="1"/>
          </p:cNvSpPr>
          <p:nvPr/>
        </p:nvSpPr>
        <p:spPr bwMode="auto">
          <a:xfrm>
            <a:off x="2843806" y="5229200"/>
            <a:ext cx="5184577" cy="862905"/>
          </a:xfrm>
          <a:prstGeom prst="rect">
            <a:avLst/>
          </a:prstGeom>
          <a:solidFill>
            <a:schemeClr val="bg1"/>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166" name="Picture 559" descr="4"/>
          <p:cNvPicPr>
            <a:picLocks noChangeArrowheads="1"/>
          </p:cNvPicPr>
          <p:nvPr/>
        </p:nvPicPr>
        <p:blipFill>
          <a:blip r:embed="rId8" cstate="print"/>
          <a:srcRect/>
          <a:stretch>
            <a:fillRect/>
          </a:stretch>
        </p:blipFill>
        <p:spPr bwMode="auto">
          <a:xfrm>
            <a:off x="7164384" y="4725144"/>
            <a:ext cx="864000" cy="576000"/>
          </a:xfrm>
          <a:prstGeom prst="rect">
            <a:avLst/>
          </a:prstGeom>
          <a:noFill/>
          <a:ln w="9525">
            <a:noFill/>
            <a:miter lim="800000"/>
            <a:headEnd/>
            <a:tailEnd/>
          </a:ln>
        </p:spPr>
      </p:pic>
      <p:sp>
        <p:nvSpPr>
          <p:cNvPr id="119" name="Rectangle 105"/>
          <p:cNvSpPr>
            <a:spLocks noChangeArrowheads="1"/>
          </p:cNvSpPr>
          <p:nvPr/>
        </p:nvSpPr>
        <p:spPr bwMode="auto">
          <a:xfrm>
            <a:off x="1835694" y="4653137"/>
            <a:ext cx="6192689" cy="144015"/>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120" name="Group 1036"/>
          <p:cNvGraphicFramePr>
            <a:graphicFrameLocks noGrp="1"/>
          </p:cNvGraphicFramePr>
          <p:nvPr/>
        </p:nvGraphicFramePr>
        <p:xfrm>
          <a:off x="1907703" y="4797152"/>
          <a:ext cx="6120681" cy="1293866"/>
        </p:xfrm>
        <a:graphic>
          <a:graphicData uri="http://schemas.openxmlformats.org/drawingml/2006/table">
            <a:tbl>
              <a:tblPr/>
              <a:tblGrid>
                <a:gridCol w="936105"/>
                <a:gridCol w="864096"/>
                <a:gridCol w="864096"/>
                <a:gridCol w="864096"/>
                <a:gridCol w="864096"/>
                <a:gridCol w="864096"/>
                <a:gridCol w="864096"/>
              </a:tblGrid>
              <a:tr h="432048">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Classification</a:t>
                      </a:r>
                      <a:r>
                        <a:rPr kumimoji="1" lang="ko-KR" sz="1000" b="0" i="0" u="none" strike="noStrike" cap="none" normalizeH="0" baseline="0" dirty="0" smtClean="0">
                          <a:ln>
                            <a:noFill/>
                          </a:ln>
                          <a:solidFill>
                            <a:schemeClr val="bg1"/>
                          </a:solidFill>
                          <a:effectLst/>
                          <a:latin typeface="산돌고딕B" pitchFamily="18" charset="-127"/>
                          <a:ea typeface="산돌고딕B" pitchFamily="18" charset="-127"/>
                        </a:rPr>
                        <a:t>　</a:t>
                      </a:r>
                      <a:endParaRPr kumimoji="1" 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System</a:t>
                      </a:r>
                      <a:b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 Operation</a:t>
                      </a: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Radiation Safety Management</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900" b="0" i="0" u="none" strike="noStrike" cap="none" normalizeH="0" baseline="0" dirty="0" err="1" smtClean="0">
                          <a:ln>
                            <a:noFill/>
                          </a:ln>
                          <a:solidFill>
                            <a:schemeClr val="bg1"/>
                          </a:solidFill>
                          <a:effectLst/>
                          <a:latin typeface="산돌고딕B" pitchFamily="18" charset="-127"/>
                          <a:ea typeface="산돌고딕B" pitchFamily="18" charset="-127"/>
                        </a:rPr>
                        <a:t>Radwaste</a:t>
                      </a: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
                      </a:r>
                      <a:b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Process</a:t>
                      </a:r>
                      <a:endParaRPr kumimoji="1" lang="ko-KR" sz="900" b="0" i="0" u="none" strike="noStrike" cap="none" normalizeH="0" baseline="0" dirty="0" smtClean="0">
                        <a:ln>
                          <a:noFill/>
                        </a:ln>
                        <a:solidFill>
                          <a:schemeClr val="bg1"/>
                        </a:solidFill>
                        <a:effectLst/>
                        <a:latin typeface="산돌고딕B" pitchFamily="18" charset="-127"/>
                        <a:ea typeface="산돌고딕B" pitchFamily="18"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Decontamination</a:t>
                      </a:r>
                      <a:b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&amp; The Other Works</a:t>
                      </a:r>
                      <a:endParaRPr kumimoji="1" lang="ko-KR" altLang="ko-KR" sz="16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Total</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Yearly</a:t>
                      </a:r>
                      <a:b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900" b="0" i="0" u="none" strike="noStrike" cap="none" normalizeH="0" baseline="0" dirty="0" smtClean="0">
                          <a:ln>
                            <a:noFill/>
                          </a:ln>
                          <a:solidFill>
                            <a:schemeClr val="bg1"/>
                          </a:solidFill>
                          <a:effectLst/>
                          <a:latin typeface="산돌고딕B" pitchFamily="18" charset="-127"/>
                          <a:ea typeface="산돌고딕B" pitchFamily="18" charset="-127"/>
                        </a:rPr>
                        <a:t>Calculation</a:t>
                      </a:r>
                      <a:endParaRPr kumimoji="1" lang="ko-KR" sz="900" b="0" i="0" u="none" strike="noStrike" cap="none" normalizeH="0" baseline="0" dirty="0" smtClean="0">
                        <a:ln>
                          <a:noFill/>
                        </a:ln>
                        <a:solidFill>
                          <a:schemeClr val="bg1"/>
                        </a:solidFill>
                        <a:effectLst/>
                        <a:latin typeface="산돌고딕B" pitchFamily="18" charset="-127"/>
                        <a:ea typeface="산돌고딕B" pitchFamily="18" charset="-127"/>
                      </a:endParaRPr>
                    </a:p>
                  </a:txBody>
                  <a:tcPr marL="0" marR="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rPr>
                        <a:t>Before </a:t>
                      </a:r>
                      <a:endParaRPr kumimoji="1" 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Arial" pitchFamily="34" charset="0"/>
                          <a:ea typeface="산돌고딕B" pitchFamily="18" charset="-127"/>
                        </a:rPr>
                        <a:t>5.03 </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Arial" pitchFamily="34" charset="0"/>
                          <a:ea typeface="산돌고딕B" pitchFamily="18" charset="-127"/>
                        </a:rPr>
                        <a:t>4.55</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rPr>
                        <a:t>10.71</a:t>
                      </a:r>
                      <a:endParaRPr kumimoji="1" lang="ko-KR"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Arial" pitchFamily="34" charset="0"/>
                          <a:ea typeface="산돌고딕B" pitchFamily="18" charset="-127"/>
                        </a:rPr>
                        <a:t>1.79</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Arial" pitchFamily="34" charset="0"/>
                          <a:ea typeface="산돌고딕B" pitchFamily="18" charset="-127"/>
                        </a:rPr>
                        <a:t>22.08</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rPr>
                        <a:t>88.32</a:t>
                      </a:r>
                      <a:endParaRPr kumimoji="1" lang="ko-KR"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rPr>
                        <a:t>After </a:t>
                      </a:r>
                      <a:endParaRPr kumimoji="1" 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smtClean="0">
                          <a:ln>
                            <a:noFill/>
                          </a:ln>
                          <a:solidFill>
                            <a:schemeClr val="accent5">
                              <a:lumMod val="75000"/>
                            </a:schemeClr>
                          </a:solidFill>
                          <a:effectLst/>
                          <a:latin typeface="Arial" pitchFamily="34" charset="0"/>
                          <a:ea typeface="산돌고딕B" pitchFamily="18" charset="-127"/>
                        </a:rPr>
                        <a:t>1.87</a:t>
                      </a:r>
                      <a:endParaRPr kumimoji="1" lang="ko-KR" altLang="ko-KR" sz="1050" b="0" i="0" u="none" strike="noStrike" cap="none" normalizeH="0" baseline="0" dirty="0" smtClean="0">
                        <a:ln>
                          <a:noFill/>
                        </a:ln>
                        <a:solidFill>
                          <a:schemeClr val="accent5">
                            <a:lumMod val="75000"/>
                          </a:schemeClr>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smtClean="0">
                          <a:ln>
                            <a:noFill/>
                          </a:ln>
                          <a:solidFill>
                            <a:schemeClr val="accent5">
                              <a:lumMod val="75000"/>
                            </a:schemeClr>
                          </a:solidFill>
                          <a:effectLst/>
                          <a:latin typeface="Arial" pitchFamily="34" charset="0"/>
                          <a:ea typeface="산돌고딕B" pitchFamily="18" charset="-127"/>
                        </a:rPr>
                        <a:t>0.57</a:t>
                      </a:r>
                      <a:endParaRPr kumimoji="1" lang="ko-KR" altLang="ko-KR" sz="1050" b="0" i="0" u="none" strike="noStrike" cap="none" normalizeH="0" baseline="0" dirty="0" smtClean="0">
                        <a:ln>
                          <a:noFill/>
                        </a:ln>
                        <a:solidFill>
                          <a:schemeClr val="accent5">
                            <a:lumMod val="75000"/>
                          </a:schemeClr>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chemeClr val="accent5">
                              <a:lumMod val="75000"/>
                            </a:schemeClr>
                          </a:solidFill>
                          <a:effectLst/>
                          <a:latin typeface="Arial" pitchFamily="34" charset="0"/>
                          <a:ea typeface="굴림" pitchFamily="50" charset="-127"/>
                          <a:cs typeface="Arial" pitchFamily="34" charset="0"/>
                        </a:rPr>
                        <a:t>4.50</a:t>
                      </a:r>
                      <a:endParaRPr kumimoji="1" lang="ko-KR" altLang="ko-KR" sz="1050" b="0" i="0" u="none" strike="noStrike" cap="none" normalizeH="0" baseline="0" dirty="0" smtClean="0">
                        <a:ln>
                          <a:noFill/>
                        </a:ln>
                        <a:solidFill>
                          <a:schemeClr val="accent5">
                            <a:lumMod val="75000"/>
                          </a:schemeClr>
                        </a:solidFill>
                        <a:effectLst/>
                        <a:latin typeface="Arial" pitchFamily="34" charset="0"/>
                        <a:ea typeface="굴림" pitchFamily="50" charset="-127"/>
                        <a:cs typeface="Arial"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smtClean="0">
                          <a:ln>
                            <a:noFill/>
                          </a:ln>
                          <a:solidFill>
                            <a:schemeClr val="accent5">
                              <a:lumMod val="75000"/>
                            </a:schemeClr>
                          </a:solidFill>
                          <a:effectLst/>
                          <a:latin typeface="Arial" pitchFamily="34" charset="0"/>
                          <a:ea typeface="산돌고딕B" pitchFamily="18" charset="-127"/>
                        </a:rPr>
                        <a:t>0.60</a:t>
                      </a:r>
                      <a:endParaRPr kumimoji="1" lang="ko-KR" altLang="ko-KR" sz="1050" b="0" i="0" u="none" strike="noStrike" cap="none" normalizeH="0" baseline="0" dirty="0" smtClean="0">
                        <a:ln>
                          <a:noFill/>
                        </a:ln>
                        <a:solidFill>
                          <a:schemeClr val="accent5">
                            <a:lumMod val="75000"/>
                          </a:schemeClr>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smtClean="0">
                          <a:ln>
                            <a:noFill/>
                          </a:ln>
                          <a:solidFill>
                            <a:schemeClr val="accent5">
                              <a:lumMod val="75000"/>
                            </a:schemeClr>
                          </a:solidFill>
                          <a:effectLst/>
                          <a:latin typeface="Arial" pitchFamily="34" charset="0"/>
                          <a:ea typeface="산돌고딕B" pitchFamily="18" charset="-127"/>
                        </a:rPr>
                        <a:t>7.54</a:t>
                      </a:r>
                      <a:endParaRPr kumimoji="1" lang="ko-KR" altLang="ko-KR" sz="1050" b="0" i="0" u="none" strike="noStrike" cap="none" normalizeH="0" baseline="0" dirty="0" smtClean="0">
                        <a:ln>
                          <a:noFill/>
                        </a:ln>
                        <a:solidFill>
                          <a:schemeClr val="accent5">
                            <a:lumMod val="75000"/>
                          </a:schemeClr>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accent5">
                              <a:lumMod val="75000"/>
                            </a:schemeClr>
                          </a:solidFill>
                          <a:effectLst/>
                          <a:latin typeface="Arial" pitchFamily="34" charset="0"/>
                          <a:ea typeface="굴림" pitchFamily="50" charset="-127"/>
                          <a:cs typeface="Arial" pitchFamily="34" charset="0"/>
                        </a:rPr>
                        <a:t>30.16</a:t>
                      </a:r>
                      <a:endParaRPr kumimoji="1" lang="ko-KR" altLang="ko-KR" sz="1000" b="0" i="0" u="none" strike="noStrike" cap="none" normalizeH="0" baseline="0" dirty="0" smtClean="0">
                        <a:ln>
                          <a:noFill/>
                        </a:ln>
                        <a:solidFill>
                          <a:schemeClr val="accent5">
                            <a:lumMod val="75000"/>
                          </a:schemeClr>
                        </a:solidFill>
                        <a:effectLst/>
                        <a:latin typeface="Arial" pitchFamily="34" charset="0"/>
                        <a:ea typeface="굴림" pitchFamily="50" charset="-127"/>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ctr" defTabSz="914400" rtl="0" eaLnBrk="1" fontAlgn="base" latinLnBrk="1" hangingPunct="1">
                        <a:lnSpc>
                          <a:spcPct val="90000"/>
                        </a:lnSpc>
                        <a:spcBef>
                          <a:spcPct val="0"/>
                        </a:spcBef>
                        <a:spcAft>
                          <a:spcPct val="0"/>
                        </a:spcAft>
                        <a:buClrTx/>
                        <a:buSzTx/>
                        <a:buFontTx/>
                        <a:buNone/>
                        <a:tabLst/>
                      </a:pPr>
                      <a:r>
                        <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rPr>
                        <a:t>Dose</a:t>
                      </a:r>
                      <a:br>
                        <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rPr>
                      </a:br>
                      <a:r>
                        <a:rPr kumimoji="1" lang="en-US" altLang="ko-KR" sz="1050" b="0" i="0" u="none" strike="noStrike" cap="none" normalizeH="0" baseline="0" dirty="0" smtClean="0">
                          <a:ln>
                            <a:noFill/>
                          </a:ln>
                          <a:solidFill>
                            <a:schemeClr val="bg1"/>
                          </a:solidFill>
                          <a:effectLst/>
                          <a:latin typeface="산돌고딕B" pitchFamily="18" charset="-127"/>
                          <a:ea typeface="산돌고딕B" pitchFamily="18" charset="-127"/>
                        </a:rPr>
                        <a:t> Difference</a:t>
                      </a:r>
                      <a:endParaRPr kumimoji="1" 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rgbClr val="000000"/>
                          </a:solidFill>
                          <a:effectLst/>
                          <a:latin typeface="Arial" pitchFamily="34" charset="0"/>
                          <a:ea typeface="산돌고딕B" pitchFamily="18" charset="-127"/>
                        </a:rPr>
                        <a:t>-3.16</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rgbClr val="000000"/>
                          </a:solidFill>
                          <a:effectLst/>
                          <a:latin typeface="Arial" pitchFamily="34" charset="0"/>
                          <a:ea typeface="산돌고딕B" pitchFamily="18" charset="-127"/>
                        </a:rPr>
                        <a:t>-3.98</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rPr>
                        <a:t>-6.21</a:t>
                      </a:r>
                      <a:endParaRPr kumimoji="1" lang="ko-KR"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rgbClr val="000000"/>
                          </a:solidFill>
                          <a:effectLst/>
                          <a:latin typeface="Arial" pitchFamily="34" charset="0"/>
                          <a:ea typeface="산돌고딕B" pitchFamily="18" charset="-127"/>
                        </a:rPr>
                        <a:t>-1.19</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50" b="0" i="0" u="none" strike="noStrike" cap="none" normalizeH="0" baseline="0" dirty="0" smtClean="0">
                          <a:ln>
                            <a:noFill/>
                          </a:ln>
                          <a:solidFill>
                            <a:srgbClr val="000000"/>
                          </a:solidFill>
                          <a:effectLst/>
                          <a:latin typeface="Arial" pitchFamily="34" charset="0"/>
                          <a:ea typeface="산돌고딕B" pitchFamily="18" charset="-127"/>
                        </a:rPr>
                        <a:t>-14.54</a:t>
                      </a:r>
                      <a:endParaRPr kumimoji="1" lang="ko-KR" altLang="ko-KR" sz="2000" b="0" i="0" u="none" strike="noStrike" cap="none" normalizeH="0" baseline="0" dirty="0" smtClean="0">
                        <a:ln>
                          <a:noFill/>
                        </a:ln>
                        <a:solidFill>
                          <a:schemeClr val="tx1"/>
                        </a:solidFill>
                        <a:effectLst/>
                        <a:latin typeface="굴림" pitchFamily="50" charset="-127"/>
                        <a:ea typeface="굴림" pitchFamily="50" charset="-127"/>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rPr>
                        <a:t>-58.16</a:t>
                      </a:r>
                      <a:endParaRPr kumimoji="1" lang="ko-KR" altLang="ko-KR" sz="1000" b="0" i="0" u="none" strike="noStrike" cap="none" normalizeH="0" baseline="0" dirty="0" smtClean="0">
                        <a:ln>
                          <a:noFill/>
                        </a:ln>
                        <a:solidFill>
                          <a:schemeClr val="tx1"/>
                        </a:solidFill>
                        <a:effectLst/>
                        <a:latin typeface="Arial" pitchFamily="34" charset="0"/>
                        <a:ea typeface="굴림" pitchFamily="50" charset="-127"/>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7" name="직사각형 166"/>
          <p:cNvSpPr/>
          <p:nvPr/>
        </p:nvSpPr>
        <p:spPr>
          <a:xfrm>
            <a:off x="7164288" y="5805264"/>
            <a:ext cx="864096" cy="277200"/>
          </a:xfrm>
          <a:prstGeom prst="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chemeClr val="tx1"/>
                </a:solidFill>
              </a:rPr>
              <a:t>-58.16</a:t>
            </a:r>
            <a:endParaRPr lang="ko-KR" altLang="en-US" sz="1200" b="1" dirty="0">
              <a:solidFill>
                <a:schemeClr val="tx1"/>
              </a:solidFill>
            </a:endParaRPr>
          </a:p>
        </p:txBody>
      </p:sp>
      <p:sp>
        <p:nvSpPr>
          <p:cNvPr id="168" name="모서리가 둥근 직사각형 167"/>
          <p:cNvSpPr/>
          <p:nvPr/>
        </p:nvSpPr>
        <p:spPr>
          <a:xfrm>
            <a:off x="5652184" y="4248216"/>
            <a:ext cx="180000" cy="288000"/>
          </a:xfrm>
          <a:prstGeom prst="roundRect">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모서리가 둥근 직사각형 168"/>
          <p:cNvSpPr/>
          <p:nvPr/>
        </p:nvSpPr>
        <p:spPr>
          <a:xfrm>
            <a:off x="5832000" y="4356000"/>
            <a:ext cx="180000" cy="180000"/>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4" descr="EMB003f"/>
          <p:cNvPicPr preferRelativeResize="0">
            <a:picLocks noChangeArrowheads="1"/>
          </p:cNvPicPr>
          <p:nvPr/>
        </p:nvPicPr>
        <p:blipFill>
          <a:blip r:embed="rId3" cstate="print">
            <a:duotone>
              <a:prstClr val="black"/>
              <a:schemeClr val="accent1">
                <a:tint val="45000"/>
                <a:satMod val="400000"/>
              </a:schemeClr>
            </a:duotone>
          </a:blip>
          <a:srcRect/>
          <a:stretch>
            <a:fillRect/>
          </a:stretch>
        </p:blipFill>
        <p:spPr bwMode="auto">
          <a:xfrm>
            <a:off x="4067944" y="3789040"/>
            <a:ext cx="4464496" cy="2711794"/>
          </a:xfrm>
          <a:prstGeom prst="rect">
            <a:avLst/>
          </a:prstGeom>
          <a:ln>
            <a:noFill/>
          </a:ln>
          <a:effectLst>
            <a:softEdge rad="112500"/>
          </a:effectLst>
        </p:spPr>
      </p:pic>
      <p:sp>
        <p:nvSpPr>
          <p:cNvPr id="41" name="TextBox 40"/>
          <p:cNvSpPr txBox="1"/>
          <p:nvPr/>
        </p:nvSpPr>
        <p:spPr>
          <a:xfrm>
            <a:off x="-142908" y="2564904"/>
            <a:ext cx="8501122" cy="584775"/>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3. Improvement of Work Efficiency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47" name="TextBox 46"/>
          <p:cNvSpPr txBox="1"/>
          <p:nvPr/>
        </p:nvSpPr>
        <p:spPr>
          <a:xfrm>
            <a:off x="71406" y="3068960"/>
            <a:ext cx="9001188" cy="1569660"/>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Reference Materials for Pre-job Briefing &amp; Job Training</a:t>
            </a:r>
          </a:p>
          <a:p>
            <a:r>
              <a:rPr lang="ko-KR" altLang="en-US" sz="2400" b="1" dirty="0" smtClean="0">
                <a:solidFill>
                  <a:srgbClr val="FFFF99"/>
                </a:solidFill>
                <a:effectLst>
                  <a:glow rad="228600">
                    <a:schemeClr val="tx1">
                      <a:alpha val="40000"/>
                    </a:schemeClr>
                  </a:glow>
                </a:effectLst>
                <a:latin typeface="+mj-ea"/>
              </a:rPr>
              <a:t>  √ </a:t>
            </a:r>
            <a:r>
              <a:rPr lang="en-US" altLang="ko-KR" sz="2400" b="1" dirty="0" smtClean="0">
                <a:solidFill>
                  <a:srgbClr val="FFFF99"/>
                </a:solidFill>
                <a:effectLst>
                  <a:glow rad="228600">
                    <a:schemeClr val="tx1">
                      <a:alpha val="40000"/>
                    </a:schemeClr>
                  </a:glow>
                </a:effectLst>
                <a:latin typeface="+mj-ea"/>
              </a:rPr>
              <a:t>Prompt &amp; Remote Instruction of Supervisor by using     </a:t>
            </a:r>
            <a:br>
              <a:rPr lang="en-US" altLang="ko-KR" sz="2400" b="1" dirty="0" smtClean="0">
                <a:solidFill>
                  <a:srgbClr val="FFFF99"/>
                </a:solidFill>
                <a:effectLst>
                  <a:glow rad="228600">
                    <a:schemeClr val="tx1">
                      <a:alpha val="40000"/>
                    </a:schemeClr>
                  </a:glow>
                </a:effectLst>
                <a:latin typeface="+mj-ea"/>
              </a:rPr>
            </a:br>
            <a:r>
              <a:rPr lang="en-US" altLang="ko-KR" sz="2400" b="1" dirty="0" smtClean="0">
                <a:solidFill>
                  <a:srgbClr val="FFFF99"/>
                </a:solidFill>
                <a:effectLst>
                  <a:glow rad="228600">
                    <a:schemeClr val="tx1">
                      <a:alpha val="40000"/>
                    </a:schemeClr>
                  </a:glow>
                </a:effectLst>
                <a:latin typeface="+mj-ea"/>
              </a:rPr>
              <a:t>     RMVS</a:t>
            </a:r>
          </a:p>
          <a:p>
            <a:endParaRPr lang="en-US" altLang="ko-KR" sz="2000" b="1" dirty="0" smtClean="0">
              <a:solidFill>
                <a:schemeClr val="accent6">
                  <a:lumMod val="20000"/>
                  <a:lumOff val="80000"/>
                </a:schemeClr>
              </a:solidFill>
              <a:effectLst>
                <a:glow rad="228600">
                  <a:schemeClr val="tx1">
                    <a:alpha val="40000"/>
                  </a:schemeClr>
                </a:glow>
              </a:effectLst>
              <a:latin typeface="+mj-ea"/>
            </a:endParaRPr>
          </a:p>
        </p:txBody>
      </p:sp>
      <p:sp>
        <p:nvSpPr>
          <p:cNvPr id="44" name="TextBox 43"/>
          <p:cNvSpPr txBox="1"/>
          <p:nvPr/>
        </p:nvSpPr>
        <p:spPr>
          <a:xfrm>
            <a:off x="-142908" y="692696"/>
            <a:ext cx="8929750" cy="584775"/>
          </a:xfrm>
          <a:prstGeom prst="rect">
            <a:avLst/>
          </a:prstGeom>
          <a:noFill/>
        </p:spPr>
        <p:txBody>
          <a:bodyPr wrap="square" rtlCol="0">
            <a:spAutoFit/>
          </a:bodyPr>
          <a:lstStyle/>
          <a:p>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Prompt Response for Emergency Situation </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45" name="TextBox 44"/>
          <p:cNvSpPr txBox="1"/>
          <p:nvPr/>
        </p:nvSpPr>
        <p:spPr>
          <a:xfrm>
            <a:off x="71406" y="1196752"/>
            <a:ext cx="9001188" cy="1261884"/>
          </a:xfrm>
          <a:prstGeom prst="rect">
            <a:avLst/>
          </a:prstGeom>
          <a:noFill/>
        </p:spPr>
        <p:txBody>
          <a:bodyPr wrap="square" rtlCol="0">
            <a:spAutoFit/>
          </a:bodyPr>
          <a:lstStyle/>
          <a:p>
            <a:endParaRPr lang="en-US" altLang="ko-KR" sz="400" b="1" dirty="0" smtClean="0">
              <a:solidFill>
                <a:srgbClr val="FFFF99"/>
              </a:solidFill>
              <a:effectLst>
                <a:glow rad="228600">
                  <a:schemeClr val="tx1">
                    <a:alpha val="40000"/>
                  </a:schemeClr>
                </a:glow>
              </a:effectLst>
              <a:latin typeface="+mj-ea"/>
            </a:endParaRPr>
          </a:p>
          <a:p>
            <a:r>
              <a:rPr lang="en-US" altLang="ko-KR" sz="2400" b="1" dirty="0" smtClean="0">
                <a:solidFill>
                  <a:srgbClr val="FFFF99"/>
                </a:solidFill>
                <a:effectLst>
                  <a:glow rad="228600">
                    <a:schemeClr val="tx1">
                      <a:alpha val="40000"/>
                    </a:schemeClr>
                  </a:glow>
                </a:effectLst>
                <a:latin typeface="+mj-ea"/>
              </a:rPr>
              <a:t>  </a:t>
            </a:r>
            <a:r>
              <a:rPr lang="ko-KR" altLang="en-US" sz="2400" b="1" dirty="0" smtClean="0">
                <a:solidFill>
                  <a:srgbClr val="FFFF99"/>
                </a:solidFill>
                <a:effectLst>
                  <a:glow rad="228600">
                    <a:schemeClr val="tx1">
                      <a:alpha val="40000"/>
                    </a:schemeClr>
                  </a:glow>
                </a:effectLst>
                <a:latin typeface="+mj-ea"/>
              </a:rPr>
              <a:t>√ </a:t>
            </a:r>
            <a:r>
              <a:rPr lang="en-US" altLang="ko-KR" sz="2400" b="1" dirty="0" smtClean="0">
                <a:solidFill>
                  <a:srgbClr val="FFFF99"/>
                </a:solidFill>
                <a:effectLst>
                  <a:glow rad="228600">
                    <a:schemeClr val="tx1">
                      <a:alpha val="40000"/>
                    </a:schemeClr>
                  </a:glow>
                </a:effectLst>
                <a:latin typeface="+mj-ea"/>
              </a:rPr>
              <a:t>Early Detection of Abnormal Radiation, </a:t>
            </a:r>
          </a:p>
          <a:p>
            <a:r>
              <a:rPr lang="en-US" altLang="ko-KR" sz="2400" b="1" dirty="0" smtClean="0">
                <a:solidFill>
                  <a:srgbClr val="FFFF99"/>
                </a:solidFill>
                <a:effectLst>
                  <a:glow rad="228600">
                    <a:schemeClr val="tx1">
                      <a:alpha val="40000"/>
                    </a:schemeClr>
                  </a:glow>
                </a:effectLst>
                <a:latin typeface="+mj-ea"/>
              </a:rPr>
              <a:t>     Equipments &amp; Facilities  </a:t>
            </a:r>
          </a:p>
          <a:p>
            <a:r>
              <a:rPr lang="ko-KR" altLang="en-US" sz="2400" b="1" dirty="0" smtClean="0">
                <a:solidFill>
                  <a:srgbClr val="FFFF99"/>
                </a:solidFill>
                <a:effectLst>
                  <a:glow rad="228600">
                    <a:schemeClr val="tx1">
                      <a:alpha val="40000"/>
                    </a:schemeClr>
                  </a:glow>
                </a:effectLst>
                <a:latin typeface="+mj-ea"/>
              </a:rPr>
              <a:t>  √ </a:t>
            </a:r>
            <a:r>
              <a:rPr lang="en-US" altLang="ko-KR" sz="2400" b="1" dirty="0" smtClean="0">
                <a:solidFill>
                  <a:srgbClr val="FFFF99"/>
                </a:solidFill>
                <a:effectLst>
                  <a:glow rad="228600">
                    <a:schemeClr val="tx1">
                      <a:alpha val="40000"/>
                    </a:schemeClr>
                  </a:glow>
                </a:effectLst>
                <a:latin typeface="+mj-ea"/>
              </a:rPr>
              <a:t>Expansion of RMVS to KHNP Intranet</a:t>
            </a:r>
            <a:endParaRPr lang="en-US" altLang="ko-KR" sz="2000" b="1" dirty="0" smtClean="0">
              <a:solidFill>
                <a:schemeClr val="accent6">
                  <a:lumMod val="20000"/>
                  <a:lumOff val="80000"/>
                </a:schemeClr>
              </a:solidFill>
              <a:effectLst>
                <a:glow rad="228600">
                  <a:schemeClr val="tx1">
                    <a:alpha val="40000"/>
                  </a:schemeClr>
                </a:glow>
              </a:effectLst>
              <a:latin typeface="+mj-ea"/>
            </a:endParaRPr>
          </a:p>
        </p:txBody>
      </p:sp>
      <p:sp>
        <p:nvSpPr>
          <p:cNvPr id="8"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 y="-24"/>
            <a:ext cx="8143932" cy="646331"/>
          </a:xfrm>
          <a:prstGeom prst="rect">
            <a:avLst/>
          </a:prstGeom>
          <a:noFill/>
          <a:ln w="9525">
            <a:noFill/>
            <a:miter lim="800000"/>
            <a:headEnd/>
            <a:tailEnd/>
          </a:ln>
          <a:effectLst>
            <a:outerShdw dist="35921" dir="2700000" algn="ctr" rotWithShape="0">
              <a:schemeClr val="tx2"/>
            </a:outerShdw>
          </a:effectLst>
        </p:spPr>
        <p:txBody>
          <a:bodyPr wrap="square" lIns="36000" rIns="36000">
            <a:spAutoFit/>
          </a:bodyPr>
          <a:lstStyle/>
          <a:p>
            <a:pPr defTabSz="968375">
              <a:spcBef>
                <a:spcPct val="20000"/>
              </a:spcBef>
              <a:buClr>
                <a:schemeClr val="accent2"/>
              </a:buClr>
              <a:buSzPct val="75000"/>
              <a:defRPr/>
            </a:pP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Ⅲ</a:t>
            </a:r>
            <a:r>
              <a:rPr lang="en-GB" altLang="ko-KR" sz="3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Benefits  of Operating  RMVS</a:t>
            </a:r>
            <a:endParaRPr lang="ko-KR" altLang="en-US" sz="3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9" name="원격관리 시스템 소개(동영상).wmv">
            <a:hlinkClick r:id="" action="ppaction://media"/>
          </p:cNvPr>
          <p:cNvPicPr>
            <a:picLocks noRot="1" noChangeAspect="1"/>
          </p:cNvPicPr>
          <p:nvPr>
            <a:videoFile r:link="rId1"/>
          </p:nvPr>
        </p:nvPicPr>
        <p:blipFill>
          <a:blip r:embed="rId4" cstate="print"/>
          <a:stretch>
            <a:fillRect/>
          </a:stretch>
        </p:blipFill>
        <p:spPr>
          <a:xfrm>
            <a:off x="1403648" y="1628800"/>
            <a:ext cx="6180517" cy="4635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27584" y="908720"/>
            <a:ext cx="7235188" cy="584775"/>
          </a:xfrm>
          <a:prstGeom prst="rect">
            <a:avLst/>
          </a:prstGeom>
          <a:noFill/>
        </p:spPr>
        <p:txBody>
          <a:bodyPr wrap="square" rtlCol="0">
            <a:spAutoFit/>
          </a:bodyPr>
          <a:lstStyle/>
          <a:p>
            <a:r>
              <a:rPr lang="en-US" altLang="ko-KR" sz="3200" b="1" dirty="0" smtClean="0">
                <a:solidFill>
                  <a:srgbClr val="FFC000"/>
                </a:solidFill>
                <a:effectLst>
                  <a:glow rad="101600">
                    <a:schemeClr val="tx1">
                      <a:lumMod val="95000"/>
                      <a:lumOff val="5000"/>
                      <a:alpha val="60000"/>
                    </a:schemeClr>
                  </a:glow>
                </a:effectLst>
                <a:latin typeface="+mj-ea"/>
                <a:ea typeface="+mj-ea"/>
              </a:rPr>
              <a:t> </a:t>
            </a:r>
            <a:r>
              <a:rPr lang="en-US" altLang="ko-KR" sz="2800" b="1" dirty="0" smtClean="0">
                <a:solidFill>
                  <a:srgbClr val="FFC000"/>
                </a:solidFill>
                <a:effectLst>
                  <a:glow rad="101600">
                    <a:schemeClr val="tx1">
                      <a:lumMod val="95000"/>
                      <a:lumOff val="5000"/>
                      <a:alpha val="60000"/>
                    </a:schemeClr>
                  </a:glow>
                </a:effectLst>
                <a:latin typeface="+mj-ea"/>
                <a:ea typeface="+mj-ea"/>
              </a:rPr>
              <a:t>Information Video for RMVS Operation</a:t>
            </a:r>
            <a:endParaRPr lang="ko-KR" altLang="en-US" sz="2800" b="1" dirty="0">
              <a:solidFill>
                <a:srgbClr val="FFC000"/>
              </a:solidFill>
              <a:effectLst>
                <a:glow rad="101600">
                  <a:schemeClr val="tx1">
                    <a:lumMod val="95000"/>
                    <a:lumOff val="5000"/>
                    <a:alpha val="60000"/>
                  </a:schemeClr>
                </a:glow>
              </a:effectLst>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7_01___"/>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3857620" y="5214950"/>
            <a:ext cx="4929222" cy="1200329"/>
          </a:xfrm>
          <a:prstGeom prst="rect">
            <a:avLst/>
          </a:prstGeom>
          <a:noFill/>
        </p:spPr>
        <p:txBody>
          <a:bodyPr wrap="square" rtlCol="0">
            <a:spAutoFit/>
            <a:scene3d>
              <a:camera prst="orthographicFront"/>
              <a:lightRig rig="threePt" dir="t"/>
            </a:scene3d>
            <a:sp3d extrusionH="57150">
              <a:bevelT w="38100" h="38100"/>
            </a:sp3d>
          </a:bodyPr>
          <a:lstStyle/>
          <a:p>
            <a:r>
              <a:rPr lang="en-US" altLang="ko-KR" sz="7200" b="1" i="1" dirty="0" smtClean="0">
                <a:ln w="18415" cmpd="sng">
                  <a:noFill/>
                  <a:prstDash val="solid"/>
                </a:ln>
                <a:solidFill>
                  <a:srgbClr val="FFFF99"/>
                </a:solidFill>
                <a:effectLst>
                  <a:outerShdw blurRad="63500" dir="3600000" algn="tl" rotWithShape="0">
                    <a:srgbClr val="000000">
                      <a:alpha val="70000"/>
                    </a:srgbClr>
                  </a:outerShdw>
                </a:effectLst>
                <a:latin typeface="+mj-ea"/>
                <a:ea typeface="+mj-ea"/>
              </a:rPr>
              <a:t>Thank You</a:t>
            </a:r>
            <a:endParaRPr lang="ko-KR" altLang="en-US" sz="7200" b="1" i="1" dirty="0">
              <a:ln w="18415" cmpd="sng">
                <a:noFill/>
                <a:prstDash val="solid"/>
              </a:ln>
              <a:solidFill>
                <a:srgbClr val="FFFF99"/>
              </a:solidFill>
              <a:effectLst>
                <a:outerShdw blurRad="63500" dir="3600000" algn="tl" rotWithShape="0">
                  <a:srgbClr val="000000">
                    <a:alpha val="70000"/>
                  </a:srgbClr>
                </a:outerShdw>
              </a:effectLst>
              <a:latin typeface="+mj-ea"/>
              <a:ea typeface="+mj-ea"/>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2876" y="714356"/>
            <a:ext cx="9358346" cy="584775"/>
          </a:xfrm>
          <a:prstGeom prst="rect">
            <a:avLst/>
          </a:prstGeom>
          <a:noFill/>
        </p:spPr>
        <p:txBody>
          <a:bodyPr wrap="square" rtlCol="0">
            <a:spAutoFit/>
          </a:bodyPr>
          <a:lstStyle/>
          <a:p>
            <a:pPr algn="ct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Radiation Protection before Operating RMVS</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10" name="TextBox 9"/>
          <p:cNvSpPr txBox="1"/>
          <p:nvPr/>
        </p:nvSpPr>
        <p:spPr>
          <a:xfrm>
            <a:off x="2571736" y="1500174"/>
            <a:ext cx="4071966" cy="523220"/>
          </a:xfrm>
          <a:prstGeom prst="rect">
            <a:avLst/>
          </a:prstGeom>
          <a:noFill/>
        </p:spPr>
        <p:txBody>
          <a:bodyPr wrap="square" rtlCol="0">
            <a:spAutoFit/>
          </a:bodyPr>
          <a:lstStyle/>
          <a:p>
            <a:pPr algn="ctr"/>
            <a:r>
              <a:rPr lang="en-US" altLang="ko-KR" sz="2800" b="1" dirty="0" smtClean="0">
                <a:solidFill>
                  <a:srgbClr val="FFFF99"/>
                </a:solidFill>
                <a:effectLst>
                  <a:glow rad="101600">
                    <a:schemeClr val="tx1">
                      <a:lumMod val="95000"/>
                      <a:lumOff val="5000"/>
                      <a:alpha val="60000"/>
                    </a:schemeClr>
                  </a:glow>
                </a:effectLst>
                <a:latin typeface="+mj-ea"/>
                <a:ea typeface="+mj-ea"/>
              </a:rPr>
              <a:t>High Radiation Area</a:t>
            </a:r>
            <a:endParaRPr lang="ko-KR" altLang="en-US" sz="2800" b="1" dirty="0">
              <a:solidFill>
                <a:srgbClr val="FFFF99"/>
              </a:solidFill>
              <a:effectLst>
                <a:glow rad="101600">
                  <a:schemeClr val="tx1">
                    <a:lumMod val="95000"/>
                    <a:lumOff val="5000"/>
                    <a:alpha val="60000"/>
                  </a:schemeClr>
                </a:glow>
              </a:effectLst>
              <a:latin typeface="+mj-ea"/>
              <a:ea typeface="+mj-ea"/>
            </a:endParaRPr>
          </a:p>
        </p:txBody>
      </p:sp>
      <p:cxnSp>
        <p:nvCxnSpPr>
          <p:cNvPr id="12" name="직선 연결선 11"/>
          <p:cNvCxnSpPr/>
          <p:nvPr/>
        </p:nvCxnSpPr>
        <p:spPr>
          <a:xfrm>
            <a:off x="357158" y="2071678"/>
            <a:ext cx="8429684" cy="0"/>
          </a:xfrm>
          <a:prstGeom prst="line">
            <a:avLst/>
          </a:prstGeom>
          <a:ln w="38100">
            <a:solidFill>
              <a:schemeClr val="bg1">
                <a:lumMod val="95000"/>
              </a:schemeClr>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대각선 방향의 모서리가 둥근 사각형 12"/>
          <p:cNvSpPr/>
          <p:nvPr/>
        </p:nvSpPr>
        <p:spPr>
          <a:xfrm>
            <a:off x="357158" y="1428736"/>
            <a:ext cx="8429684" cy="4714908"/>
          </a:xfrm>
          <a:prstGeom prst="round2DiagRect">
            <a:avLst/>
          </a:prstGeom>
          <a:noFill/>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ko-KR" altLang="en-US"/>
          </a:p>
        </p:txBody>
      </p:sp>
      <p:pic>
        <p:nvPicPr>
          <p:cNvPr id="27" name="Picture 2" descr="C:\DOCUME~1\ADMINI~1\LOCALS~1\Temp\Hnc\BinData\EMB20e6.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6300192" y="3789040"/>
            <a:ext cx="2232248" cy="2232248"/>
          </a:xfrm>
          <a:prstGeom prst="rect">
            <a:avLst/>
          </a:prstGeom>
          <a:ln>
            <a:noFill/>
          </a:ln>
          <a:effectLst>
            <a:softEdge rad="112500"/>
          </a:effectLst>
        </p:spPr>
      </p:pic>
      <p:pic>
        <p:nvPicPr>
          <p:cNvPr id="28" name="Picture 4" descr="C:\DOCUME~1\ADMINI~1\LOCALS~1\Temp\Hnc\BinData\EMB20e7.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4139952" y="3789040"/>
            <a:ext cx="2304256" cy="2233159"/>
          </a:xfrm>
          <a:prstGeom prst="rect">
            <a:avLst/>
          </a:prstGeom>
          <a:ln>
            <a:noFill/>
          </a:ln>
          <a:effectLst>
            <a:softEdge rad="112500"/>
          </a:effectLst>
        </p:spPr>
      </p:pic>
      <p:sp>
        <p:nvSpPr>
          <p:cNvPr id="35" name="직사각형 34"/>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
        <p:nvSpPr>
          <p:cNvPr id="31" name="TextBox 30"/>
          <p:cNvSpPr txBox="1"/>
          <p:nvPr/>
        </p:nvSpPr>
        <p:spPr>
          <a:xfrm>
            <a:off x="500034" y="2285992"/>
            <a:ext cx="8643966" cy="3693319"/>
          </a:xfrm>
          <a:prstGeom prst="rect">
            <a:avLst/>
          </a:prstGeom>
          <a:noFill/>
        </p:spPr>
        <p:txBody>
          <a:bodyPr wrap="square" rtlCol="0">
            <a:spAutoFit/>
          </a:bodyPr>
          <a:lstStyle/>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Entrance Control after Locking Restricted Area</a:t>
            </a:r>
            <a:endParaRPr lang="en-US" altLang="ko-KR" sz="2000" dirty="0" smtClean="0">
              <a:ln w="18415" cmpd="sng">
                <a:solidFill>
                  <a:srgbClr val="FFFFFF"/>
                </a:solidFill>
                <a:prstDash val="solid"/>
              </a:ln>
              <a:solidFill>
                <a:schemeClr val="accent3">
                  <a:lumMod val="40000"/>
                  <a:lumOff val="60000"/>
                </a:schemeClr>
              </a:solidFill>
              <a:effectLst>
                <a:glow rad="101600">
                  <a:schemeClr val="tx1">
                    <a:alpha val="40000"/>
                  </a:schemeClr>
                </a:glow>
                <a:outerShdw blurRad="63500" dir="3600000" algn="tl" rotWithShape="0">
                  <a:srgbClr val="000000">
                    <a:alpha val="70000"/>
                  </a:srgbClr>
                </a:outerShdw>
              </a:effectLst>
              <a:latin typeface="+mj-ea"/>
              <a:ea typeface="+mj-ea"/>
            </a:endParaRP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Attachment of Radiation Information Directory  on Entrance Door</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Installation of Lead Shield at High Radiation Equipments/</a:t>
            </a:r>
            <a:r>
              <a:rPr lang="en-US" altLang="ko-KR" sz="2000" dirty="0" err="1"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Pipings</a:t>
            </a: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Holding of Pre-job Briefing</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Routine Survey</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Attendance of RP Technicians at Field Works in High Radiation Area</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Radiation Protection for Simultaneous &amp; Multiple Works</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Measurement of Radiation Dose Rate/Surface Contamination Level/Air</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Contamination Level</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Box 244"/>
          <p:cNvSpPr txBox="1"/>
          <p:nvPr/>
        </p:nvSpPr>
        <p:spPr>
          <a:xfrm>
            <a:off x="642910" y="1538575"/>
            <a:ext cx="8286808" cy="461665"/>
          </a:xfrm>
          <a:prstGeom prst="rect">
            <a:avLst/>
          </a:prstGeom>
          <a:noFill/>
        </p:spPr>
        <p:txBody>
          <a:bodyPr wrap="square" rtlCol="0">
            <a:spAutoFit/>
          </a:bodyPr>
          <a:lstStyle/>
          <a:p>
            <a:pPr algn="ctr"/>
            <a:r>
              <a:rPr lang="en-US" altLang="ko-KR" sz="2400" b="1" dirty="0" smtClean="0">
                <a:solidFill>
                  <a:srgbClr val="FFFF99"/>
                </a:solidFill>
                <a:effectLst>
                  <a:glow rad="101600">
                    <a:schemeClr val="tx1">
                      <a:lumMod val="95000"/>
                      <a:lumOff val="5000"/>
                      <a:alpha val="60000"/>
                    </a:schemeClr>
                  </a:glow>
                </a:effectLst>
                <a:latin typeface="+mj-ea"/>
                <a:ea typeface="+mj-ea"/>
              </a:rPr>
              <a:t>Installing/Removing Nozzle Dam of Steam Generator</a:t>
            </a:r>
            <a:endParaRPr lang="ko-KR" altLang="en-US" sz="2400" b="1" dirty="0">
              <a:solidFill>
                <a:srgbClr val="FFFF99"/>
              </a:solidFill>
              <a:effectLst>
                <a:glow rad="101600">
                  <a:schemeClr val="tx1">
                    <a:lumMod val="95000"/>
                    <a:lumOff val="5000"/>
                    <a:alpha val="60000"/>
                  </a:schemeClr>
                </a:glow>
              </a:effectLst>
              <a:latin typeface="+mj-ea"/>
              <a:ea typeface="+mj-ea"/>
            </a:endParaRPr>
          </a:p>
        </p:txBody>
      </p:sp>
      <p:cxnSp>
        <p:nvCxnSpPr>
          <p:cNvPr id="246" name="직선 연결선 245"/>
          <p:cNvCxnSpPr/>
          <p:nvPr/>
        </p:nvCxnSpPr>
        <p:spPr>
          <a:xfrm>
            <a:off x="357158" y="2071678"/>
            <a:ext cx="8429684" cy="0"/>
          </a:xfrm>
          <a:prstGeom prst="line">
            <a:avLst/>
          </a:prstGeom>
          <a:ln w="38100">
            <a:solidFill>
              <a:schemeClr val="bg1">
                <a:lumMod val="95000"/>
              </a:schemeClr>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7" name="대각선 방향의 모서리가 둥근 사각형 246"/>
          <p:cNvSpPr/>
          <p:nvPr/>
        </p:nvSpPr>
        <p:spPr>
          <a:xfrm>
            <a:off x="357158" y="1428736"/>
            <a:ext cx="8429684" cy="4714908"/>
          </a:xfrm>
          <a:prstGeom prst="round2DiagRect">
            <a:avLst/>
          </a:prstGeom>
          <a:noFill/>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ko-KR" altLang="en-US"/>
          </a:p>
        </p:txBody>
      </p:sp>
      <p:sp>
        <p:nvSpPr>
          <p:cNvPr id="248" name="TextBox 247"/>
          <p:cNvSpPr txBox="1"/>
          <p:nvPr/>
        </p:nvSpPr>
        <p:spPr>
          <a:xfrm>
            <a:off x="-142876" y="714356"/>
            <a:ext cx="9358346" cy="584775"/>
          </a:xfrm>
          <a:prstGeom prst="rect">
            <a:avLst/>
          </a:prstGeom>
          <a:noFill/>
        </p:spPr>
        <p:txBody>
          <a:bodyPr wrap="square" rtlCol="0">
            <a:spAutoFit/>
          </a:bodyPr>
          <a:lstStyle/>
          <a:p>
            <a:pPr algn="ct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1. Radiation Protection before Operating RMVS</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pic>
        <p:nvPicPr>
          <p:cNvPr id="2348" name="_x83721944" descr="EMB00000a14bf86"/>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868144" y="3951296"/>
            <a:ext cx="2736304" cy="2069992"/>
          </a:xfrm>
          <a:prstGeom prst="rect">
            <a:avLst/>
          </a:prstGeom>
          <a:ln>
            <a:noFill/>
          </a:ln>
          <a:effectLst>
            <a:softEdge rad="112500"/>
          </a:effectLst>
        </p:spPr>
      </p:pic>
      <p:pic>
        <p:nvPicPr>
          <p:cNvPr id="2350" name="_x83970952" descr="EMB00000a14bf87"/>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419872" y="4005064"/>
            <a:ext cx="2560762" cy="1997414"/>
          </a:xfrm>
          <a:prstGeom prst="rect">
            <a:avLst/>
          </a:prstGeom>
          <a:ln>
            <a:noFill/>
          </a:ln>
          <a:effectLst>
            <a:softEdge rad="112500"/>
          </a:effectLst>
        </p:spPr>
      </p:pic>
      <p:sp>
        <p:nvSpPr>
          <p:cNvPr id="244" name="TextBox 243"/>
          <p:cNvSpPr txBox="1"/>
          <p:nvPr/>
        </p:nvSpPr>
        <p:spPr>
          <a:xfrm>
            <a:off x="500034" y="2285992"/>
            <a:ext cx="8643966" cy="3323987"/>
          </a:xfrm>
          <a:prstGeom prst="rect">
            <a:avLst/>
          </a:prstGeom>
          <a:noFill/>
        </p:spPr>
        <p:txBody>
          <a:bodyPr wrap="square" rtlCol="0">
            <a:spAutoFit/>
          </a:bodyPr>
          <a:lstStyle/>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Mock-up Training for Rehearsal of Real Works</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Main Workers Enter inside S/G to Install &amp; Remove Nozzle Dam</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Supervisors Control Main Workers at the Entrance of S/G Man-Way</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It`s Possible to be given Information of S/G Interior only by </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Main Workers</a:t>
            </a: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It`s Impossible RP Technicians to Access S/G Job Site</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for a Long Time for Radiation Protection</a:t>
            </a:r>
          </a:p>
        </p:txBody>
      </p:sp>
      <p:sp>
        <p:nvSpPr>
          <p:cNvPr id="14" name="직사각형 13"/>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2" y="714356"/>
            <a:ext cx="4143404" cy="584775"/>
          </a:xfrm>
          <a:prstGeom prst="rect">
            <a:avLst/>
          </a:prstGeom>
          <a:noFill/>
        </p:spPr>
        <p:txBody>
          <a:bodyPr wrap="square" rtlCol="0">
            <a:spAutoFit/>
          </a:bodyPr>
          <a:lstStyle/>
          <a:p>
            <a:pPr algn="ct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Primary Problems</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31" name="TextBox 30"/>
          <p:cNvSpPr txBox="1"/>
          <p:nvPr/>
        </p:nvSpPr>
        <p:spPr>
          <a:xfrm>
            <a:off x="428596" y="2214554"/>
            <a:ext cx="9001188" cy="3831818"/>
          </a:xfrm>
          <a:prstGeom prst="rect">
            <a:avLst/>
          </a:prstGeom>
          <a:noFill/>
        </p:spPr>
        <p:txBody>
          <a:bodyPr wrap="square" rtlCol="0">
            <a:spAutoFit/>
          </a:bodyPr>
          <a:lstStyle/>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Increase in Maintenance Quantity in Proportion to Operation Time</a:t>
            </a:r>
          </a:p>
          <a:p>
            <a:r>
              <a:rPr lang="en-US" altLang="ko-KR" dirty="0" smtClean="0">
                <a:ln w="18415" cmpd="sng">
                  <a:solidFill>
                    <a:srgbClr val="FFFFFF"/>
                  </a:solidFill>
                  <a:prstDash val="solid"/>
                </a:ln>
                <a:solidFill>
                  <a:schemeClr val="accent6">
                    <a:lumMod val="60000"/>
                    <a:lumOff val="40000"/>
                  </a:schemeClr>
                </a:solidFill>
                <a:effectLst>
                  <a:glow rad="101600">
                    <a:schemeClr val="tx1">
                      <a:alpha val="40000"/>
                    </a:schemeClr>
                  </a:glow>
                  <a:outerShdw blurRad="63500" dir="3600000" algn="tl" rotWithShape="0">
                    <a:srgbClr val="000000">
                      <a:alpha val="70000"/>
                    </a:srgbClr>
                  </a:outerShdw>
                </a:effectLst>
                <a:latin typeface="+mj-ea"/>
                <a:ea typeface="+mj-ea"/>
              </a:rPr>
              <a:t>    </a:t>
            </a:r>
            <a:r>
              <a:rPr lang="en-US" altLang="ko-KR" dirty="0" smtClean="0">
                <a:ln w="18415" cmpd="sng">
                  <a:solidFill>
                    <a:srgbClr val="FFFFFF"/>
                  </a:solidFill>
                  <a:prstDash val="solid"/>
                </a:ln>
                <a:solidFill>
                  <a:srgbClr val="99FF66"/>
                </a:solidFill>
                <a:effectLst>
                  <a:glow rad="101600">
                    <a:schemeClr val="tx1">
                      <a:alpha val="40000"/>
                    </a:schemeClr>
                  </a:glow>
                  <a:outerShdw blurRad="63500" dir="3600000" algn="tl" rotWithShape="0">
                    <a:srgbClr val="000000">
                      <a:alpha val="70000"/>
                    </a:srgbClr>
                  </a:outerShdw>
                </a:effectLst>
                <a:latin typeface="+mj-ea"/>
                <a:ea typeface="+mj-ea"/>
              </a:rPr>
              <a:t>☞ Increase in Work Load of Workers &amp; RP Technicians</a:t>
            </a:r>
            <a:br>
              <a:rPr lang="en-US" altLang="ko-KR" dirty="0" smtClean="0">
                <a:ln w="18415" cmpd="sng">
                  <a:solidFill>
                    <a:srgbClr val="FFFFFF"/>
                  </a:solidFill>
                  <a:prstDash val="solid"/>
                </a:ln>
                <a:solidFill>
                  <a:srgbClr val="99FF66"/>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dirty="0" smtClean="0">
                <a:ln w="18415" cmpd="sng">
                  <a:solidFill>
                    <a:srgbClr val="FFFFFF"/>
                  </a:solidFill>
                  <a:prstDash val="solid"/>
                </a:ln>
                <a:solidFill>
                  <a:srgbClr val="99FF66"/>
                </a:solidFill>
                <a:effectLst>
                  <a:glow rad="101600">
                    <a:schemeClr val="tx1">
                      <a:alpha val="40000"/>
                    </a:schemeClr>
                  </a:glow>
                  <a:outerShdw blurRad="63500" dir="3600000" algn="tl" rotWithShape="0">
                    <a:srgbClr val="000000">
                      <a:alpha val="70000"/>
                    </a:srgbClr>
                  </a:outerShdw>
                </a:effectLst>
                <a:latin typeface="+mj-ea"/>
                <a:ea typeface="+mj-ea"/>
              </a:rPr>
              <a:t>    ☞ Increase in the Number of Entrance to Radiation Area for Maintenance</a:t>
            </a:r>
          </a:p>
          <a:p>
            <a:pPr>
              <a:lnSpc>
                <a:spcPct val="150000"/>
              </a:lnSpc>
            </a:pPr>
            <a:endParaRPr lang="en-US" altLang="ko-KR" sz="8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a:p>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Insufficiency of Prompt Response System for Emergency Situation</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with Rapid Increase of Radiation Dose Rate &amp; Abnormal Facility/</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Equipments</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Management of Majority Job Sites by Minority RP Technicians</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Absence of Real Time &amp; Remote Monitoring System</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being able to Measure Radiation Dose Rate</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endParaRPr lang="en-US" altLang="ko-KR" sz="11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a:p>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Insufficiency of Real Time Radiation Protection only by depending</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Routine Survey of Field RP Technicians</a:t>
            </a:r>
          </a:p>
        </p:txBody>
      </p:sp>
      <p:sp>
        <p:nvSpPr>
          <p:cNvPr id="10" name="TextBox 9"/>
          <p:cNvSpPr txBox="1"/>
          <p:nvPr/>
        </p:nvSpPr>
        <p:spPr>
          <a:xfrm>
            <a:off x="2000232" y="1500174"/>
            <a:ext cx="5715040" cy="523220"/>
          </a:xfrm>
          <a:prstGeom prst="rect">
            <a:avLst/>
          </a:prstGeom>
          <a:noFill/>
        </p:spPr>
        <p:txBody>
          <a:bodyPr wrap="square" rtlCol="0">
            <a:spAutoFit/>
          </a:bodyPr>
          <a:lstStyle/>
          <a:p>
            <a:pPr algn="ctr"/>
            <a:r>
              <a:rPr lang="en-US" altLang="ko-KR" sz="2800" b="1" dirty="0" smtClean="0">
                <a:solidFill>
                  <a:srgbClr val="FFFF99"/>
                </a:solidFill>
                <a:effectLst>
                  <a:glow rad="101600">
                    <a:schemeClr val="tx1">
                      <a:lumMod val="95000"/>
                      <a:lumOff val="5000"/>
                      <a:alpha val="60000"/>
                    </a:schemeClr>
                  </a:glow>
                </a:effectLst>
                <a:latin typeface="+mj-ea"/>
                <a:ea typeface="+mj-ea"/>
              </a:rPr>
              <a:t>Increase of Radiation Exposure</a:t>
            </a:r>
            <a:endParaRPr lang="ko-KR" altLang="en-US" sz="2800" b="1" dirty="0">
              <a:solidFill>
                <a:srgbClr val="FFFF99"/>
              </a:solidFill>
              <a:effectLst>
                <a:glow rad="101600">
                  <a:schemeClr val="tx1">
                    <a:lumMod val="95000"/>
                    <a:lumOff val="5000"/>
                    <a:alpha val="60000"/>
                  </a:schemeClr>
                </a:glow>
              </a:effectLst>
              <a:latin typeface="+mj-ea"/>
              <a:ea typeface="+mj-ea"/>
            </a:endParaRPr>
          </a:p>
        </p:txBody>
      </p:sp>
      <p:cxnSp>
        <p:nvCxnSpPr>
          <p:cNvPr id="12" name="직선 연결선 11"/>
          <p:cNvCxnSpPr/>
          <p:nvPr/>
        </p:nvCxnSpPr>
        <p:spPr>
          <a:xfrm>
            <a:off x="357158" y="2071678"/>
            <a:ext cx="8429684" cy="0"/>
          </a:xfrm>
          <a:prstGeom prst="line">
            <a:avLst/>
          </a:prstGeom>
          <a:ln w="38100">
            <a:solidFill>
              <a:schemeClr val="bg1">
                <a:lumMod val="95000"/>
              </a:schemeClr>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대각선 방향의 모서리가 둥근 사각형 12"/>
          <p:cNvSpPr/>
          <p:nvPr/>
        </p:nvSpPr>
        <p:spPr>
          <a:xfrm>
            <a:off x="357158" y="1428736"/>
            <a:ext cx="8429684" cy="4714908"/>
          </a:xfrm>
          <a:prstGeom prst="round2DiagRect">
            <a:avLst/>
          </a:prstGeom>
          <a:noFill/>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ko-KR" altLang="en-US"/>
          </a:p>
        </p:txBody>
      </p:sp>
      <p:sp>
        <p:nvSpPr>
          <p:cNvPr id="8" name="직사각형 7"/>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2" y="714356"/>
            <a:ext cx="4143404" cy="584775"/>
          </a:xfrm>
          <a:prstGeom prst="rect">
            <a:avLst/>
          </a:prstGeom>
          <a:noFill/>
        </p:spPr>
        <p:txBody>
          <a:bodyPr wrap="square" rtlCol="0">
            <a:spAutoFit/>
          </a:bodyPr>
          <a:lstStyle/>
          <a:p>
            <a:pPr algn="ctr"/>
            <a:r>
              <a:rPr lang="en-US" altLang="ko-KR" sz="3200" b="1" dirty="0" smtClean="0">
                <a:solidFill>
                  <a:schemeClr val="accent3">
                    <a:lumMod val="20000"/>
                    <a:lumOff val="80000"/>
                  </a:schemeClr>
                </a:solidFill>
                <a:effectLst>
                  <a:glow rad="101600">
                    <a:schemeClr val="tx1">
                      <a:lumMod val="95000"/>
                      <a:lumOff val="5000"/>
                      <a:alpha val="60000"/>
                    </a:schemeClr>
                  </a:glow>
                </a:effectLst>
                <a:latin typeface="+mj-ea"/>
                <a:ea typeface="+mj-ea"/>
              </a:rPr>
              <a:t> </a:t>
            </a:r>
            <a:r>
              <a:rPr lang="en-US" altLang="ko-KR" sz="2800" b="1" dirty="0" smtClean="0">
                <a:solidFill>
                  <a:schemeClr val="accent3">
                    <a:lumMod val="20000"/>
                    <a:lumOff val="80000"/>
                  </a:schemeClr>
                </a:solidFill>
                <a:effectLst>
                  <a:glow rad="101600">
                    <a:schemeClr val="tx1">
                      <a:lumMod val="95000"/>
                      <a:lumOff val="5000"/>
                      <a:alpha val="60000"/>
                    </a:schemeClr>
                  </a:glow>
                </a:effectLst>
                <a:latin typeface="+mj-ea"/>
                <a:ea typeface="+mj-ea"/>
              </a:rPr>
              <a:t>2. Primary Problems</a:t>
            </a:r>
            <a:endParaRPr lang="ko-KR" altLang="en-US" sz="2800" b="1" dirty="0">
              <a:solidFill>
                <a:schemeClr val="accent3">
                  <a:lumMod val="20000"/>
                  <a:lumOff val="80000"/>
                </a:schemeClr>
              </a:solidFill>
              <a:effectLst>
                <a:glow rad="101600">
                  <a:schemeClr val="tx1">
                    <a:lumMod val="95000"/>
                    <a:lumOff val="5000"/>
                    <a:alpha val="60000"/>
                  </a:schemeClr>
                </a:glow>
              </a:effectLst>
              <a:latin typeface="+mj-ea"/>
              <a:ea typeface="+mj-ea"/>
            </a:endParaRPr>
          </a:p>
        </p:txBody>
      </p:sp>
      <p:sp>
        <p:nvSpPr>
          <p:cNvPr id="31" name="TextBox 30"/>
          <p:cNvSpPr txBox="1"/>
          <p:nvPr/>
        </p:nvSpPr>
        <p:spPr>
          <a:xfrm>
            <a:off x="500034" y="2407548"/>
            <a:ext cx="8286808" cy="3400931"/>
          </a:xfrm>
          <a:prstGeom prst="rect">
            <a:avLst/>
          </a:prstGeom>
          <a:noFill/>
        </p:spPr>
        <p:txBody>
          <a:bodyPr wrap="square" rtlCol="0">
            <a:spAutoFit/>
          </a:bodyPr>
          <a:lstStyle/>
          <a:p>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Impossibility of Direct &amp; Smooth Communication with </a:t>
            </a:r>
            <a:b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workers/Supervisors/RP Technicians</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Use of Page Phone of Convention Type </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Insufficiency of Telecommunication Devices with Telephones, etc</a:t>
            </a:r>
          </a:p>
          <a:p>
            <a:pPr>
              <a:lnSpc>
                <a:spcPct val="150000"/>
              </a:lnSpc>
            </a:pPr>
            <a:endParaRPr lang="en-US" altLang="ko-KR" sz="8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Insufficiency of Visual Information Devices with CCTV, etc</a:t>
            </a:r>
          </a:p>
          <a:p>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a:t>
            </a:r>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Installation of CCTV in Minority Areas for Monitoring Plant Operation         </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Absence of Exclusive Monitoring System for Radiation Protection</a:t>
            </a:r>
            <a:b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br>
            <a:endParaRPr lang="en-US" altLang="ko-KR" sz="11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endParaRPr>
          </a:p>
          <a:p>
            <a:pPr>
              <a:lnSpc>
                <a:spcPct val="150000"/>
              </a:lnSpc>
            </a:pPr>
            <a:r>
              <a:rPr lang="en-US" altLang="ko-KR" sz="2000"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Absence of Remote System to minimize  Access to Field</a:t>
            </a:r>
          </a:p>
          <a:p>
            <a:r>
              <a:rPr lang="en-US" altLang="ko-KR" dirty="0" smtClean="0">
                <a:ln w="18415" cmpd="sng">
                  <a:solidFill>
                    <a:srgbClr val="FFFFFF"/>
                  </a:solidFill>
                  <a:prstDash val="solid"/>
                </a:ln>
                <a:solidFill>
                  <a:srgbClr val="FFFFFF"/>
                </a:solidFill>
                <a:effectLst>
                  <a:glow rad="101600">
                    <a:schemeClr val="tx1">
                      <a:alpha val="40000"/>
                    </a:schemeClr>
                  </a:glow>
                  <a:outerShdw blurRad="63500" dir="3600000" algn="tl" rotWithShape="0">
                    <a:srgbClr val="000000">
                      <a:alpha val="70000"/>
                    </a:srgbClr>
                  </a:outerShdw>
                </a:effectLst>
                <a:latin typeface="+mj-ea"/>
                <a:ea typeface="+mj-ea"/>
              </a:rPr>
              <a:t>    ☞ Field Survey Centered  Radiation Protection</a:t>
            </a:r>
          </a:p>
        </p:txBody>
      </p:sp>
      <p:sp>
        <p:nvSpPr>
          <p:cNvPr id="10" name="TextBox 9"/>
          <p:cNvSpPr txBox="1"/>
          <p:nvPr/>
        </p:nvSpPr>
        <p:spPr>
          <a:xfrm>
            <a:off x="357190" y="1571612"/>
            <a:ext cx="8643966" cy="461665"/>
          </a:xfrm>
          <a:prstGeom prst="rect">
            <a:avLst/>
          </a:prstGeom>
          <a:noFill/>
        </p:spPr>
        <p:txBody>
          <a:bodyPr wrap="square" rtlCol="0">
            <a:spAutoFit/>
          </a:bodyPr>
          <a:lstStyle/>
          <a:p>
            <a:pPr algn="ctr"/>
            <a:r>
              <a:rPr lang="en-US" altLang="ko-KR" sz="2400" b="1" dirty="0" smtClean="0">
                <a:solidFill>
                  <a:srgbClr val="FFFF99"/>
                </a:solidFill>
                <a:effectLst>
                  <a:glow rad="101600">
                    <a:schemeClr val="tx1">
                      <a:lumMod val="95000"/>
                      <a:lumOff val="5000"/>
                      <a:alpha val="60000"/>
                    </a:schemeClr>
                  </a:glow>
                </a:effectLst>
                <a:latin typeface="+mj-ea"/>
                <a:ea typeface="+mj-ea"/>
              </a:rPr>
              <a:t>Necessary Access to High Radiation Area &amp; Hot Spot </a:t>
            </a:r>
            <a:endParaRPr lang="ko-KR" altLang="en-US" sz="2400" b="1" dirty="0">
              <a:solidFill>
                <a:srgbClr val="FFFF99"/>
              </a:solidFill>
              <a:effectLst>
                <a:glow rad="101600">
                  <a:schemeClr val="tx1">
                    <a:lumMod val="95000"/>
                    <a:lumOff val="5000"/>
                    <a:alpha val="60000"/>
                  </a:schemeClr>
                </a:glow>
              </a:effectLst>
              <a:latin typeface="+mj-ea"/>
              <a:ea typeface="+mj-ea"/>
            </a:endParaRPr>
          </a:p>
        </p:txBody>
      </p:sp>
      <p:cxnSp>
        <p:nvCxnSpPr>
          <p:cNvPr id="12" name="직선 연결선 11"/>
          <p:cNvCxnSpPr/>
          <p:nvPr/>
        </p:nvCxnSpPr>
        <p:spPr>
          <a:xfrm>
            <a:off x="357158" y="2071678"/>
            <a:ext cx="8429684" cy="0"/>
          </a:xfrm>
          <a:prstGeom prst="line">
            <a:avLst/>
          </a:prstGeom>
          <a:ln w="38100">
            <a:solidFill>
              <a:schemeClr val="bg1">
                <a:lumMod val="95000"/>
              </a:schemeClr>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대각선 방향의 모서리가 둥근 사각형 12"/>
          <p:cNvSpPr/>
          <p:nvPr/>
        </p:nvSpPr>
        <p:spPr>
          <a:xfrm>
            <a:off x="357158" y="1428736"/>
            <a:ext cx="8429684" cy="4714908"/>
          </a:xfrm>
          <a:prstGeom prst="round2DiagRect">
            <a:avLst/>
          </a:prstGeom>
          <a:noFill/>
          <a:effectLst>
            <a:glow rad="228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a:defRPr/>
            </a:pPr>
            <a:endParaRPr lang="ko-KR" altLang="en-US"/>
          </a:p>
        </p:txBody>
      </p:sp>
      <p:sp>
        <p:nvSpPr>
          <p:cNvPr id="8" name="직사각형 7"/>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2050" name="Picture 556" descr="1"/>
          <p:cNvPicPr>
            <a:picLocks noChangeAspect="1" noChangeArrowheads="1"/>
          </p:cNvPicPr>
          <p:nvPr/>
        </p:nvPicPr>
        <p:blipFill>
          <a:blip r:embed="rId3" cstate="print">
            <a:grayscl/>
          </a:blip>
          <a:srcRect/>
          <a:stretch>
            <a:fillRect/>
          </a:stretch>
        </p:blipFill>
        <p:spPr bwMode="auto">
          <a:xfrm>
            <a:off x="179512" y="4924425"/>
            <a:ext cx="1179388" cy="420688"/>
          </a:xfrm>
          <a:prstGeom prst="rect">
            <a:avLst/>
          </a:prstGeom>
          <a:noFill/>
          <a:ln w="9525">
            <a:noFill/>
            <a:miter lim="800000"/>
            <a:headEnd/>
            <a:tailEnd/>
          </a:ln>
        </p:spPr>
      </p:pic>
      <p:grpSp>
        <p:nvGrpSpPr>
          <p:cNvPr id="2051" name="Group 301"/>
          <p:cNvGrpSpPr>
            <a:grpSpLocks/>
          </p:cNvGrpSpPr>
          <p:nvPr/>
        </p:nvGrpSpPr>
        <p:grpSpPr bwMode="auto">
          <a:xfrm>
            <a:off x="1268413" y="4924425"/>
            <a:ext cx="7669212" cy="387350"/>
            <a:chOff x="807" y="3113"/>
            <a:chExt cx="4825" cy="220"/>
          </a:xfrm>
        </p:grpSpPr>
        <p:pic>
          <p:nvPicPr>
            <p:cNvPr id="2052" name="Picture 556" descr="1"/>
            <p:cNvPicPr>
              <a:picLocks noChangeAspect="1" noChangeArrowheads="1"/>
            </p:cNvPicPr>
            <p:nvPr/>
          </p:nvPicPr>
          <p:blipFill>
            <a:blip r:embed="rId3" cstate="print"/>
            <a:srcRect/>
            <a:stretch>
              <a:fillRect/>
            </a:stretch>
          </p:blipFill>
          <p:spPr bwMode="auto">
            <a:xfrm>
              <a:off x="807" y="3113"/>
              <a:ext cx="703" cy="220"/>
            </a:xfrm>
            <a:prstGeom prst="rect">
              <a:avLst/>
            </a:prstGeom>
            <a:noFill/>
            <a:ln w="9525">
              <a:noFill/>
              <a:miter lim="800000"/>
              <a:headEnd/>
              <a:tailEnd/>
            </a:ln>
          </p:spPr>
        </p:pic>
        <p:pic>
          <p:nvPicPr>
            <p:cNvPr id="2053" name="Picture 556" descr="1"/>
            <p:cNvPicPr>
              <a:picLocks noChangeAspect="1" noChangeArrowheads="1"/>
            </p:cNvPicPr>
            <p:nvPr/>
          </p:nvPicPr>
          <p:blipFill>
            <a:blip r:embed="rId3" cstate="print"/>
            <a:srcRect/>
            <a:stretch>
              <a:fillRect/>
            </a:stretch>
          </p:blipFill>
          <p:spPr bwMode="auto">
            <a:xfrm>
              <a:off x="1494" y="3113"/>
              <a:ext cx="703" cy="220"/>
            </a:xfrm>
            <a:prstGeom prst="rect">
              <a:avLst/>
            </a:prstGeom>
            <a:noFill/>
            <a:ln w="9525">
              <a:noFill/>
              <a:miter lim="800000"/>
              <a:headEnd/>
              <a:tailEnd/>
            </a:ln>
          </p:spPr>
        </p:pic>
        <p:pic>
          <p:nvPicPr>
            <p:cNvPr id="2054" name="Picture 556" descr="1"/>
            <p:cNvPicPr>
              <a:picLocks noChangeAspect="1" noChangeArrowheads="1"/>
            </p:cNvPicPr>
            <p:nvPr/>
          </p:nvPicPr>
          <p:blipFill>
            <a:blip r:embed="rId3" cstate="print"/>
            <a:srcRect/>
            <a:stretch>
              <a:fillRect/>
            </a:stretch>
          </p:blipFill>
          <p:spPr bwMode="auto">
            <a:xfrm>
              <a:off x="2181" y="3113"/>
              <a:ext cx="703" cy="220"/>
            </a:xfrm>
            <a:prstGeom prst="rect">
              <a:avLst/>
            </a:prstGeom>
            <a:noFill/>
            <a:ln w="9525">
              <a:noFill/>
              <a:miter lim="800000"/>
              <a:headEnd/>
              <a:tailEnd/>
            </a:ln>
          </p:spPr>
        </p:pic>
        <p:pic>
          <p:nvPicPr>
            <p:cNvPr id="2055" name="Picture 556" descr="1"/>
            <p:cNvPicPr>
              <a:picLocks noChangeAspect="1" noChangeArrowheads="1"/>
            </p:cNvPicPr>
            <p:nvPr/>
          </p:nvPicPr>
          <p:blipFill>
            <a:blip r:embed="rId3" cstate="print"/>
            <a:srcRect/>
            <a:stretch>
              <a:fillRect/>
            </a:stretch>
          </p:blipFill>
          <p:spPr bwMode="auto">
            <a:xfrm>
              <a:off x="2868" y="3113"/>
              <a:ext cx="703" cy="220"/>
            </a:xfrm>
            <a:prstGeom prst="rect">
              <a:avLst/>
            </a:prstGeom>
            <a:noFill/>
            <a:ln w="9525">
              <a:noFill/>
              <a:miter lim="800000"/>
              <a:headEnd/>
              <a:tailEnd/>
            </a:ln>
          </p:spPr>
        </p:pic>
        <p:pic>
          <p:nvPicPr>
            <p:cNvPr id="2056" name="Picture 556" descr="1"/>
            <p:cNvPicPr>
              <a:picLocks noChangeAspect="1" noChangeArrowheads="1"/>
            </p:cNvPicPr>
            <p:nvPr/>
          </p:nvPicPr>
          <p:blipFill>
            <a:blip r:embed="rId3" cstate="print"/>
            <a:srcRect/>
            <a:stretch>
              <a:fillRect/>
            </a:stretch>
          </p:blipFill>
          <p:spPr bwMode="auto">
            <a:xfrm>
              <a:off x="3555" y="3113"/>
              <a:ext cx="703" cy="220"/>
            </a:xfrm>
            <a:prstGeom prst="rect">
              <a:avLst/>
            </a:prstGeom>
            <a:noFill/>
            <a:ln w="9525">
              <a:noFill/>
              <a:miter lim="800000"/>
              <a:headEnd/>
              <a:tailEnd/>
            </a:ln>
          </p:spPr>
        </p:pic>
        <p:pic>
          <p:nvPicPr>
            <p:cNvPr id="2057" name="Picture 556" descr="1"/>
            <p:cNvPicPr>
              <a:picLocks noChangeAspect="1" noChangeArrowheads="1"/>
            </p:cNvPicPr>
            <p:nvPr/>
          </p:nvPicPr>
          <p:blipFill>
            <a:blip r:embed="rId3" cstate="print"/>
            <a:srcRect/>
            <a:stretch>
              <a:fillRect/>
            </a:stretch>
          </p:blipFill>
          <p:spPr bwMode="auto">
            <a:xfrm>
              <a:off x="4242" y="3113"/>
              <a:ext cx="703" cy="220"/>
            </a:xfrm>
            <a:prstGeom prst="rect">
              <a:avLst/>
            </a:prstGeom>
            <a:noFill/>
            <a:ln w="9525">
              <a:noFill/>
              <a:miter lim="800000"/>
              <a:headEnd/>
              <a:tailEnd/>
            </a:ln>
          </p:spPr>
        </p:pic>
        <p:pic>
          <p:nvPicPr>
            <p:cNvPr id="2058" name="Picture 556" descr="1"/>
            <p:cNvPicPr>
              <a:picLocks noChangeAspect="1" noChangeArrowheads="1"/>
            </p:cNvPicPr>
            <p:nvPr/>
          </p:nvPicPr>
          <p:blipFill>
            <a:blip r:embed="rId3" cstate="print"/>
            <a:srcRect/>
            <a:stretch>
              <a:fillRect/>
            </a:stretch>
          </p:blipFill>
          <p:spPr bwMode="auto">
            <a:xfrm>
              <a:off x="4929" y="3113"/>
              <a:ext cx="703" cy="220"/>
            </a:xfrm>
            <a:prstGeom prst="rect">
              <a:avLst/>
            </a:prstGeom>
            <a:noFill/>
            <a:ln w="9525">
              <a:noFill/>
              <a:miter lim="800000"/>
              <a:headEnd/>
              <a:tailEnd/>
            </a:ln>
          </p:spPr>
        </p:pic>
      </p:grpSp>
      <p:sp>
        <p:nvSpPr>
          <p:cNvPr id="2059" name="AutoShape 30"/>
          <p:cNvSpPr>
            <a:spLocks noChangeArrowheads="1"/>
          </p:cNvSpPr>
          <p:nvPr/>
        </p:nvSpPr>
        <p:spPr bwMode="auto">
          <a:xfrm>
            <a:off x="206375" y="5265738"/>
            <a:ext cx="1584325" cy="665162"/>
          </a:xfrm>
          <a:prstGeom prst="roundRect">
            <a:avLst>
              <a:gd name="adj" fmla="val 9306"/>
            </a:avLst>
          </a:prstGeom>
          <a:gradFill rotWithShape="1">
            <a:gsLst>
              <a:gs pos="0">
                <a:srgbClr val="3D3D3D"/>
              </a:gs>
              <a:gs pos="100000">
                <a:srgbClr val="4D4D4D"/>
              </a:gs>
            </a:gsLst>
            <a:lin ang="5400000" scaled="1"/>
          </a:gradFill>
          <a:ln w="28575" algn="ctr">
            <a:noFill/>
            <a:round/>
            <a:headEnd/>
            <a:tailEnd/>
          </a:ln>
          <a:effectLst>
            <a:prstShdw prst="shdw17" dist="17961" dir="2700000">
              <a:srgbClr val="2E2E2E"/>
            </a:prstShdw>
          </a:effectLst>
        </p:spPr>
        <p:txBody>
          <a:bodyPr vert="horz" wrap="none" lIns="91424" tIns="45712" rIns="91424" bIns="45712"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nvGrpSpPr>
          <p:cNvPr id="2060" name="Group 305"/>
          <p:cNvGrpSpPr>
            <a:grpSpLocks/>
          </p:cNvGrpSpPr>
          <p:nvPr/>
        </p:nvGrpSpPr>
        <p:grpSpPr bwMode="auto">
          <a:xfrm>
            <a:off x="-756592" y="836712"/>
            <a:ext cx="10729192" cy="1000125"/>
            <a:chOff x="230" y="804"/>
            <a:chExt cx="5530" cy="630"/>
          </a:xfrm>
        </p:grpSpPr>
        <p:pic>
          <p:nvPicPr>
            <p:cNvPr id="2061" name="Picture 4" descr="7777"/>
            <p:cNvPicPr>
              <a:picLocks noChangeAspect="1" noChangeArrowheads="1"/>
            </p:cNvPicPr>
            <p:nvPr/>
          </p:nvPicPr>
          <p:blipFill>
            <a:blip r:embed="rId4" cstate="print"/>
            <a:srcRect/>
            <a:stretch>
              <a:fillRect/>
            </a:stretch>
          </p:blipFill>
          <p:spPr bwMode="auto">
            <a:xfrm>
              <a:off x="230" y="804"/>
              <a:ext cx="5530" cy="630"/>
            </a:xfrm>
            <a:prstGeom prst="rect">
              <a:avLst/>
            </a:prstGeom>
            <a:noFill/>
            <a:ln w="9525">
              <a:noFill/>
              <a:miter lim="800000"/>
              <a:headEnd/>
              <a:tailEnd/>
            </a:ln>
          </p:spPr>
        </p:pic>
        <p:sp>
          <p:nvSpPr>
            <p:cNvPr id="2062" name="Text Box 5"/>
            <p:cNvSpPr txBox="1">
              <a:spLocks noChangeArrowheads="1"/>
            </p:cNvSpPr>
            <p:nvPr/>
          </p:nvSpPr>
          <p:spPr bwMode="auto">
            <a:xfrm>
              <a:off x="1166" y="843"/>
              <a:ext cx="3802" cy="2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Radiation Exposure of Major</a:t>
              </a:r>
              <a:r>
                <a:rPr kumimoji="1" lang="en-US" altLang="ko-KR" sz="1800" b="0" i="0" u="none" strike="noStrike" cap="none" normalizeH="0" dirty="0" smtClean="0">
                  <a:ln>
                    <a:noFill/>
                  </a:ln>
                  <a:solidFill>
                    <a:srgbClr val="0525AF"/>
                  </a:solidFill>
                  <a:effectLst/>
                  <a:latin typeface="산돌고딕B" pitchFamily="18" charset="-127"/>
                  <a:ea typeface="산돌고딕B" pitchFamily="18" charset="-127"/>
                </a:rPr>
                <a:t> Country </a:t>
              </a: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during</a:t>
              </a:r>
              <a:r>
                <a:rPr kumimoji="1" lang="en-US" altLang="ko-KR" sz="1800" b="0" i="0" u="none" strike="noStrike" cap="none" normalizeH="0" dirty="0" smtClean="0">
                  <a:ln>
                    <a:noFill/>
                  </a:ln>
                  <a:solidFill>
                    <a:srgbClr val="0525AF"/>
                  </a:solidFill>
                  <a:effectLst/>
                  <a:latin typeface="산돌고딕B" pitchFamily="18" charset="-127"/>
                  <a:ea typeface="산돌고딕B" pitchFamily="18" charset="-127"/>
                </a:rPr>
                <a:t> Outage </a:t>
              </a: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Period(</a:t>
              </a:r>
              <a:r>
                <a:rPr kumimoji="1" lang="en-US" altLang="ko-KR" sz="1800" b="0" i="0" u="none" strike="noStrike" cap="none" normalizeH="0" baseline="0" dirty="0" smtClean="0">
                  <a:ln>
                    <a:noFill/>
                  </a:ln>
                  <a:solidFill>
                    <a:srgbClr val="0525AF"/>
                  </a:solidFill>
                  <a:effectLst/>
                  <a:latin typeface="Arial" pitchFamily="34" charset="0"/>
                  <a:ea typeface="산돌고딕B" pitchFamily="18" charset="-127"/>
                </a:rPr>
                <a:t>’</a:t>
              </a: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96~</a:t>
              </a:r>
              <a:r>
                <a:rPr kumimoji="1" lang="en-US" altLang="ko-KR" sz="1800" b="0" i="0" u="none" strike="noStrike" cap="none" normalizeH="0" baseline="0" dirty="0" smtClean="0">
                  <a:ln>
                    <a:noFill/>
                  </a:ln>
                  <a:solidFill>
                    <a:srgbClr val="0525AF"/>
                  </a:solidFill>
                  <a:effectLst/>
                  <a:latin typeface="Arial" pitchFamily="34" charset="0"/>
                  <a:ea typeface="산돌고딕B" pitchFamily="18" charset="-127"/>
                </a:rPr>
                <a:t>’</a:t>
              </a: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06)</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grpSp>
      <p:sp>
        <p:nvSpPr>
          <p:cNvPr id="213081" name="Line 89"/>
          <p:cNvSpPr>
            <a:spLocks noChangeShapeType="1"/>
          </p:cNvSpPr>
          <p:nvPr/>
        </p:nvSpPr>
        <p:spPr bwMode="auto">
          <a:xfrm>
            <a:off x="217488" y="5589588"/>
            <a:ext cx="1079500" cy="0"/>
          </a:xfrm>
          <a:prstGeom prst="line">
            <a:avLst/>
          </a:prstGeom>
          <a:noFill/>
          <a:ln w="9525">
            <a:solidFill>
              <a:srgbClr val="333333"/>
            </a:solidFill>
            <a:round/>
            <a:headEnd/>
            <a:tailEnd/>
          </a:ln>
          <a:effectLst>
            <a:outerShdw dist="12700" dir="5400000" algn="ctr" rotWithShape="0">
              <a:schemeClr val="bg1"/>
            </a:outerShdw>
          </a:effectLst>
        </p:spPr>
        <p: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1" i="0" u="none" strike="noStrike" kern="1200" cap="none" spc="0" normalizeH="0" baseline="0" noProof="0">
              <a:ln>
                <a:noFill/>
              </a:ln>
              <a:solidFill>
                <a:schemeClr val="tx1"/>
              </a:solidFill>
              <a:effectLst/>
              <a:uLnTx/>
              <a:uFillTx/>
              <a:latin typeface="-윤고딕350" pitchFamily="18" charset="-127"/>
              <a:ea typeface="-윤고딕350" pitchFamily="18" charset="-127"/>
              <a:cs typeface="+mn-cs"/>
            </a:endParaRPr>
          </a:p>
        </p:txBody>
      </p:sp>
      <p:sp>
        <p:nvSpPr>
          <p:cNvPr id="287959" name="Rectangle 215"/>
          <p:cNvSpPr>
            <a:spLocks noChangeArrowheads="1"/>
          </p:cNvSpPr>
          <p:nvPr/>
        </p:nvSpPr>
        <p:spPr bwMode="auto">
          <a:xfrm>
            <a:off x="1079500" y="5243513"/>
            <a:ext cx="215900" cy="687387"/>
          </a:xfrm>
          <a:prstGeom prst="rect">
            <a:avLst/>
          </a:prstGeom>
          <a:gradFill rotWithShape="1">
            <a:gsLst>
              <a:gs pos="0">
                <a:schemeClr val="bg1">
                  <a:gamma/>
                  <a:shade val="46275"/>
                  <a:invGamma/>
                  <a:alpha val="0"/>
                </a:schemeClr>
              </a:gs>
              <a:gs pos="100000">
                <a:schemeClr val="bg1">
                  <a:alpha val="50000"/>
                </a:schemeClr>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065" name="Picture 93" descr="13"/>
          <p:cNvPicPr>
            <a:picLocks noChangeArrowheads="1"/>
          </p:cNvPicPr>
          <p:nvPr/>
        </p:nvPicPr>
        <p:blipFill>
          <a:blip r:embed="rId5" cstate="print"/>
          <a:srcRect l="7225" t="-41667" r="8022" b="-47917"/>
          <a:stretch>
            <a:fillRect/>
          </a:stretch>
        </p:blipFill>
        <p:spPr bwMode="auto">
          <a:xfrm>
            <a:off x="179388" y="4868863"/>
            <a:ext cx="8758237" cy="288925"/>
          </a:xfrm>
          <a:prstGeom prst="rect">
            <a:avLst/>
          </a:prstGeom>
          <a:noFill/>
          <a:ln w="9525">
            <a:noFill/>
            <a:miter lim="800000"/>
            <a:headEnd/>
            <a:tailEnd/>
          </a:ln>
        </p:spPr>
      </p:pic>
      <p:pic>
        <p:nvPicPr>
          <p:cNvPr id="2066" name="Picture 149"/>
          <p:cNvPicPr>
            <a:picLocks noChangeAspect="1" noChangeArrowheads="1"/>
          </p:cNvPicPr>
          <p:nvPr/>
        </p:nvPicPr>
        <p:blipFill>
          <a:blip r:embed="rId6" cstate="print"/>
          <a:srcRect/>
          <a:stretch>
            <a:fillRect/>
          </a:stretch>
        </p:blipFill>
        <p:spPr bwMode="auto">
          <a:xfrm>
            <a:off x="185738" y="4613275"/>
            <a:ext cx="8772525" cy="328613"/>
          </a:xfrm>
          <a:prstGeom prst="rect">
            <a:avLst/>
          </a:prstGeom>
          <a:noFill/>
          <a:ln w="9525">
            <a:noFill/>
            <a:miter lim="800000"/>
            <a:headEnd/>
            <a:tailEnd/>
          </a:ln>
        </p:spPr>
      </p:pic>
      <p:graphicFrame>
        <p:nvGraphicFramePr>
          <p:cNvPr id="288152" name="Group 408"/>
          <p:cNvGraphicFramePr>
            <a:graphicFrameLocks noGrp="1"/>
          </p:cNvGraphicFramePr>
          <p:nvPr/>
        </p:nvGraphicFramePr>
        <p:xfrm>
          <a:off x="1295400" y="2133600"/>
          <a:ext cx="7380288" cy="2590800"/>
        </p:xfrm>
        <a:graphic>
          <a:graphicData uri="http://schemas.openxmlformats.org/drawingml/2006/table">
            <a:tbl>
              <a:tblPr/>
              <a:tblGrid>
                <a:gridCol w="7380288"/>
              </a:tblGrid>
              <a:tr h="647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
        <p:nvSpPr>
          <p:cNvPr id="2077" name="Text Box 48"/>
          <p:cNvSpPr txBox="1">
            <a:spLocks noChangeArrowheads="1"/>
          </p:cNvSpPr>
          <p:nvPr/>
        </p:nvSpPr>
        <p:spPr bwMode="auto">
          <a:xfrm>
            <a:off x="222250" y="1808163"/>
            <a:ext cx="806450" cy="244475"/>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smtClean="0">
                <a:ln>
                  <a:noFill/>
                </a:ln>
                <a:solidFill>
                  <a:schemeClr val="bg1"/>
                </a:solidFill>
                <a:effectLst/>
                <a:latin typeface="산돌고딕B" pitchFamily="18" charset="-127"/>
                <a:ea typeface="산돌고딕B" pitchFamily="18" charset="-127"/>
              </a:rPr>
              <a:t>(Man-mSv)</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nvGrpSpPr>
          <p:cNvPr id="19" name="Group 330"/>
          <p:cNvGrpSpPr>
            <a:grpSpLocks/>
          </p:cNvGrpSpPr>
          <p:nvPr/>
        </p:nvGrpSpPr>
        <p:grpSpPr bwMode="auto">
          <a:xfrm>
            <a:off x="6705600" y="2911475"/>
            <a:ext cx="1144588" cy="1889125"/>
            <a:chOff x="4224" y="1834"/>
            <a:chExt cx="721" cy="1190"/>
          </a:xfrm>
        </p:grpSpPr>
        <p:sp>
          <p:nvSpPr>
            <p:cNvPr id="287833" name="Oval 89"/>
            <p:cNvSpPr>
              <a:spLocks noChangeArrowheads="1"/>
            </p:cNvSpPr>
            <p:nvPr/>
          </p:nvSpPr>
          <p:spPr bwMode="auto">
            <a:xfrm>
              <a:off x="4224"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34" name="Oval 90"/>
            <p:cNvSpPr>
              <a:spLocks noChangeArrowheads="1"/>
            </p:cNvSpPr>
            <p:nvPr/>
          </p:nvSpPr>
          <p:spPr bwMode="auto">
            <a:xfrm>
              <a:off x="4482"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802" name="Picture 58"/>
            <p:cNvPicPr>
              <a:picLocks noChangeAspect="1" noChangeArrowheads="1"/>
            </p:cNvPicPr>
            <p:nvPr/>
          </p:nvPicPr>
          <p:blipFill>
            <a:blip r:embed="rId7" cstate="print"/>
            <a:srcRect l="72762" t="61124" r="15042"/>
            <a:stretch>
              <a:fillRect/>
            </a:stretch>
          </p:blipFill>
          <p:spPr bwMode="auto">
            <a:xfrm>
              <a:off x="4241" y="1834"/>
              <a:ext cx="703" cy="1190"/>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 name="Oval 143"/>
            <p:cNvSpPr>
              <a:spLocks noChangeArrowheads="1"/>
            </p:cNvSpPr>
            <p:nvPr/>
          </p:nvSpPr>
          <p:spPr bwMode="auto">
            <a:xfrm>
              <a:off x="4445" y="2024"/>
              <a:ext cx="116" cy="952"/>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3" name="Oval 143"/>
            <p:cNvSpPr>
              <a:spLocks noChangeArrowheads="1"/>
            </p:cNvSpPr>
            <p:nvPr/>
          </p:nvSpPr>
          <p:spPr bwMode="auto">
            <a:xfrm>
              <a:off x="4697" y="2024"/>
              <a:ext cx="116" cy="952"/>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0" name="Group 331"/>
          <p:cNvGrpSpPr>
            <a:grpSpLocks/>
          </p:cNvGrpSpPr>
          <p:nvPr/>
        </p:nvGrpSpPr>
        <p:grpSpPr bwMode="auto">
          <a:xfrm>
            <a:off x="5600700" y="2838450"/>
            <a:ext cx="1144588" cy="1962150"/>
            <a:chOff x="3528" y="1788"/>
            <a:chExt cx="721" cy="1236"/>
          </a:xfrm>
        </p:grpSpPr>
        <p:sp>
          <p:nvSpPr>
            <p:cNvPr id="287831" name="Oval 87"/>
            <p:cNvSpPr>
              <a:spLocks noChangeArrowheads="1"/>
            </p:cNvSpPr>
            <p:nvPr/>
          </p:nvSpPr>
          <p:spPr bwMode="auto">
            <a:xfrm>
              <a:off x="3528"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32" name="Oval 88"/>
            <p:cNvSpPr>
              <a:spLocks noChangeArrowheads="1"/>
            </p:cNvSpPr>
            <p:nvPr/>
          </p:nvSpPr>
          <p:spPr bwMode="auto">
            <a:xfrm>
              <a:off x="3786"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801" name="Picture 57"/>
            <p:cNvPicPr>
              <a:picLocks noChangeAspect="1" noChangeArrowheads="1"/>
            </p:cNvPicPr>
            <p:nvPr/>
          </p:nvPicPr>
          <p:blipFill>
            <a:blip r:embed="rId7" cstate="print"/>
            <a:srcRect l="60565" t="59621" r="27238"/>
            <a:stretch>
              <a:fillRect/>
            </a:stretch>
          </p:blipFill>
          <p:spPr bwMode="auto">
            <a:xfrm>
              <a:off x="3538" y="1788"/>
              <a:ext cx="703" cy="1236"/>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4" name="Oval 143"/>
            <p:cNvSpPr>
              <a:spLocks noChangeArrowheads="1"/>
            </p:cNvSpPr>
            <p:nvPr/>
          </p:nvSpPr>
          <p:spPr bwMode="auto">
            <a:xfrm>
              <a:off x="3773" y="1933"/>
              <a:ext cx="116" cy="1043"/>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5" name="Oval 143"/>
            <p:cNvSpPr>
              <a:spLocks noChangeArrowheads="1"/>
            </p:cNvSpPr>
            <p:nvPr/>
          </p:nvSpPr>
          <p:spPr bwMode="auto">
            <a:xfrm>
              <a:off x="4025" y="2409"/>
              <a:ext cx="116" cy="567"/>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1" name="Group 332"/>
          <p:cNvGrpSpPr>
            <a:grpSpLocks/>
          </p:cNvGrpSpPr>
          <p:nvPr/>
        </p:nvGrpSpPr>
        <p:grpSpPr bwMode="auto">
          <a:xfrm>
            <a:off x="4543425" y="2586038"/>
            <a:ext cx="1144588" cy="2214562"/>
            <a:chOff x="2862" y="1629"/>
            <a:chExt cx="721" cy="1395"/>
          </a:xfrm>
        </p:grpSpPr>
        <p:sp>
          <p:nvSpPr>
            <p:cNvPr id="287829" name="Oval 85"/>
            <p:cNvSpPr>
              <a:spLocks noChangeArrowheads="1"/>
            </p:cNvSpPr>
            <p:nvPr/>
          </p:nvSpPr>
          <p:spPr bwMode="auto">
            <a:xfrm>
              <a:off x="2862"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30" name="Oval 86"/>
            <p:cNvSpPr>
              <a:spLocks noChangeArrowheads="1"/>
            </p:cNvSpPr>
            <p:nvPr/>
          </p:nvSpPr>
          <p:spPr bwMode="auto">
            <a:xfrm>
              <a:off x="3120"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800" name="Picture 56"/>
            <p:cNvPicPr>
              <a:picLocks noChangeAspect="1" noChangeArrowheads="1"/>
            </p:cNvPicPr>
            <p:nvPr/>
          </p:nvPicPr>
          <p:blipFill>
            <a:blip r:embed="rId7" cstate="print"/>
            <a:srcRect l="49150" t="54427" r="38654"/>
            <a:stretch>
              <a:fillRect/>
            </a:stretch>
          </p:blipFill>
          <p:spPr bwMode="auto">
            <a:xfrm>
              <a:off x="2880" y="1629"/>
              <a:ext cx="703" cy="1395"/>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6" name="Oval 143"/>
            <p:cNvSpPr>
              <a:spLocks noChangeArrowheads="1"/>
            </p:cNvSpPr>
            <p:nvPr/>
          </p:nvSpPr>
          <p:spPr bwMode="auto">
            <a:xfrm>
              <a:off x="3107" y="1774"/>
              <a:ext cx="116" cy="1202"/>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7" name="Oval 143"/>
            <p:cNvSpPr>
              <a:spLocks noChangeArrowheads="1"/>
            </p:cNvSpPr>
            <p:nvPr/>
          </p:nvSpPr>
          <p:spPr bwMode="auto">
            <a:xfrm>
              <a:off x="3359" y="2409"/>
              <a:ext cx="116" cy="567"/>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2" name="Group 339"/>
          <p:cNvGrpSpPr>
            <a:grpSpLocks/>
          </p:cNvGrpSpPr>
          <p:nvPr/>
        </p:nvGrpSpPr>
        <p:grpSpPr bwMode="auto">
          <a:xfrm>
            <a:off x="3476625" y="2443163"/>
            <a:ext cx="1144588" cy="2357437"/>
            <a:chOff x="2190" y="1539"/>
            <a:chExt cx="721" cy="1485"/>
          </a:xfrm>
        </p:grpSpPr>
        <p:sp>
          <p:nvSpPr>
            <p:cNvPr id="287827" name="Oval 83"/>
            <p:cNvSpPr>
              <a:spLocks noChangeArrowheads="1"/>
            </p:cNvSpPr>
            <p:nvPr/>
          </p:nvSpPr>
          <p:spPr bwMode="auto">
            <a:xfrm>
              <a:off x="2190"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28" name="Oval 84"/>
            <p:cNvSpPr>
              <a:spLocks noChangeArrowheads="1"/>
            </p:cNvSpPr>
            <p:nvPr/>
          </p:nvSpPr>
          <p:spPr bwMode="auto">
            <a:xfrm>
              <a:off x="2448"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799" name="Picture 55"/>
            <p:cNvPicPr>
              <a:picLocks noChangeAspect="1" noChangeArrowheads="1"/>
            </p:cNvPicPr>
            <p:nvPr/>
          </p:nvPicPr>
          <p:blipFill>
            <a:blip r:embed="rId7" cstate="print"/>
            <a:srcRect l="37352" t="51486" r="50850"/>
            <a:stretch>
              <a:fillRect/>
            </a:stretch>
          </p:blipFill>
          <p:spPr bwMode="auto">
            <a:xfrm>
              <a:off x="2200" y="1539"/>
              <a:ext cx="680" cy="1485"/>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9" name="Oval 143"/>
            <p:cNvSpPr>
              <a:spLocks noChangeArrowheads="1"/>
            </p:cNvSpPr>
            <p:nvPr/>
          </p:nvSpPr>
          <p:spPr bwMode="auto">
            <a:xfrm>
              <a:off x="2423" y="1638"/>
              <a:ext cx="116" cy="1338"/>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1" name="Oval 143"/>
            <p:cNvSpPr>
              <a:spLocks noChangeArrowheads="1"/>
            </p:cNvSpPr>
            <p:nvPr/>
          </p:nvSpPr>
          <p:spPr bwMode="auto">
            <a:xfrm>
              <a:off x="2681" y="2092"/>
              <a:ext cx="116" cy="884"/>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3" name="Group 338"/>
          <p:cNvGrpSpPr>
            <a:grpSpLocks/>
          </p:cNvGrpSpPr>
          <p:nvPr/>
        </p:nvGrpSpPr>
        <p:grpSpPr bwMode="auto">
          <a:xfrm>
            <a:off x="2390775" y="2767013"/>
            <a:ext cx="1144588" cy="2033587"/>
            <a:chOff x="1506" y="1743"/>
            <a:chExt cx="721" cy="1281"/>
          </a:xfrm>
        </p:grpSpPr>
        <p:sp>
          <p:nvSpPr>
            <p:cNvPr id="287825" name="Oval 81"/>
            <p:cNvSpPr>
              <a:spLocks noChangeArrowheads="1"/>
            </p:cNvSpPr>
            <p:nvPr/>
          </p:nvSpPr>
          <p:spPr bwMode="auto">
            <a:xfrm>
              <a:off x="1506"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26" name="Oval 82"/>
            <p:cNvSpPr>
              <a:spLocks noChangeArrowheads="1"/>
            </p:cNvSpPr>
            <p:nvPr/>
          </p:nvSpPr>
          <p:spPr bwMode="auto">
            <a:xfrm>
              <a:off x="1764"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798" name="Picture 54"/>
            <p:cNvPicPr>
              <a:picLocks noChangeAspect="1" noChangeArrowheads="1"/>
            </p:cNvPicPr>
            <p:nvPr/>
          </p:nvPicPr>
          <p:blipFill>
            <a:blip r:embed="rId7" cstate="print"/>
            <a:srcRect l="25539" t="58151" r="62646"/>
            <a:stretch>
              <a:fillRect/>
            </a:stretch>
          </p:blipFill>
          <p:spPr bwMode="auto">
            <a:xfrm>
              <a:off x="1519" y="1743"/>
              <a:ext cx="681" cy="1281"/>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14" name="Oval 143"/>
            <p:cNvSpPr>
              <a:spLocks noChangeArrowheads="1"/>
            </p:cNvSpPr>
            <p:nvPr/>
          </p:nvSpPr>
          <p:spPr bwMode="auto">
            <a:xfrm>
              <a:off x="1727" y="1911"/>
              <a:ext cx="116" cy="1065"/>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5" name="Oval 143"/>
            <p:cNvSpPr>
              <a:spLocks noChangeArrowheads="1"/>
            </p:cNvSpPr>
            <p:nvPr/>
          </p:nvSpPr>
          <p:spPr bwMode="auto">
            <a:xfrm>
              <a:off x="1998" y="2650"/>
              <a:ext cx="116" cy="362"/>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4" name="Group 336"/>
          <p:cNvGrpSpPr>
            <a:grpSpLocks/>
          </p:cNvGrpSpPr>
          <p:nvPr/>
        </p:nvGrpSpPr>
        <p:grpSpPr bwMode="auto">
          <a:xfrm>
            <a:off x="1295400" y="3127375"/>
            <a:ext cx="1189038" cy="1673225"/>
            <a:chOff x="816" y="1970"/>
            <a:chExt cx="749" cy="1054"/>
          </a:xfrm>
        </p:grpSpPr>
        <p:sp>
          <p:nvSpPr>
            <p:cNvPr id="287823" name="Oval 79"/>
            <p:cNvSpPr>
              <a:spLocks noChangeArrowheads="1"/>
            </p:cNvSpPr>
            <p:nvPr/>
          </p:nvSpPr>
          <p:spPr bwMode="auto">
            <a:xfrm>
              <a:off x="816"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24" name="Oval 80"/>
            <p:cNvSpPr>
              <a:spLocks noChangeArrowheads="1"/>
            </p:cNvSpPr>
            <p:nvPr/>
          </p:nvSpPr>
          <p:spPr bwMode="auto">
            <a:xfrm>
              <a:off x="1074"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796" name="Picture 52"/>
            <p:cNvPicPr>
              <a:picLocks noChangeAspect="1" noChangeArrowheads="1"/>
            </p:cNvPicPr>
            <p:nvPr/>
          </p:nvPicPr>
          <p:blipFill>
            <a:blip r:embed="rId7" cstate="print"/>
            <a:srcRect l="13741" t="65567" r="73663"/>
            <a:stretch>
              <a:fillRect/>
            </a:stretch>
          </p:blipFill>
          <p:spPr bwMode="auto">
            <a:xfrm>
              <a:off x="839" y="1970"/>
              <a:ext cx="726" cy="1054"/>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16" name="Oval 143"/>
            <p:cNvSpPr>
              <a:spLocks noChangeArrowheads="1"/>
            </p:cNvSpPr>
            <p:nvPr/>
          </p:nvSpPr>
          <p:spPr bwMode="auto">
            <a:xfrm>
              <a:off x="1061" y="2160"/>
              <a:ext cx="116" cy="816"/>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7" name="Oval 143"/>
            <p:cNvSpPr>
              <a:spLocks noChangeArrowheads="1"/>
            </p:cNvSpPr>
            <p:nvPr/>
          </p:nvSpPr>
          <p:spPr bwMode="auto">
            <a:xfrm>
              <a:off x="1319" y="2296"/>
              <a:ext cx="116" cy="680"/>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sp>
        <p:nvSpPr>
          <p:cNvPr id="2114" name="Text Box 139"/>
          <p:cNvSpPr txBox="1">
            <a:spLocks noChangeArrowheads="1"/>
          </p:cNvSpPr>
          <p:nvPr/>
        </p:nvSpPr>
        <p:spPr bwMode="auto">
          <a:xfrm>
            <a:off x="828200" y="1890713"/>
            <a:ext cx="502125" cy="2862322"/>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2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2,000</a:t>
            </a:r>
          </a:p>
          <a:p>
            <a:pPr marL="0" marR="0" lvl="0" indent="0" algn="r" defTabSz="914400" rtl="0" eaLnBrk="1" fontAlgn="base" latinLnBrk="1" hangingPunct="1">
              <a:lnSpc>
                <a:spcPct val="2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1,500</a:t>
            </a:r>
          </a:p>
          <a:p>
            <a:pPr marL="0" marR="0" lvl="0" indent="0" algn="r" defTabSz="914400" rtl="0" eaLnBrk="1" fontAlgn="base" latinLnBrk="1" hangingPunct="1">
              <a:lnSpc>
                <a:spcPct val="2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1,000</a:t>
            </a:r>
          </a:p>
          <a:p>
            <a:pPr marL="0" marR="0" lvl="0" indent="0" algn="r" defTabSz="914400" rtl="0" eaLnBrk="1" fontAlgn="base" latinLnBrk="1" hangingPunct="1">
              <a:lnSpc>
                <a:spcPct val="2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500</a:t>
            </a:r>
          </a:p>
          <a:p>
            <a:pPr marL="0" marR="0" lvl="0" indent="0" algn="r" defTabSz="914400" rtl="0" eaLnBrk="1" fontAlgn="base" latinLnBrk="1" hangingPunct="1">
              <a:lnSpc>
                <a:spcPct val="2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grpSp>
        <p:nvGrpSpPr>
          <p:cNvPr id="25" name="Group 337"/>
          <p:cNvGrpSpPr>
            <a:grpSpLocks/>
          </p:cNvGrpSpPr>
          <p:nvPr/>
        </p:nvGrpSpPr>
        <p:grpSpPr bwMode="auto">
          <a:xfrm>
            <a:off x="7740650" y="3414713"/>
            <a:ext cx="1166813" cy="1385887"/>
            <a:chOff x="4876" y="2151"/>
            <a:chExt cx="735" cy="873"/>
          </a:xfrm>
        </p:grpSpPr>
        <p:sp>
          <p:nvSpPr>
            <p:cNvPr id="287835" name="Oval 91"/>
            <p:cNvSpPr>
              <a:spLocks noChangeArrowheads="1"/>
            </p:cNvSpPr>
            <p:nvPr/>
          </p:nvSpPr>
          <p:spPr bwMode="auto">
            <a:xfrm>
              <a:off x="4878"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8065" name="Oval 321"/>
            <p:cNvSpPr>
              <a:spLocks noChangeArrowheads="1"/>
            </p:cNvSpPr>
            <p:nvPr/>
          </p:nvSpPr>
          <p:spPr bwMode="auto">
            <a:xfrm>
              <a:off x="5148" y="2931"/>
              <a:ext cx="463"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87836" name="Oval 92"/>
            <p:cNvSpPr>
              <a:spLocks noChangeArrowheads="1"/>
            </p:cNvSpPr>
            <p:nvPr/>
          </p:nvSpPr>
          <p:spPr bwMode="auto">
            <a:xfrm>
              <a:off x="5159" y="2964"/>
              <a:ext cx="423" cy="44"/>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87803" name="Picture 59"/>
            <p:cNvPicPr>
              <a:picLocks noChangeAspect="1" noChangeArrowheads="1"/>
            </p:cNvPicPr>
            <p:nvPr/>
          </p:nvPicPr>
          <p:blipFill>
            <a:blip r:embed="rId7" cstate="print"/>
            <a:srcRect l="84160" t="71480" r="3140"/>
            <a:stretch>
              <a:fillRect/>
            </a:stretch>
          </p:blipFill>
          <p:spPr bwMode="auto">
            <a:xfrm>
              <a:off x="4876" y="2151"/>
              <a:ext cx="732" cy="873"/>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3695" name="Oval 143"/>
            <p:cNvSpPr>
              <a:spLocks noChangeArrowheads="1"/>
            </p:cNvSpPr>
            <p:nvPr/>
          </p:nvSpPr>
          <p:spPr bwMode="auto">
            <a:xfrm>
              <a:off x="5134" y="2369"/>
              <a:ext cx="111" cy="589"/>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8" name="Oval 143"/>
            <p:cNvSpPr>
              <a:spLocks noChangeArrowheads="1"/>
            </p:cNvSpPr>
            <p:nvPr/>
          </p:nvSpPr>
          <p:spPr bwMode="auto">
            <a:xfrm>
              <a:off x="5386" y="2369"/>
              <a:ext cx="111" cy="589"/>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122" name="Group 344"/>
          <p:cNvGrpSpPr>
            <a:grpSpLocks/>
          </p:cNvGrpSpPr>
          <p:nvPr/>
        </p:nvGrpSpPr>
        <p:grpSpPr bwMode="auto">
          <a:xfrm>
            <a:off x="5940152" y="1892304"/>
            <a:ext cx="2879725" cy="246063"/>
            <a:chOff x="3926" y="1192"/>
            <a:chExt cx="1814" cy="155"/>
          </a:xfrm>
        </p:grpSpPr>
        <p:pic>
          <p:nvPicPr>
            <p:cNvPr id="2123" name="Picture 340"/>
            <p:cNvPicPr>
              <a:picLocks noChangeAspect="1" noChangeArrowheads="1"/>
            </p:cNvPicPr>
            <p:nvPr/>
          </p:nvPicPr>
          <p:blipFill>
            <a:blip r:embed="rId8" cstate="print"/>
            <a:srcRect l="71703" r="22043" b="-11023"/>
            <a:stretch>
              <a:fillRect/>
            </a:stretch>
          </p:blipFill>
          <p:spPr bwMode="auto">
            <a:xfrm>
              <a:off x="3926" y="1203"/>
              <a:ext cx="227" cy="141"/>
            </a:xfrm>
            <a:prstGeom prst="rect">
              <a:avLst/>
            </a:prstGeom>
            <a:noFill/>
            <a:ln w="9525" algn="ctr">
              <a:noFill/>
              <a:miter lim="800000"/>
              <a:headEnd/>
              <a:tailEnd/>
            </a:ln>
          </p:spPr>
        </p:pic>
        <p:pic>
          <p:nvPicPr>
            <p:cNvPr id="2124" name="Picture 341"/>
            <p:cNvPicPr>
              <a:picLocks noChangeAspect="1" noChangeArrowheads="1"/>
            </p:cNvPicPr>
            <p:nvPr/>
          </p:nvPicPr>
          <p:blipFill>
            <a:blip r:embed="rId8" cstate="print"/>
            <a:srcRect l="86057" r="8295"/>
            <a:stretch>
              <a:fillRect/>
            </a:stretch>
          </p:blipFill>
          <p:spPr bwMode="auto">
            <a:xfrm>
              <a:off x="4856" y="1207"/>
              <a:ext cx="205" cy="127"/>
            </a:xfrm>
            <a:prstGeom prst="rect">
              <a:avLst/>
            </a:prstGeom>
            <a:noFill/>
            <a:ln w="9525" algn="ctr">
              <a:noFill/>
              <a:miter lim="800000"/>
              <a:headEnd/>
              <a:tailEnd/>
            </a:ln>
          </p:spPr>
        </p:pic>
        <p:sp>
          <p:nvSpPr>
            <p:cNvPr id="2125" name="Text Box 342"/>
            <p:cNvSpPr txBox="1">
              <a:spLocks noChangeArrowheads="1"/>
            </p:cNvSpPr>
            <p:nvPr/>
          </p:nvSpPr>
          <p:spPr bwMode="auto">
            <a:xfrm>
              <a:off x="4085" y="1192"/>
              <a:ext cx="665" cy="155"/>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Arial" pitchFamily="34" charset="0"/>
                  <a:ea typeface="산돌고딕B" pitchFamily="18" charset="-127"/>
                </a:rPr>
                <a:t>Period(’96~’98)</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2126" name="Text Box 343"/>
            <p:cNvSpPr txBox="1">
              <a:spLocks noChangeArrowheads="1"/>
            </p:cNvSpPr>
            <p:nvPr/>
          </p:nvSpPr>
          <p:spPr bwMode="auto">
            <a:xfrm>
              <a:off x="5015" y="1192"/>
              <a:ext cx="725" cy="15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Arial" pitchFamily="34" charset="0"/>
                  <a:ea typeface="산돌고딕B" pitchFamily="18" charset="-127"/>
                </a:rPr>
                <a:t>Period(’04~’06)</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grpSp>
      <p:sp>
        <p:nvSpPr>
          <p:cNvPr id="2127" name="Rectangle 398"/>
          <p:cNvSpPr>
            <a:spLocks noChangeArrowheads="1"/>
          </p:cNvSpPr>
          <p:nvPr/>
        </p:nvSpPr>
        <p:spPr bwMode="auto">
          <a:xfrm>
            <a:off x="1295400" y="5111750"/>
            <a:ext cx="7642225" cy="146050"/>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288141" name="Group 397"/>
          <p:cNvGraphicFramePr>
            <a:graphicFrameLocks noGrp="1"/>
          </p:cNvGraphicFramePr>
          <p:nvPr/>
        </p:nvGraphicFramePr>
        <p:xfrm>
          <a:off x="198438" y="4905375"/>
          <a:ext cx="8739187" cy="1035051"/>
        </p:xfrm>
        <a:graphic>
          <a:graphicData uri="http://schemas.openxmlformats.org/drawingml/2006/table">
            <a:tbl>
              <a:tblPr/>
              <a:tblGrid>
                <a:gridCol w="1092200"/>
                <a:gridCol w="1092200"/>
                <a:gridCol w="1092200"/>
                <a:gridCol w="1093787"/>
                <a:gridCol w="1092200"/>
                <a:gridCol w="1092200"/>
                <a:gridCol w="1092200"/>
                <a:gridCol w="1092200"/>
              </a:tblGrid>
              <a:tr h="344488">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400" b="0" i="0" u="none" strike="noStrike" cap="none" normalizeH="0" baseline="0" dirty="0" smtClean="0">
                          <a:ln>
                            <a:noFill/>
                          </a:ln>
                          <a:solidFill>
                            <a:schemeClr val="bg1"/>
                          </a:solidFill>
                          <a:effectLst/>
                          <a:latin typeface="산돌고딕B" pitchFamily="18" charset="-127"/>
                          <a:ea typeface="산돌고딕B" pitchFamily="18" charset="-127"/>
                        </a:rPr>
                        <a:t> </a:t>
                      </a: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Period</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Germany</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Spain</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USA</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Brazil</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French</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Japan</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chemeClr val="bg1"/>
                          </a:solidFill>
                          <a:effectLst/>
                          <a:latin typeface="산돌고딕B" pitchFamily="18" charset="-127"/>
                          <a:ea typeface="산돌고딕B" pitchFamily="18" charset="-127"/>
                        </a:rPr>
                        <a:t>Korea</a:t>
                      </a:r>
                      <a:endParaRPr kumimoji="1" 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산돌고딕B" pitchFamily="18" charset="-127"/>
                        </a:rPr>
                        <a:t>’96~’98</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1060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1400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1680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1540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1350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1270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Arial" pitchFamily="34" charset="0"/>
                          <a:ea typeface="산돌고딕B" pitchFamily="18" charset="-127"/>
                        </a:rPr>
                        <a:t>810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00"/>
                    </a:solidFill>
                  </a:tcPr>
                </a:tc>
              </a:tr>
              <a:tr h="344488">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산돌고딕B" pitchFamily="18" charset="-127"/>
                        </a:rPr>
                        <a:t>’04~’06</a:t>
                      </a:r>
                      <a:endParaRPr kumimoji="1" lang="ko-KR" altLang="ko-KR" sz="1800" b="1"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Arial" pitchFamily="34" charset="0"/>
                          <a:ea typeface="산돌고딕B" pitchFamily="18" charset="-127"/>
                        </a:rPr>
                        <a:t>820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410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Arial" pitchFamily="34" charset="0"/>
                          <a:ea typeface="산돌고딕B" pitchFamily="18" charset="-127"/>
                        </a:rPr>
                        <a:t>1190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760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730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tx1"/>
                          </a:solidFill>
                          <a:effectLst/>
                          <a:latin typeface="Arial" pitchFamily="34" charset="0"/>
                          <a:ea typeface="산돌고딕B" pitchFamily="18" charset="-127"/>
                        </a:rPr>
                        <a:t>1290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Arial" pitchFamily="34" charset="0"/>
                          <a:ea typeface="산돌고딕B" pitchFamily="18" charset="-127"/>
                        </a:rPr>
                        <a:t>810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159059"/>
            <a:ext cx="9144032" cy="412421"/>
          </a:xfrm>
          <a:prstGeom prst="rect">
            <a:avLst/>
          </a:prstGeom>
        </p:spPr>
        <p:txBody>
          <a:bodyPr wrap="square">
            <a:spAutoFit/>
          </a:bodyPr>
          <a:lstStyle/>
          <a:p>
            <a:pPr defTabSz="968375">
              <a:lnSpc>
                <a:spcPct val="80000"/>
              </a:lnSpc>
              <a:spcBef>
                <a:spcPct val="20000"/>
              </a:spcBef>
              <a:buClr>
                <a:schemeClr val="accent2"/>
              </a:buClr>
              <a:buSzPct val="75000"/>
              <a:buFont typeface="Wingdings" pitchFamily="2" charset="2"/>
              <a:buNone/>
              <a:defRPr/>
            </a:pP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SimHei" pitchFamily="2" charset="-122"/>
                <a:ea typeface="SimHei" pitchFamily="2" charset="-122"/>
              </a:rPr>
              <a:t>Ⅰ</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HY헤드라인M" pitchFamily="18" charset="-127"/>
                <a:ea typeface="HY헤드라인M" pitchFamily="18" charset="-127"/>
              </a:rPr>
              <a:t> </a:t>
            </a:r>
            <a:r>
              <a:rPr lang="en-GB" altLang="ko-KR" sz="24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a:t>
            </a:r>
            <a:r>
              <a:rPr lang="en-GB"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Primary Problems of Existing</a:t>
            </a:r>
            <a:r>
              <a:rPr lang="en-US" altLang="ko-KR" sz="2600" b="1" dirty="0" smtClean="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rPr>
              <a:t>  Radiation  Protection</a:t>
            </a:r>
            <a:endParaRPr lang="ko-KR" altLang="en-US" sz="2600" b="1" dirty="0">
              <a:ln w="12700">
                <a:solidFill>
                  <a:schemeClr val="tx1"/>
                </a:solidFill>
                <a:prstDash val="solid"/>
              </a:ln>
              <a:gradFill flip="none" rotWithShape="1">
                <a:gsLst>
                  <a:gs pos="0">
                    <a:srgbClr val="FFC000"/>
                  </a:gs>
                  <a:gs pos="64999">
                    <a:srgbClr val="F0EBD5"/>
                  </a:gs>
                  <a:gs pos="100000">
                    <a:srgbClr val="D1C39F"/>
                  </a:gs>
                </a:gsLst>
                <a:lin ang="5400000" scaled="1"/>
                <a:tileRect/>
              </a:gradFill>
              <a:effectLst>
                <a:outerShdw blurRad="50800" dist="38100" algn="l" rotWithShape="0">
                  <a:prstClr val="black">
                    <a:alpha val="40000"/>
                  </a:prstClr>
                </a:outerShdw>
              </a:effectLst>
              <a:latin typeface="Franklin Gothic Heavy" pitchFamily="34" charset="0"/>
              <a:ea typeface="HY헤드라인M" pitchFamily="18" charset="-127"/>
            </a:endParaRPr>
          </a:p>
        </p:txBody>
      </p:sp>
      <p:pic>
        <p:nvPicPr>
          <p:cNvPr id="3074" name="Picture 556" descr="1"/>
          <p:cNvPicPr>
            <a:picLocks noChangeAspect="1" noChangeArrowheads="1"/>
          </p:cNvPicPr>
          <p:nvPr/>
        </p:nvPicPr>
        <p:blipFill>
          <a:blip r:embed="rId3" cstate="print">
            <a:grayscl/>
          </a:blip>
          <a:srcRect/>
          <a:stretch>
            <a:fillRect/>
          </a:stretch>
        </p:blipFill>
        <p:spPr bwMode="auto">
          <a:xfrm>
            <a:off x="179512" y="5176838"/>
            <a:ext cx="1179388" cy="420687"/>
          </a:xfrm>
          <a:prstGeom prst="rect">
            <a:avLst/>
          </a:prstGeom>
          <a:noFill/>
          <a:ln w="9525">
            <a:noFill/>
            <a:miter lim="800000"/>
            <a:headEnd/>
            <a:tailEnd/>
          </a:ln>
        </p:spPr>
      </p:pic>
      <p:grpSp>
        <p:nvGrpSpPr>
          <p:cNvPr id="3075" name="Group 281"/>
          <p:cNvGrpSpPr>
            <a:grpSpLocks/>
          </p:cNvGrpSpPr>
          <p:nvPr/>
        </p:nvGrpSpPr>
        <p:grpSpPr bwMode="auto">
          <a:xfrm>
            <a:off x="1276350" y="5176838"/>
            <a:ext cx="7661275" cy="412750"/>
            <a:chOff x="799" y="3261"/>
            <a:chExt cx="4833" cy="260"/>
          </a:xfrm>
        </p:grpSpPr>
        <p:pic>
          <p:nvPicPr>
            <p:cNvPr id="3076" name="Picture 556" descr="1"/>
            <p:cNvPicPr>
              <a:picLocks noChangeAspect="1" noChangeArrowheads="1"/>
            </p:cNvPicPr>
            <p:nvPr/>
          </p:nvPicPr>
          <p:blipFill>
            <a:blip r:embed="rId3" cstate="print"/>
            <a:srcRect/>
            <a:stretch>
              <a:fillRect/>
            </a:stretch>
          </p:blipFill>
          <p:spPr bwMode="auto">
            <a:xfrm>
              <a:off x="799" y="3261"/>
              <a:ext cx="548" cy="260"/>
            </a:xfrm>
            <a:prstGeom prst="rect">
              <a:avLst/>
            </a:prstGeom>
            <a:noFill/>
            <a:ln w="9525">
              <a:noFill/>
              <a:miter lim="800000"/>
              <a:headEnd/>
              <a:tailEnd/>
            </a:ln>
          </p:spPr>
        </p:pic>
        <p:pic>
          <p:nvPicPr>
            <p:cNvPr id="3077" name="Picture 556" descr="1"/>
            <p:cNvPicPr>
              <a:picLocks noChangeAspect="1" noChangeArrowheads="1"/>
            </p:cNvPicPr>
            <p:nvPr/>
          </p:nvPicPr>
          <p:blipFill>
            <a:blip r:embed="rId3" cstate="print"/>
            <a:srcRect/>
            <a:stretch>
              <a:fillRect/>
            </a:stretch>
          </p:blipFill>
          <p:spPr bwMode="auto">
            <a:xfrm>
              <a:off x="1335" y="3261"/>
              <a:ext cx="548" cy="260"/>
            </a:xfrm>
            <a:prstGeom prst="rect">
              <a:avLst/>
            </a:prstGeom>
            <a:noFill/>
            <a:ln w="9525">
              <a:noFill/>
              <a:miter lim="800000"/>
              <a:headEnd/>
              <a:tailEnd/>
            </a:ln>
          </p:spPr>
        </p:pic>
        <p:pic>
          <p:nvPicPr>
            <p:cNvPr id="3078" name="Picture 556" descr="1"/>
            <p:cNvPicPr>
              <a:picLocks noChangeAspect="1" noChangeArrowheads="1"/>
            </p:cNvPicPr>
            <p:nvPr/>
          </p:nvPicPr>
          <p:blipFill>
            <a:blip r:embed="rId3" cstate="print"/>
            <a:srcRect/>
            <a:stretch>
              <a:fillRect/>
            </a:stretch>
          </p:blipFill>
          <p:spPr bwMode="auto">
            <a:xfrm>
              <a:off x="1871" y="3261"/>
              <a:ext cx="548" cy="260"/>
            </a:xfrm>
            <a:prstGeom prst="rect">
              <a:avLst/>
            </a:prstGeom>
            <a:noFill/>
            <a:ln w="9525">
              <a:noFill/>
              <a:miter lim="800000"/>
              <a:headEnd/>
              <a:tailEnd/>
            </a:ln>
          </p:spPr>
        </p:pic>
        <p:pic>
          <p:nvPicPr>
            <p:cNvPr id="3079" name="Picture 556" descr="1"/>
            <p:cNvPicPr>
              <a:picLocks noChangeAspect="1" noChangeArrowheads="1"/>
            </p:cNvPicPr>
            <p:nvPr/>
          </p:nvPicPr>
          <p:blipFill>
            <a:blip r:embed="rId3" cstate="print"/>
            <a:srcRect/>
            <a:stretch>
              <a:fillRect/>
            </a:stretch>
          </p:blipFill>
          <p:spPr bwMode="auto">
            <a:xfrm>
              <a:off x="2407" y="3261"/>
              <a:ext cx="547" cy="260"/>
            </a:xfrm>
            <a:prstGeom prst="rect">
              <a:avLst/>
            </a:prstGeom>
            <a:noFill/>
            <a:ln w="9525">
              <a:noFill/>
              <a:miter lim="800000"/>
              <a:headEnd/>
              <a:tailEnd/>
            </a:ln>
          </p:spPr>
        </p:pic>
        <p:pic>
          <p:nvPicPr>
            <p:cNvPr id="3080" name="Picture 556" descr="1"/>
            <p:cNvPicPr>
              <a:picLocks noChangeAspect="1" noChangeArrowheads="1"/>
            </p:cNvPicPr>
            <p:nvPr/>
          </p:nvPicPr>
          <p:blipFill>
            <a:blip r:embed="rId3" cstate="print"/>
            <a:srcRect/>
            <a:stretch>
              <a:fillRect/>
            </a:stretch>
          </p:blipFill>
          <p:spPr bwMode="auto">
            <a:xfrm>
              <a:off x="2941" y="3261"/>
              <a:ext cx="548" cy="260"/>
            </a:xfrm>
            <a:prstGeom prst="rect">
              <a:avLst/>
            </a:prstGeom>
            <a:noFill/>
            <a:ln w="9525">
              <a:noFill/>
              <a:miter lim="800000"/>
              <a:headEnd/>
              <a:tailEnd/>
            </a:ln>
          </p:spPr>
        </p:pic>
        <p:pic>
          <p:nvPicPr>
            <p:cNvPr id="3081" name="Picture 556" descr="1"/>
            <p:cNvPicPr>
              <a:picLocks noChangeAspect="1" noChangeArrowheads="1"/>
            </p:cNvPicPr>
            <p:nvPr/>
          </p:nvPicPr>
          <p:blipFill>
            <a:blip r:embed="rId3" cstate="print"/>
            <a:srcRect/>
            <a:stretch>
              <a:fillRect/>
            </a:stretch>
          </p:blipFill>
          <p:spPr bwMode="auto">
            <a:xfrm>
              <a:off x="3477" y="3261"/>
              <a:ext cx="548" cy="260"/>
            </a:xfrm>
            <a:prstGeom prst="rect">
              <a:avLst/>
            </a:prstGeom>
            <a:noFill/>
            <a:ln w="9525">
              <a:noFill/>
              <a:miter lim="800000"/>
              <a:headEnd/>
              <a:tailEnd/>
            </a:ln>
          </p:spPr>
        </p:pic>
        <p:pic>
          <p:nvPicPr>
            <p:cNvPr id="3082" name="Picture 556" descr="1"/>
            <p:cNvPicPr>
              <a:picLocks noChangeAspect="1" noChangeArrowheads="1"/>
            </p:cNvPicPr>
            <p:nvPr/>
          </p:nvPicPr>
          <p:blipFill>
            <a:blip r:embed="rId3" cstate="print"/>
            <a:srcRect/>
            <a:stretch>
              <a:fillRect/>
            </a:stretch>
          </p:blipFill>
          <p:spPr bwMode="auto">
            <a:xfrm>
              <a:off x="4013" y="3261"/>
              <a:ext cx="548" cy="260"/>
            </a:xfrm>
            <a:prstGeom prst="rect">
              <a:avLst/>
            </a:prstGeom>
            <a:noFill/>
            <a:ln w="9525">
              <a:noFill/>
              <a:miter lim="800000"/>
              <a:headEnd/>
              <a:tailEnd/>
            </a:ln>
          </p:spPr>
        </p:pic>
        <p:pic>
          <p:nvPicPr>
            <p:cNvPr id="3083" name="Picture 556" descr="1"/>
            <p:cNvPicPr>
              <a:picLocks noChangeAspect="1" noChangeArrowheads="1"/>
            </p:cNvPicPr>
            <p:nvPr/>
          </p:nvPicPr>
          <p:blipFill>
            <a:blip r:embed="rId3" cstate="print"/>
            <a:srcRect/>
            <a:stretch>
              <a:fillRect/>
            </a:stretch>
          </p:blipFill>
          <p:spPr bwMode="auto">
            <a:xfrm>
              <a:off x="4549" y="3261"/>
              <a:ext cx="548" cy="260"/>
            </a:xfrm>
            <a:prstGeom prst="rect">
              <a:avLst/>
            </a:prstGeom>
            <a:noFill/>
            <a:ln w="9525">
              <a:noFill/>
              <a:miter lim="800000"/>
              <a:headEnd/>
              <a:tailEnd/>
            </a:ln>
          </p:spPr>
        </p:pic>
        <p:pic>
          <p:nvPicPr>
            <p:cNvPr id="3084" name="Picture 556" descr="1"/>
            <p:cNvPicPr>
              <a:picLocks noChangeAspect="1" noChangeArrowheads="1"/>
            </p:cNvPicPr>
            <p:nvPr/>
          </p:nvPicPr>
          <p:blipFill>
            <a:blip r:embed="rId3" cstate="print"/>
            <a:srcRect/>
            <a:stretch>
              <a:fillRect/>
            </a:stretch>
          </p:blipFill>
          <p:spPr bwMode="auto">
            <a:xfrm>
              <a:off x="5084" y="3261"/>
              <a:ext cx="548" cy="260"/>
            </a:xfrm>
            <a:prstGeom prst="rect">
              <a:avLst/>
            </a:prstGeom>
            <a:noFill/>
            <a:ln w="9525">
              <a:noFill/>
              <a:miter lim="800000"/>
              <a:headEnd/>
              <a:tailEnd/>
            </a:ln>
          </p:spPr>
        </p:pic>
      </p:grpSp>
      <p:grpSp>
        <p:nvGrpSpPr>
          <p:cNvPr id="3085" name="Group 283"/>
          <p:cNvGrpSpPr>
            <a:grpSpLocks/>
          </p:cNvGrpSpPr>
          <p:nvPr/>
        </p:nvGrpSpPr>
        <p:grpSpPr bwMode="auto">
          <a:xfrm>
            <a:off x="206375" y="5534025"/>
            <a:ext cx="1584325" cy="450850"/>
            <a:chOff x="130" y="3486"/>
            <a:chExt cx="998" cy="265"/>
          </a:xfrm>
        </p:grpSpPr>
        <p:sp>
          <p:nvSpPr>
            <p:cNvPr id="3086" name="AutoShape 30"/>
            <p:cNvSpPr>
              <a:spLocks noChangeArrowheads="1"/>
            </p:cNvSpPr>
            <p:nvPr/>
          </p:nvSpPr>
          <p:spPr bwMode="auto">
            <a:xfrm>
              <a:off x="130" y="3495"/>
              <a:ext cx="998" cy="256"/>
            </a:xfrm>
            <a:prstGeom prst="roundRect">
              <a:avLst>
                <a:gd name="adj" fmla="val 9306"/>
              </a:avLst>
            </a:prstGeom>
            <a:gradFill rotWithShape="1">
              <a:gsLst>
                <a:gs pos="0">
                  <a:srgbClr val="3D3D3D"/>
                </a:gs>
                <a:gs pos="100000">
                  <a:srgbClr val="4D4D4D"/>
                </a:gs>
              </a:gsLst>
              <a:lin ang="5400000" scaled="1"/>
            </a:gradFill>
            <a:ln w="28575" algn="ctr">
              <a:noFill/>
              <a:round/>
              <a:headEnd/>
              <a:tailEnd/>
            </a:ln>
            <a:effectLst>
              <a:prstShdw prst="shdw17" dist="17961" dir="2700000">
                <a:srgbClr val="2E2E2E"/>
              </a:prstShdw>
            </a:effectLst>
          </p:spPr>
          <p:txBody>
            <a:bodyPr vert="horz" wrap="none" lIns="91424" tIns="45712" rIns="91424" bIns="45712"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290015" name="Rectangle 223"/>
            <p:cNvSpPr>
              <a:spLocks noChangeArrowheads="1"/>
            </p:cNvSpPr>
            <p:nvPr/>
          </p:nvSpPr>
          <p:spPr bwMode="auto">
            <a:xfrm>
              <a:off x="680" y="3486"/>
              <a:ext cx="136" cy="265"/>
            </a:xfrm>
            <a:prstGeom prst="rect">
              <a:avLst/>
            </a:prstGeom>
            <a:gradFill rotWithShape="1">
              <a:gsLst>
                <a:gs pos="0">
                  <a:schemeClr val="bg1">
                    <a:gamma/>
                    <a:shade val="46275"/>
                    <a:invGamma/>
                    <a:alpha val="0"/>
                  </a:schemeClr>
                </a:gs>
                <a:gs pos="100000">
                  <a:schemeClr val="bg1">
                    <a:alpha val="50000"/>
                  </a:schemeClr>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pic>
        <p:nvPicPr>
          <p:cNvPr id="3088" name="Picture 273" descr="13"/>
          <p:cNvPicPr>
            <a:picLocks noChangeArrowheads="1"/>
          </p:cNvPicPr>
          <p:nvPr/>
        </p:nvPicPr>
        <p:blipFill>
          <a:blip r:embed="rId4" cstate="print"/>
          <a:srcRect l="7225" t="-41667" r="8022" b="-47917"/>
          <a:stretch>
            <a:fillRect/>
          </a:stretch>
        </p:blipFill>
        <p:spPr bwMode="auto">
          <a:xfrm>
            <a:off x="179388" y="5121275"/>
            <a:ext cx="8758237" cy="288925"/>
          </a:xfrm>
          <a:prstGeom prst="rect">
            <a:avLst/>
          </a:prstGeom>
          <a:noFill/>
          <a:ln w="9525">
            <a:noFill/>
            <a:miter lim="800000"/>
            <a:headEnd/>
            <a:tailEnd/>
          </a:ln>
        </p:spPr>
      </p:pic>
      <p:pic>
        <p:nvPicPr>
          <p:cNvPr id="3089" name="Picture 184"/>
          <p:cNvPicPr>
            <a:picLocks noChangeAspect="1" noChangeArrowheads="1"/>
          </p:cNvPicPr>
          <p:nvPr/>
        </p:nvPicPr>
        <p:blipFill>
          <a:blip r:embed="rId5" cstate="print"/>
          <a:srcRect/>
          <a:stretch>
            <a:fillRect/>
          </a:stretch>
        </p:blipFill>
        <p:spPr bwMode="auto">
          <a:xfrm>
            <a:off x="185738" y="4868863"/>
            <a:ext cx="8772525" cy="328612"/>
          </a:xfrm>
          <a:prstGeom prst="rect">
            <a:avLst/>
          </a:prstGeom>
          <a:noFill/>
          <a:ln w="9525">
            <a:noFill/>
            <a:miter lim="800000"/>
            <a:headEnd/>
            <a:tailEnd/>
          </a:ln>
        </p:spPr>
      </p:pic>
      <p:grpSp>
        <p:nvGrpSpPr>
          <p:cNvPr id="3090" name="Group 176"/>
          <p:cNvGrpSpPr>
            <a:grpSpLocks/>
          </p:cNvGrpSpPr>
          <p:nvPr/>
        </p:nvGrpSpPr>
        <p:grpSpPr bwMode="auto">
          <a:xfrm>
            <a:off x="-684584" y="836712"/>
            <a:ext cx="10369153" cy="1000125"/>
            <a:chOff x="0" y="804"/>
            <a:chExt cx="5760" cy="630"/>
          </a:xfrm>
        </p:grpSpPr>
        <p:pic>
          <p:nvPicPr>
            <p:cNvPr id="3091" name="Picture 4" descr="7777"/>
            <p:cNvPicPr>
              <a:picLocks noChangeAspect="1" noChangeArrowheads="1"/>
            </p:cNvPicPr>
            <p:nvPr/>
          </p:nvPicPr>
          <p:blipFill>
            <a:blip r:embed="rId6" cstate="print"/>
            <a:srcRect/>
            <a:stretch>
              <a:fillRect/>
            </a:stretch>
          </p:blipFill>
          <p:spPr bwMode="auto">
            <a:xfrm>
              <a:off x="0" y="804"/>
              <a:ext cx="5760" cy="630"/>
            </a:xfrm>
            <a:prstGeom prst="rect">
              <a:avLst/>
            </a:prstGeom>
            <a:noFill/>
            <a:ln w="9525">
              <a:noFill/>
              <a:miter lim="800000"/>
              <a:headEnd/>
              <a:tailEnd/>
            </a:ln>
          </p:spPr>
        </p:pic>
        <p:sp>
          <p:nvSpPr>
            <p:cNvPr id="3092" name="Text Box 5"/>
            <p:cNvSpPr txBox="1">
              <a:spLocks noChangeArrowheads="1"/>
            </p:cNvSpPr>
            <p:nvPr/>
          </p:nvSpPr>
          <p:spPr bwMode="auto">
            <a:xfrm>
              <a:off x="554" y="843"/>
              <a:ext cx="4726" cy="2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Radiation Exposure</a:t>
              </a:r>
              <a:r>
                <a:rPr kumimoji="1" lang="en-US" altLang="ko-KR" sz="1800" b="0" i="0" u="none" strike="noStrike" cap="none" normalizeH="0" dirty="0" smtClean="0">
                  <a:ln>
                    <a:noFill/>
                  </a:ln>
                  <a:solidFill>
                    <a:srgbClr val="0525AF"/>
                  </a:solidFill>
                  <a:effectLst/>
                  <a:latin typeface="산돌고딕B" pitchFamily="18" charset="-127"/>
                  <a:ea typeface="산돌고딕B" pitchFamily="18" charset="-127"/>
                </a:rPr>
                <a:t> of Korea NPP for Outage Period(The past 3 years</a:t>
              </a:r>
              <a:r>
                <a:rPr kumimoji="1" lang="en-US" altLang="ko-KR" sz="1800" b="0" i="0" u="none" strike="noStrike" cap="none" normalizeH="0" baseline="0" dirty="0" smtClean="0">
                  <a:ln>
                    <a:noFill/>
                  </a:ln>
                  <a:solidFill>
                    <a:srgbClr val="0525AF"/>
                  </a:solidFill>
                  <a:effectLst/>
                  <a:latin typeface="산돌고딕B" pitchFamily="18" charset="-127"/>
                  <a:ea typeface="산돌고딕B" pitchFamily="18" charset="-127"/>
                </a:rPr>
                <a:t>)</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endParaRPr>
            </a:p>
          </p:txBody>
        </p:sp>
      </p:grpSp>
      <p:sp>
        <p:nvSpPr>
          <p:cNvPr id="3093" name="Text Box 179"/>
          <p:cNvSpPr txBox="1">
            <a:spLocks noChangeArrowheads="1"/>
          </p:cNvSpPr>
          <p:nvPr/>
        </p:nvSpPr>
        <p:spPr bwMode="auto">
          <a:xfrm>
            <a:off x="222250" y="1808163"/>
            <a:ext cx="806450" cy="244475"/>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smtClean="0">
                <a:ln>
                  <a:noFill/>
                </a:ln>
                <a:solidFill>
                  <a:schemeClr val="bg1"/>
                </a:solidFill>
                <a:effectLst/>
                <a:latin typeface="산돌고딕B" pitchFamily="18" charset="-127"/>
                <a:ea typeface="산돌고딕B" pitchFamily="18" charset="-127"/>
              </a:rPr>
              <a:t>(Man-mSv)</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290196" name="Group 404"/>
          <p:cNvGraphicFramePr>
            <a:graphicFrameLocks noGrp="1"/>
          </p:cNvGraphicFramePr>
          <p:nvPr/>
        </p:nvGraphicFramePr>
        <p:xfrm>
          <a:off x="1295400" y="2060575"/>
          <a:ext cx="7308850" cy="2881313"/>
        </p:xfrm>
        <a:graphic>
          <a:graphicData uri="http://schemas.openxmlformats.org/drawingml/2006/table">
            <a:tbl>
              <a:tblPr/>
              <a:tblGrid>
                <a:gridCol w="7308850"/>
              </a:tblGrid>
              <a:tr h="720725">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a:txBody>
                  <a:tcPr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
        <p:nvSpPr>
          <p:cNvPr id="3104" name="Text Box 211"/>
          <p:cNvSpPr txBox="1">
            <a:spLocks noChangeArrowheads="1"/>
          </p:cNvSpPr>
          <p:nvPr/>
        </p:nvSpPr>
        <p:spPr bwMode="auto">
          <a:xfrm>
            <a:off x="863466" y="1789113"/>
            <a:ext cx="466859" cy="3139321"/>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1" hangingPunct="1">
              <a:lnSpc>
                <a:spcPct val="2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1000</a:t>
            </a:r>
          </a:p>
          <a:p>
            <a:pPr marL="0" marR="0" lvl="0" indent="0" algn="r" defTabSz="914400" rtl="0" eaLnBrk="1" fontAlgn="base" latinLnBrk="1" hangingPunct="1">
              <a:lnSpc>
                <a:spcPct val="2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750</a:t>
            </a:r>
          </a:p>
          <a:p>
            <a:pPr marL="0" marR="0" lvl="0" indent="0" algn="r" defTabSz="914400" rtl="0" eaLnBrk="1" fontAlgn="base" latinLnBrk="1" hangingPunct="1">
              <a:lnSpc>
                <a:spcPct val="2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500</a:t>
            </a:r>
          </a:p>
          <a:p>
            <a:pPr marL="0" marR="0" lvl="0" indent="0" algn="r" defTabSz="914400" rtl="0" eaLnBrk="1" fontAlgn="base" latinLnBrk="1" hangingPunct="1">
              <a:lnSpc>
                <a:spcPct val="2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250</a:t>
            </a:r>
          </a:p>
          <a:p>
            <a:pPr marL="0" marR="0" lvl="0" indent="0" algn="r" defTabSz="914400" rtl="0" eaLnBrk="1" fontAlgn="base" latinLnBrk="1" hangingPunct="1">
              <a:lnSpc>
                <a:spcPct val="22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endParaRPr>
          </a:p>
          <a:p>
            <a:pPr marL="0" marR="0" lvl="0" indent="0" algn="r" defTabSz="914400" rtl="0" eaLnBrk="1" fontAlgn="base" latinLnBrk="1" hangingPunct="1">
              <a:lnSpc>
                <a:spcPct val="220000"/>
              </a:lnSpc>
              <a:spcBef>
                <a:spcPct val="0"/>
              </a:spcBef>
              <a:spcAft>
                <a:spcPct val="0"/>
              </a:spcAft>
              <a:buClrTx/>
              <a:buSzTx/>
              <a:buFontTx/>
              <a:buNone/>
              <a:tabLst/>
            </a:pPr>
            <a:r>
              <a:rPr kumimoji="1" lang="en-US" altLang="ko-KR" sz="1000" b="0" i="0" u="none" strike="noStrike" cap="none" normalizeH="0" baseline="0" dirty="0" smtClean="0">
                <a:ln>
                  <a:noFill/>
                </a:ln>
                <a:solidFill>
                  <a:schemeClr val="bg1"/>
                </a:solidFill>
                <a:effectLst/>
                <a:latin typeface="산돌고딕B" pitchFamily="18" charset="-127"/>
                <a:ea typeface="산돌고딕B" pitchFamily="18" charset="-127"/>
              </a:rPr>
              <a:t>0</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grpSp>
        <p:nvGrpSpPr>
          <p:cNvPr id="26" name="Group 123"/>
          <p:cNvGrpSpPr>
            <a:grpSpLocks/>
          </p:cNvGrpSpPr>
          <p:nvPr/>
        </p:nvGrpSpPr>
        <p:grpSpPr bwMode="auto">
          <a:xfrm>
            <a:off x="1258888" y="2420938"/>
            <a:ext cx="971550" cy="2700337"/>
            <a:chOff x="793" y="1525"/>
            <a:chExt cx="612" cy="1701"/>
          </a:xfrm>
        </p:grpSpPr>
        <p:sp>
          <p:nvSpPr>
            <p:cNvPr id="290121" name="Oval 329"/>
            <p:cNvSpPr>
              <a:spLocks noChangeArrowheads="1"/>
            </p:cNvSpPr>
            <p:nvPr/>
          </p:nvSpPr>
          <p:spPr bwMode="auto">
            <a:xfrm>
              <a:off x="793"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0" name="Picture 318"/>
            <p:cNvPicPr>
              <a:picLocks noChangeAspect="1" noChangeArrowheads="1"/>
            </p:cNvPicPr>
            <p:nvPr/>
          </p:nvPicPr>
          <p:blipFill>
            <a:blip r:embed="rId7" cstate="print"/>
            <a:srcRect l="13776" t="46248" r="78366" b="2066"/>
            <a:stretch>
              <a:fillRect/>
            </a:stretch>
          </p:blipFill>
          <p:spPr bwMode="auto">
            <a:xfrm>
              <a:off x="862" y="1525"/>
              <a:ext cx="453" cy="1701"/>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7" name="Oval 143"/>
            <p:cNvSpPr>
              <a:spLocks noChangeArrowheads="1"/>
            </p:cNvSpPr>
            <p:nvPr/>
          </p:nvSpPr>
          <p:spPr bwMode="auto">
            <a:xfrm>
              <a:off x="1061" y="1638"/>
              <a:ext cx="141" cy="1565"/>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 name="Group 124"/>
          <p:cNvGrpSpPr>
            <a:grpSpLocks/>
          </p:cNvGrpSpPr>
          <p:nvPr/>
        </p:nvGrpSpPr>
        <p:grpSpPr bwMode="auto">
          <a:xfrm>
            <a:off x="2100263" y="2457450"/>
            <a:ext cx="971550" cy="2663825"/>
            <a:chOff x="1323" y="1548"/>
            <a:chExt cx="612" cy="1678"/>
          </a:xfrm>
        </p:grpSpPr>
        <p:sp>
          <p:nvSpPr>
            <p:cNvPr id="290122" name="Oval 330"/>
            <p:cNvSpPr>
              <a:spLocks noChangeArrowheads="1"/>
            </p:cNvSpPr>
            <p:nvPr/>
          </p:nvSpPr>
          <p:spPr bwMode="auto">
            <a:xfrm>
              <a:off x="1323"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1" name="Picture 319"/>
            <p:cNvPicPr>
              <a:picLocks noChangeAspect="1" noChangeArrowheads="1"/>
            </p:cNvPicPr>
            <p:nvPr/>
          </p:nvPicPr>
          <p:blipFill>
            <a:blip r:embed="rId7" cstate="print"/>
            <a:srcRect l="23611" t="46947" r="68929" b="2066"/>
            <a:stretch>
              <a:fillRect/>
            </a:stretch>
          </p:blipFill>
          <p:spPr bwMode="auto">
            <a:xfrm>
              <a:off x="1429" y="1548"/>
              <a:ext cx="430" cy="1678"/>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9" name="Oval 143"/>
            <p:cNvSpPr>
              <a:spLocks noChangeArrowheads="1"/>
            </p:cNvSpPr>
            <p:nvPr/>
          </p:nvSpPr>
          <p:spPr bwMode="auto">
            <a:xfrm>
              <a:off x="1601" y="1638"/>
              <a:ext cx="141" cy="1565"/>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30" name="Group 125"/>
          <p:cNvGrpSpPr>
            <a:grpSpLocks/>
          </p:cNvGrpSpPr>
          <p:nvPr/>
        </p:nvGrpSpPr>
        <p:grpSpPr bwMode="auto">
          <a:xfrm>
            <a:off x="2940050" y="2852738"/>
            <a:ext cx="971550" cy="2268537"/>
            <a:chOff x="1852" y="1797"/>
            <a:chExt cx="612" cy="1429"/>
          </a:xfrm>
        </p:grpSpPr>
        <p:sp>
          <p:nvSpPr>
            <p:cNvPr id="290123" name="Oval 331"/>
            <p:cNvSpPr>
              <a:spLocks noChangeArrowheads="1"/>
            </p:cNvSpPr>
            <p:nvPr/>
          </p:nvSpPr>
          <p:spPr bwMode="auto">
            <a:xfrm>
              <a:off x="1852"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2" name="Picture 320"/>
            <p:cNvPicPr>
              <a:picLocks noChangeAspect="1" noChangeArrowheads="1"/>
            </p:cNvPicPr>
            <p:nvPr/>
          </p:nvPicPr>
          <p:blipFill>
            <a:blip r:embed="rId7" cstate="print"/>
            <a:srcRect l="32251" t="54514" r="59872" b="2066"/>
            <a:stretch>
              <a:fillRect/>
            </a:stretch>
          </p:blipFill>
          <p:spPr bwMode="auto">
            <a:xfrm>
              <a:off x="1927" y="1797"/>
              <a:ext cx="454" cy="1429"/>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31" name="Oval 143"/>
            <p:cNvSpPr>
              <a:spLocks noChangeArrowheads="1"/>
            </p:cNvSpPr>
            <p:nvPr/>
          </p:nvSpPr>
          <p:spPr bwMode="auto">
            <a:xfrm>
              <a:off x="2135" y="1888"/>
              <a:ext cx="141" cy="1315"/>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84" name="Group 126"/>
          <p:cNvGrpSpPr>
            <a:grpSpLocks/>
          </p:cNvGrpSpPr>
          <p:nvPr/>
        </p:nvGrpSpPr>
        <p:grpSpPr bwMode="auto">
          <a:xfrm>
            <a:off x="3781425" y="2889250"/>
            <a:ext cx="971550" cy="2232025"/>
            <a:chOff x="2382" y="1820"/>
            <a:chExt cx="612" cy="1406"/>
          </a:xfrm>
        </p:grpSpPr>
        <p:sp>
          <p:nvSpPr>
            <p:cNvPr id="290124" name="Oval 332"/>
            <p:cNvSpPr>
              <a:spLocks noChangeArrowheads="1"/>
            </p:cNvSpPr>
            <p:nvPr/>
          </p:nvSpPr>
          <p:spPr bwMode="auto">
            <a:xfrm>
              <a:off x="2382"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5" name="Picture 323"/>
            <p:cNvPicPr>
              <a:picLocks noChangeAspect="1" noChangeArrowheads="1"/>
            </p:cNvPicPr>
            <p:nvPr/>
          </p:nvPicPr>
          <p:blipFill>
            <a:blip r:embed="rId7" cstate="print"/>
            <a:srcRect l="40909" t="55212" r="49635" b="2066"/>
            <a:stretch>
              <a:fillRect/>
            </a:stretch>
          </p:blipFill>
          <p:spPr bwMode="auto">
            <a:xfrm>
              <a:off x="2426" y="1820"/>
              <a:ext cx="545" cy="1406"/>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85" name="Oval 143"/>
            <p:cNvSpPr>
              <a:spLocks noChangeArrowheads="1"/>
            </p:cNvSpPr>
            <p:nvPr/>
          </p:nvSpPr>
          <p:spPr bwMode="auto">
            <a:xfrm>
              <a:off x="2669" y="1888"/>
              <a:ext cx="141" cy="1315"/>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86" name="Group 127"/>
          <p:cNvGrpSpPr>
            <a:grpSpLocks/>
          </p:cNvGrpSpPr>
          <p:nvPr/>
        </p:nvGrpSpPr>
        <p:grpSpPr bwMode="auto">
          <a:xfrm>
            <a:off x="4621213" y="3105150"/>
            <a:ext cx="971550" cy="2016125"/>
            <a:chOff x="2911" y="1956"/>
            <a:chExt cx="612" cy="1270"/>
          </a:xfrm>
        </p:grpSpPr>
        <p:sp>
          <p:nvSpPr>
            <p:cNvPr id="290125" name="Oval 333"/>
            <p:cNvSpPr>
              <a:spLocks noChangeArrowheads="1"/>
            </p:cNvSpPr>
            <p:nvPr/>
          </p:nvSpPr>
          <p:spPr bwMode="auto">
            <a:xfrm>
              <a:off x="2911"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6" name="Picture 324"/>
            <p:cNvPicPr>
              <a:picLocks noChangeAspect="1" noChangeArrowheads="1"/>
            </p:cNvPicPr>
            <p:nvPr/>
          </p:nvPicPr>
          <p:blipFill>
            <a:blip r:embed="rId7" cstate="print"/>
            <a:srcRect l="51924" t="59344" r="40981" b="2066"/>
            <a:stretch>
              <a:fillRect/>
            </a:stretch>
          </p:blipFill>
          <p:spPr bwMode="auto">
            <a:xfrm>
              <a:off x="3039" y="1956"/>
              <a:ext cx="409" cy="1270"/>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87" name="Oval 143"/>
            <p:cNvSpPr>
              <a:spLocks noChangeArrowheads="1"/>
            </p:cNvSpPr>
            <p:nvPr/>
          </p:nvSpPr>
          <p:spPr bwMode="auto">
            <a:xfrm>
              <a:off x="3179" y="2024"/>
              <a:ext cx="141" cy="1179"/>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88" name="Group 128"/>
          <p:cNvGrpSpPr>
            <a:grpSpLocks/>
          </p:cNvGrpSpPr>
          <p:nvPr/>
        </p:nvGrpSpPr>
        <p:grpSpPr bwMode="auto">
          <a:xfrm>
            <a:off x="5462588" y="3681413"/>
            <a:ext cx="971550" cy="1439862"/>
            <a:chOff x="3441" y="2319"/>
            <a:chExt cx="612" cy="907"/>
          </a:xfrm>
        </p:grpSpPr>
        <p:sp>
          <p:nvSpPr>
            <p:cNvPr id="290126" name="Oval 334"/>
            <p:cNvSpPr>
              <a:spLocks noChangeArrowheads="1"/>
            </p:cNvSpPr>
            <p:nvPr/>
          </p:nvSpPr>
          <p:spPr bwMode="auto">
            <a:xfrm>
              <a:off x="3441"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7" name="Picture 325"/>
            <p:cNvPicPr>
              <a:picLocks noChangeAspect="1" noChangeArrowheads="1"/>
            </p:cNvPicPr>
            <p:nvPr/>
          </p:nvPicPr>
          <p:blipFill>
            <a:blip r:embed="rId7" cstate="print"/>
            <a:srcRect l="60600" t="70374" r="31540" b="2066"/>
            <a:stretch>
              <a:fillRect/>
            </a:stretch>
          </p:blipFill>
          <p:spPr bwMode="auto">
            <a:xfrm>
              <a:off x="3538" y="2319"/>
              <a:ext cx="453" cy="907"/>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89" name="Oval 143"/>
            <p:cNvSpPr>
              <a:spLocks noChangeArrowheads="1"/>
            </p:cNvSpPr>
            <p:nvPr/>
          </p:nvSpPr>
          <p:spPr bwMode="auto">
            <a:xfrm>
              <a:off x="3713" y="2319"/>
              <a:ext cx="141" cy="884"/>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90" name="Group 129"/>
          <p:cNvGrpSpPr>
            <a:grpSpLocks/>
          </p:cNvGrpSpPr>
          <p:nvPr/>
        </p:nvGrpSpPr>
        <p:grpSpPr bwMode="auto">
          <a:xfrm>
            <a:off x="6302375" y="3968750"/>
            <a:ext cx="971550" cy="1152525"/>
            <a:chOff x="3970" y="2500"/>
            <a:chExt cx="612" cy="726"/>
          </a:xfrm>
        </p:grpSpPr>
        <p:sp>
          <p:nvSpPr>
            <p:cNvPr id="290127" name="Oval 335"/>
            <p:cNvSpPr>
              <a:spLocks noChangeArrowheads="1"/>
            </p:cNvSpPr>
            <p:nvPr/>
          </p:nvSpPr>
          <p:spPr bwMode="auto">
            <a:xfrm>
              <a:off x="3970"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8" name="Picture 326"/>
            <p:cNvPicPr>
              <a:picLocks noChangeAspect="1" noChangeArrowheads="1"/>
            </p:cNvPicPr>
            <p:nvPr/>
          </p:nvPicPr>
          <p:blipFill>
            <a:blip r:embed="rId7" cstate="print"/>
            <a:srcRect l="69656" t="75873" r="22867" b="2066"/>
            <a:stretch>
              <a:fillRect/>
            </a:stretch>
          </p:blipFill>
          <p:spPr bwMode="auto">
            <a:xfrm>
              <a:off x="4037" y="2500"/>
              <a:ext cx="431" cy="726"/>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91" name="Oval 143"/>
            <p:cNvSpPr>
              <a:spLocks noChangeArrowheads="1"/>
            </p:cNvSpPr>
            <p:nvPr/>
          </p:nvSpPr>
          <p:spPr bwMode="auto">
            <a:xfrm>
              <a:off x="4223" y="2523"/>
              <a:ext cx="141" cy="680"/>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92" name="Group 130"/>
          <p:cNvGrpSpPr>
            <a:grpSpLocks/>
          </p:cNvGrpSpPr>
          <p:nvPr/>
        </p:nvGrpSpPr>
        <p:grpSpPr bwMode="auto">
          <a:xfrm>
            <a:off x="7143750" y="4292600"/>
            <a:ext cx="971550" cy="828675"/>
            <a:chOff x="4500" y="2704"/>
            <a:chExt cx="612" cy="522"/>
          </a:xfrm>
        </p:grpSpPr>
        <p:sp>
          <p:nvSpPr>
            <p:cNvPr id="290128" name="Oval 336"/>
            <p:cNvSpPr>
              <a:spLocks noChangeArrowheads="1"/>
            </p:cNvSpPr>
            <p:nvPr/>
          </p:nvSpPr>
          <p:spPr bwMode="auto">
            <a:xfrm>
              <a:off x="4500"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19" name="Picture 327"/>
            <p:cNvPicPr>
              <a:picLocks noChangeAspect="1" noChangeArrowheads="1"/>
            </p:cNvPicPr>
            <p:nvPr/>
          </p:nvPicPr>
          <p:blipFill>
            <a:blip r:embed="rId7" cstate="print"/>
            <a:srcRect l="78677" t="82072" r="12648" b="2066"/>
            <a:stretch>
              <a:fillRect/>
            </a:stretch>
          </p:blipFill>
          <p:spPr bwMode="auto">
            <a:xfrm>
              <a:off x="4558" y="2704"/>
              <a:ext cx="500" cy="522"/>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93" name="Oval 143"/>
            <p:cNvSpPr>
              <a:spLocks noChangeArrowheads="1"/>
            </p:cNvSpPr>
            <p:nvPr/>
          </p:nvSpPr>
          <p:spPr bwMode="auto">
            <a:xfrm>
              <a:off x="4769" y="2704"/>
              <a:ext cx="141" cy="499"/>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grpSp>
        <p:nvGrpSpPr>
          <p:cNvPr id="289994" name="Group 131"/>
          <p:cNvGrpSpPr>
            <a:grpSpLocks/>
          </p:cNvGrpSpPr>
          <p:nvPr/>
        </p:nvGrpSpPr>
        <p:grpSpPr bwMode="auto">
          <a:xfrm>
            <a:off x="7983538" y="3105150"/>
            <a:ext cx="971550" cy="2016125"/>
            <a:chOff x="5029" y="1956"/>
            <a:chExt cx="612" cy="1270"/>
          </a:xfrm>
        </p:grpSpPr>
        <p:sp>
          <p:nvSpPr>
            <p:cNvPr id="290129" name="Oval 337"/>
            <p:cNvSpPr>
              <a:spLocks noChangeArrowheads="1"/>
            </p:cNvSpPr>
            <p:nvPr/>
          </p:nvSpPr>
          <p:spPr bwMode="auto">
            <a:xfrm>
              <a:off x="5029" y="3113"/>
              <a:ext cx="612" cy="91"/>
            </a:xfrm>
            <a:prstGeom prst="ellipse">
              <a:avLst/>
            </a:prstGeom>
            <a:gradFill rotWithShape="1">
              <a:gsLst>
                <a:gs pos="0">
                  <a:schemeClr val="tx1">
                    <a:alpha val="88000"/>
                  </a:schemeClr>
                </a:gs>
                <a:gs pos="100000">
                  <a:schemeClr val="tx1">
                    <a:gamma/>
                    <a:tint val="0"/>
                    <a:invGamma/>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pic>
          <p:nvPicPr>
            <p:cNvPr id="290120" name="Picture 328"/>
            <p:cNvPicPr>
              <a:picLocks noChangeAspect="1" noChangeArrowheads="1"/>
            </p:cNvPicPr>
            <p:nvPr/>
          </p:nvPicPr>
          <p:blipFill>
            <a:blip r:embed="rId7" cstate="print"/>
            <a:srcRect l="88531" t="59344" r="3505" b="2066"/>
            <a:stretch>
              <a:fillRect/>
            </a:stretch>
          </p:blipFill>
          <p:spPr bwMode="auto">
            <a:xfrm>
              <a:off x="5103" y="1956"/>
              <a:ext cx="459" cy="1270"/>
            </a:xfrm>
            <a:prstGeom prst="rect">
              <a:avLst/>
            </a:prstGeom>
            <a:noFill/>
            <a:ln w="9525" algn="ctr">
              <a:noFill/>
              <a:miter lim="800000"/>
              <a:headEnd/>
              <a:tailEnd/>
            </a:ln>
            <a:effectLst>
              <a:outerShdw dist="35921" dir="2700000" algn="ctr" rotWithShape="0">
                <a:schemeClr val="tx1">
                  <a:alpha val="50000"/>
                </a:schemeClr>
              </a:outerShdw>
            </a:effectLst>
          </p:spPr>
        </p:pic>
        <p:sp>
          <p:nvSpPr>
            <p:cNvPr id="289995" name="Oval 143"/>
            <p:cNvSpPr>
              <a:spLocks noChangeArrowheads="1"/>
            </p:cNvSpPr>
            <p:nvPr/>
          </p:nvSpPr>
          <p:spPr bwMode="auto">
            <a:xfrm>
              <a:off x="5273" y="2092"/>
              <a:ext cx="141" cy="1111"/>
            </a:xfrm>
            <a:prstGeom prst="ellipse">
              <a:avLst/>
            </a:prstGeom>
            <a:gradFill rotWithShape="1">
              <a:gsLst>
                <a:gs pos="0">
                  <a:schemeClr val="bg1">
                    <a:gamma/>
                    <a:tint val="0"/>
                    <a:invGamma/>
                    <a:alpha val="50999"/>
                  </a:schemeClr>
                </a:gs>
                <a:gs pos="100000">
                  <a:schemeClr val="bg1">
                    <a:alpha val="0"/>
                  </a:schemeClr>
                </a:gs>
              </a:gsLst>
              <a:path path="shape">
                <a:fillToRect l="50000" t="50000" r="50000" b="50000"/>
              </a:path>
            </a:gradFill>
            <a:ln w="9525">
              <a:no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pSp>
      <p:sp>
        <p:nvSpPr>
          <p:cNvPr id="3141" name="Rectangle 393"/>
          <p:cNvSpPr>
            <a:spLocks noChangeArrowheads="1"/>
          </p:cNvSpPr>
          <p:nvPr/>
        </p:nvSpPr>
        <p:spPr bwMode="auto">
          <a:xfrm>
            <a:off x="1295400" y="5381625"/>
            <a:ext cx="7642225" cy="146050"/>
          </a:xfrm>
          <a:prstGeom prst="rect">
            <a:avLst/>
          </a:prstGeom>
          <a:gradFill rotWithShape="1">
            <a:gsLst>
              <a:gs pos="0">
                <a:srgbClr val="006666">
                  <a:alpha val="0"/>
                </a:srgbClr>
              </a:gs>
              <a:gs pos="100000">
                <a:srgbClr val="002F2F"/>
              </a:gs>
            </a:gsLst>
            <a:lin ang="5400000" scaled="1"/>
          </a:gra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산돌고딕B" pitchFamily="18" charset="-127"/>
                <a:ea typeface="산돌고딕B" pitchFamily="18"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290186" name="Group 394"/>
          <p:cNvGraphicFramePr>
            <a:graphicFrameLocks noGrp="1"/>
          </p:cNvGraphicFramePr>
          <p:nvPr/>
        </p:nvGraphicFramePr>
        <p:xfrm>
          <a:off x="250825" y="5202238"/>
          <a:ext cx="8686800" cy="803593"/>
        </p:xfrm>
        <a:graphic>
          <a:graphicData uri="http://schemas.openxmlformats.org/drawingml/2006/table">
            <a:tbl>
              <a:tblPr/>
              <a:tblGrid>
                <a:gridCol w="1028700"/>
                <a:gridCol w="850900"/>
                <a:gridCol w="850900"/>
                <a:gridCol w="850900"/>
                <a:gridCol w="850900"/>
                <a:gridCol w="850900"/>
                <a:gridCol w="850900"/>
                <a:gridCol w="815975"/>
                <a:gridCol w="885825"/>
                <a:gridCol w="850900"/>
              </a:tblGrid>
              <a:tr h="32385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0" i="0" u="none" strike="noStrike" cap="none" normalizeH="0" baseline="0" dirty="0" smtClean="0">
                          <a:ln>
                            <a:noFill/>
                          </a:ln>
                          <a:solidFill>
                            <a:schemeClr val="bg1"/>
                          </a:solidFill>
                          <a:effectLst/>
                          <a:latin typeface="산돌고딕B" pitchFamily="18" charset="-127"/>
                          <a:ea typeface="산돌고딕B" pitchFamily="18" charset="-127"/>
                        </a:rPr>
                        <a:t>Plant</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YUONGKWANG1</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ULJIN1</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KORI2</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KORI1</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YOUNGKWANG2</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ULJIN2</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YUONGKWANG3</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ULJIN3</a:t>
                      </a:r>
                      <a:endParaRPr kumimoji="1" lang="ko-KR" alt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bg1"/>
                          </a:solidFill>
                          <a:effectLst/>
                          <a:latin typeface="산돌고딕B" pitchFamily="18" charset="-127"/>
                          <a:ea typeface="산돌고딕B" pitchFamily="18" charset="-127"/>
                        </a:rPr>
                        <a:t>Average</a:t>
                      </a:r>
                      <a:endParaRPr kumimoji="1" lang="ko-KR" sz="10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0" i="0" u="none" strike="noStrike" cap="none" normalizeH="0" baseline="0" dirty="0" smtClean="0">
                          <a:ln>
                            <a:noFill/>
                          </a:ln>
                          <a:solidFill>
                            <a:schemeClr val="bg1"/>
                          </a:solidFill>
                          <a:effectLst/>
                          <a:latin typeface="산돌고딕B" pitchFamily="18" charset="-127"/>
                          <a:ea typeface="산돌고딕B" pitchFamily="18" charset="-127"/>
                        </a:rPr>
                        <a:t>Radiation </a:t>
                      </a:r>
                      <a:r>
                        <a:rPr kumimoji="1" lang="en-US" altLang="ko-KR" sz="1100" b="0" i="0" u="none" strike="noStrike" cap="none" normalizeH="0" baseline="0" dirty="0" err="1" smtClean="0">
                          <a:ln>
                            <a:noFill/>
                          </a:ln>
                          <a:solidFill>
                            <a:schemeClr val="bg1"/>
                          </a:solidFill>
                          <a:effectLst/>
                          <a:latin typeface="산돌고딕B" pitchFamily="18" charset="-127"/>
                          <a:ea typeface="산돌고딕B" pitchFamily="18" charset="-127"/>
                        </a:rPr>
                        <a:t>Expousre</a:t>
                      </a:r>
                      <a:endParaRPr kumimoji="1" 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831</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816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662</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659</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604</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430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336</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220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100" b="1" i="0" u="none" strike="noStrike" cap="none" normalizeH="0" baseline="0" dirty="0" smtClean="0">
                          <a:ln>
                            <a:noFill/>
                          </a:ln>
                          <a:solidFill>
                            <a:schemeClr val="tx1"/>
                          </a:solidFill>
                          <a:effectLst/>
                          <a:latin typeface="Arial" pitchFamily="34" charset="0"/>
                          <a:ea typeface="산돌고딕B" pitchFamily="18" charset="-127"/>
                        </a:rPr>
                        <a:t>570</a:t>
                      </a:r>
                      <a:endParaRPr kumimoji="1" lang="ko-KR" altLang="ko-KR" sz="1400" b="0" i="0" u="none" strike="noStrike" cap="none" normalizeH="0" baseline="0" dirty="0" smtClean="0">
                        <a:ln>
                          <a:noFill/>
                        </a:ln>
                        <a:solidFill>
                          <a:schemeClr val="tx1"/>
                        </a:solidFill>
                        <a:effectLst/>
                        <a:latin typeface="굴림" pitchFamily="50" charset="-127"/>
                        <a:ea typeface="굴림" pitchFamily="50" charset="-127"/>
                      </a:endParaRPr>
                    </a:p>
                  </a:txBody>
                  <a:tcPr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ptkorea_0Ae186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i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i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i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i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i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i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i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i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i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i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i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ub2">
  <a:themeElements>
    <a:clrScheme name="sub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b2">
      <a:majorFont>
        <a:latin typeface="Arial"/>
        <a:ea typeface="굴림"/>
        <a:cs typeface=""/>
      </a:majorFont>
      <a:minorFont>
        <a:latin typeface="Arial"/>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b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b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b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b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b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b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b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b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b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b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b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b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ub2">
  <a:themeElements>
    <a:clrScheme name="1_sub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ub2">
      <a:majorFont>
        <a:latin typeface="Arial"/>
        <a:ea typeface="굴림"/>
        <a:cs typeface=""/>
      </a:majorFont>
      <a:minorFont>
        <a:latin typeface="Arial"/>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ub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ub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ub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ub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ub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ub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ub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ub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ub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ub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ub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ub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pptkorea_0Ae18643</Template>
  <TotalTime>12635</TotalTime>
  <Words>3296</Words>
  <Application>Microsoft Office PowerPoint</Application>
  <PresentationFormat>화면 슬라이드 쇼(4:3)</PresentationFormat>
  <Paragraphs>711</Paragraphs>
  <Slides>39</Slides>
  <Notes>39</Notes>
  <HiddenSlides>0</HiddenSlides>
  <MMClips>1</MMClips>
  <ScaleCrop>false</ScaleCrop>
  <HeadingPairs>
    <vt:vector size="4" baseType="variant">
      <vt:variant>
        <vt:lpstr>테마</vt:lpstr>
      </vt:variant>
      <vt:variant>
        <vt:i4>3</vt:i4>
      </vt:variant>
      <vt:variant>
        <vt:lpstr>슬라이드 제목</vt:lpstr>
      </vt:variant>
      <vt:variant>
        <vt:i4>39</vt:i4>
      </vt:variant>
    </vt:vector>
  </HeadingPairs>
  <TitlesOfParts>
    <vt:vector size="42" baseType="lpstr">
      <vt:lpstr>pptkorea_0Ae18643</vt:lpstr>
      <vt:lpstr>sub2</vt:lpstr>
      <vt:lpstr>1_sub2</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vector>
  </TitlesOfParts>
  <Company>khnp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user</cp:lastModifiedBy>
  <cp:revision>470</cp:revision>
  <dcterms:created xsi:type="dcterms:W3CDTF">2009-04-03T12:07:01Z</dcterms:created>
  <dcterms:modified xsi:type="dcterms:W3CDTF">2010-07-13T09:03:59Z</dcterms:modified>
</cp:coreProperties>
</file>