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0" r:id="rId4"/>
    <p:sldId id="332" r:id="rId5"/>
    <p:sldId id="330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333" r:id="rId15"/>
    <p:sldId id="298" r:id="rId16"/>
    <p:sldId id="299" r:id="rId17"/>
    <p:sldId id="318" r:id="rId18"/>
    <p:sldId id="334" r:id="rId19"/>
    <p:sldId id="325" r:id="rId20"/>
    <p:sldId id="331" r:id="rId21"/>
    <p:sldId id="304" r:id="rId22"/>
    <p:sldId id="305" r:id="rId23"/>
    <p:sldId id="307" r:id="rId24"/>
    <p:sldId id="308" r:id="rId25"/>
    <p:sldId id="309" r:id="rId26"/>
    <p:sldId id="319" r:id="rId27"/>
    <p:sldId id="312" r:id="rId28"/>
    <p:sldId id="315" r:id="rId29"/>
    <p:sldId id="335" r:id="rId30"/>
    <p:sldId id="327" r:id="rId31"/>
    <p:sldId id="328" r:id="rId32"/>
    <p:sldId id="258" r:id="rId33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00FF"/>
    <a:srgbClr val="FF9933"/>
    <a:srgbClr val="FF0000"/>
    <a:srgbClr val="339933"/>
    <a:srgbClr val="33CC33"/>
    <a:srgbClr val="FFCC99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4" autoAdjust="0"/>
  </p:normalViewPr>
  <p:slideViewPr>
    <p:cSldViewPr>
      <p:cViewPr varScale="1">
        <p:scale>
          <a:sx n="85" d="100"/>
          <a:sy n="85" d="100"/>
        </p:scale>
        <p:origin x="-78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6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18ABC76-4312-4443-947F-18A886F0AB3C}" type="datetimeFigureOut">
              <a:rPr lang="ko-KR" altLang="en-US"/>
              <a:pPr>
                <a:defRPr/>
              </a:pPr>
              <a:t>2010-08-17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596A2ABF-CE09-4C55-8D16-FC7740B8218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ko-KR" altLang="en-US" dirty="0" smtClean="0"/>
              <a:t>기술개발</a:t>
            </a:r>
            <a:r>
              <a:rPr lang="en-US" altLang="ko-KR" dirty="0" smtClean="0"/>
              <a:t>_</a:t>
            </a:r>
            <a:r>
              <a:rPr lang="ko-KR" altLang="en-US" dirty="0" smtClean="0"/>
              <a:t>자동식 삼중수소 다중 시료 채취기</a:t>
            </a:r>
            <a:r>
              <a:rPr lang="en-US" altLang="ko-KR" dirty="0" smtClean="0"/>
              <a:t>-1</a:t>
            </a:r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336304-6B63-43F6-B50D-6B2646567A6F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1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D6C13E-AE73-44B1-A918-F28764522844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30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6" descr="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2" descr="005_sub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 descr="세안로고1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52320" y="6237312"/>
            <a:ext cx="1459459" cy="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51088;&#46041;&#49885;%20&#49340;&#51473;&#49688;&#49548;%20&#45796;&#51473;%20&#49884;&#47308;&#52292;&#52712;&#44592;_&#54200;&#51665;.AVI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6"/>
          <p:cNvSpPr>
            <a:spLocks noChangeArrowheads="1" noChangeShapeType="1" noTextEdit="1"/>
          </p:cNvSpPr>
          <p:nvPr/>
        </p:nvSpPr>
        <p:spPr bwMode="auto">
          <a:xfrm>
            <a:off x="1692275" y="2276475"/>
            <a:ext cx="56515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4800" b="1" kern="10" dirty="0">
                <a:ln w="17780">
                  <a:noFill/>
                  <a:miter lim="800000"/>
                  <a:headEnd/>
                  <a:tailEnd/>
                </a:ln>
                <a:solidFill>
                  <a:srgbClr val="99FF33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HY헤드라인M"/>
                <a:ea typeface="HY헤드라인M"/>
              </a:rPr>
              <a:t>Automatic Multiple</a:t>
            </a:r>
          </a:p>
          <a:p>
            <a:pPr algn="ctr"/>
            <a:r>
              <a:rPr lang="en-US" altLang="ko-KR" sz="4800" b="1" kern="10" dirty="0">
                <a:ln w="17780">
                  <a:noFill/>
                  <a:miter lim="800000"/>
                  <a:headEnd/>
                  <a:tailEnd/>
                </a:ln>
                <a:solidFill>
                  <a:srgbClr val="99FF33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HY헤드라인M"/>
                <a:ea typeface="HY헤드라인M"/>
              </a:rPr>
              <a:t>Tritium Sampler </a:t>
            </a:r>
            <a:endParaRPr lang="ko-KR" altLang="en-US" sz="4800" b="1" kern="10" dirty="0">
              <a:ln w="17780">
                <a:noFill/>
                <a:miter lim="800000"/>
                <a:headEnd/>
                <a:tailEnd/>
              </a:ln>
              <a:solidFill>
                <a:srgbClr val="99FF33"/>
              </a:solidFill>
              <a:effectLst>
                <a:outerShdw dist="38100" dir="2700000" algn="tl" rotWithShape="0">
                  <a:schemeClr val="bg1"/>
                </a:outerShdw>
              </a:effectLst>
              <a:latin typeface="HY헤드라인M"/>
              <a:ea typeface="HY헤드라인M"/>
            </a:endParaRPr>
          </a:p>
        </p:txBody>
      </p:sp>
      <p:grpSp>
        <p:nvGrpSpPr>
          <p:cNvPr id="2" name="그룹 6"/>
          <p:cNvGrpSpPr/>
          <p:nvPr/>
        </p:nvGrpSpPr>
        <p:grpSpPr>
          <a:xfrm>
            <a:off x="1619672" y="2421088"/>
            <a:ext cx="6480000" cy="1800000"/>
            <a:chOff x="1619672" y="2421088"/>
            <a:chExt cx="6480000" cy="1800000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 rot="5400000">
              <a:off x="6587815" y="3284575"/>
              <a:ext cx="1800000" cy="73025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619672" y="3788271"/>
              <a:ext cx="6480000" cy="71438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</p:grpSp>
      <p:pic>
        <p:nvPicPr>
          <p:cNvPr id="8" name="그림 7" descr="세안로고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1399" y="5697320"/>
            <a:ext cx="2481081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그룹 35"/>
          <p:cNvGrpSpPr>
            <a:grpSpLocks/>
          </p:cNvGrpSpPr>
          <p:nvPr/>
        </p:nvGrpSpPr>
        <p:grpSpPr bwMode="auto">
          <a:xfrm>
            <a:off x="576263" y="2135188"/>
            <a:ext cx="7991475" cy="3848100"/>
            <a:chOff x="576000" y="2134800"/>
            <a:chExt cx="7992000" cy="3848400"/>
          </a:xfrm>
        </p:grpSpPr>
        <p:sp>
          <p:nvSpPr>
            <p:cNvPr id="35" name="직사각형 34"/>
            <p:cNvSpPr/>
            <p:nvPr/>
          </p:nvSpPr>
          <p:spPr>
            <a:xfrm>
              <a:off x="576000" y="2134800"/>
              <a:ext cx="7992000" cy="38484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>
              <a:outerShdw dist="50800" dir="2700000" algn="tl" rotWithShape="0">
                <a:srgbClr val="FFC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12302" name="Text Box 2"/>
            <p:cNvSpPr txBox="1">
              <a:spLocks noChangeArrowheads="1"/>
            </p:cNvSpPr>
            <p:nvPr/>
          </p:nvSpPr>
          <p:spPr bwMode="auto">
            <a:xfrm>
              <a:off x="648000" y="2772000"/>
              <a:ext cx="7920000" cy="3231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800"/>
                </a:lnSpc>
                <a:spcBef>
                  <a:spcPct val="50000"/>
                </a:spcBef>
              </a:pPr>
              <a:r>
                <a:rPr lang="en-US" altLang="ko-KR" sz="2400" b="1" dirty="0">
                  <a:latin typeface="HY헤드라인M" pitchFamily="18" charset="-127"/>
                  <a:ea typeface="HY헤드라인M" pitchFamily="18" charset="-127"/>
                </a:rPr>
                <a:t>▣ </a:t>
              </a:r>
              <a:r>
                <a:rPr lang="en-US" altLang="ko-KR" sz="2400" b="1" dirty="0" smtClean="0">
                  <a:latin typeface="HY헤드라인M" pitchFamily="18" charset="-127"/>
                  <a:ea typeface="HY헤드라인M" pitchFamily="18" charset="-127"/>
                </a:rPr>
                <a:t>Use of the Liquid </a:t>
              </a:r>
              <a:r>
                <a:rPr lang="en-US" altLang="ko-KR" sz="2400" b="1" dirty="0">
                  <a:latin typeface="HY헤드라인M" pitchFamily="18" charset="-127"/>
                  <a:ea typeface="HY헤드라인M" pitchFamily="18" charset="-127"/>
                </a:rPr>
                <a:t>Scintillation Counter </a:t>
              </a:r>
            </a:p>
          </p:txBody>
        </p:sp>
        <p:sp>
          <p:nvSpPr>
            <p:cNvPr id="24590" name="TextBox 16"/>
            <p:cNvSpPr txBox="1">
              <a:spLocks noChangeArrowheads="1"/>
            </p:cNvSpPr>
            <p:nvPr/>
          </p:nvSpPr>
          <p:spPr bwMode="auto">
            <a:xfrm>
              <a:off x="1079271" y="3311228"/>
              <a:ext cx="4537373" cy="605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buFont typeface="Wingdings" pitchFamily="2" charset="2"/>
                <a:buChar char="v"/>
                <a:defRPr/>
              </a:pPr>
              <a:r>
                <a:rPr lang="ko-KR" altLang="en-US" b="1" dirty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 </a:t>
              </a:r>
              <a:r>
                <a:rPr lang="en-US" altLang="ko-KR" b="1" dirty="0" smtClean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With the similar chemical properties, </a:t>
              </a:r>
            </a:p>
            <a:p>
              <a:pPr>
                <a:lnSpc>
                  <a:spcPts val="2000"/>
                </a:lnSpc>
                <a:buFont typeface="한컴돋움"/>
                <a:buChar char=" "/>
                <a:defRPr/>
              </a:pPr>
              <a:r>
                <a:rPr lang="en-US" altLang="ko-KR" b="1" dirty="0" smtClean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   Tritium can dissolve into the </a:t>
              </a:r>
              <a:r>
                <a:rPr lang="en-US" altLang="ko-KR" b="1" dirty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water </a:t>
              </a:r>
              <a:r>
                <a:rPr lang="en-US" altLang="ko-KR" b="1" dirty="0" smtClean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.    </a:t>
              </a:r>
              <a:endParaRPr lang="ko-KR" altLang="en-US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endParaRPr>
            </a:p>
          </p:txBody>
        </p:sp>
        <p:sp>
          <p:nvSpPr>
            <p:cNvPr id="24591" name="TextBox 17"/>
            <p:cNvSpPr txBox="1">
              <a:spLocks noChangeArrowheads="1"/>
            </p:cNvSpPr>
            <p:nvPr/>
          </p:nvSpPr>
          <p:spPr bwMode="auto">
            <a:xfrm>
              <a:off x="1080000" y="4334913"/>
              <a:ext cx="4644000" cy="861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000"/>
                </a:lnSpc>
                <a:buFont typeface="Wingdings" pitchFamily="2" charset="2"/>
                <a:buChar char="v"/>
                <a:defRPr/>
              </a:pPr>
              <a:r>
                <a:rPr lang="en-US" altLang="ko-KR" b="1" dirty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 </a:t>
              </a:r>
              <a:r>
                <a:rPr lang="en-US" altLang="ko-KR" b="1" dirty="0" smtClean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Air suction with the tritium  </a:t>
              </a:r>
              <a:r>
                <a:rPr lang="en-US" altLang="ko-KR" b="1" dirty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→ </a:t>
              </a:r>
              <a:r>
                <a:rPr lang="en-US" altLang="ko-KR" b="1" dirty="0" smtClean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 </a:t>
              </a:r>
              <a:r>
                <a:rPr lang="en-US" altLang="ko-KR" b="1" dirty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Bubbler </a:t>
              </a:r>
              <a:endParaRPr lang="en-US" altLang="ko-KR" b="1" dirty="0" smtClean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endParaRPr>
            </a:p>
            <a:p>
              <a:pPr>
                <a:lnSpc>
                  <a:spcPts val="2000"/>
                </a:lnSpc>
                <a:defRPr/>
              </a:pPr>
              <a:r>
                <a:rPr lang="en-US" altLang="ko-KR" b="1" dirty="0" smtClean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    →  Sample </a:t>
              </a:r>
              <a:r>
                <a:rPr lang="en-US" altLang="ko-KR" b="1" dirty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bottle [100cc] → </a:t>
              </a:r>
            </a:p>
            <a:p>
              <a:pPr>
                <a:lnSpc>
                  <a:spcPts val="2000"/>
                </a:lnSpc>
                <a:defRPr/>
              </a:pPr>
              <a:r>
                <a:rPr lang="en-US" altLang="ko-KR" b="1" dirty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    </a:t>
              </a:r>
              <a:r>
                <a:rPr lang="en-US" altLang="ko-KR" b="1" dirty="0" smtClean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Sample Volume for measurement </a:t>
              </a:r>
              <a:r>
                <a:rPr lang="en-US" altLang="ko-KR" b="1" dirty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[10L]</a:t>
              </a:r>
              <a:endParaRPr lang="ko-KR" altLang="en-US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endParaRPr>
            </a:p>
          </p:txBody>
        </p:sp>
        <p:sp>
          <p:nvSpPr>
            <p:cNvPr id="24592" name="TextBox 18"/>
            <p:cNvSpPr txBox="1">
              <a:spLocks noChangeArrowheads="1"/>
            </p:cNvSpPr>
            <p:nvPr/>
          </p:nvSpPr>
          <p:spPr bwMode="auto">
            <a:xfrm>
              <a:off x="1080000" y="5357826"/>
              <a:ext cx="4536504" cy="372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>
                <a:lnSpc>
                  <a:spcPts val="2500"/>
                </a:lnSpc>
                <a:defRPr/>
              </a:pPr>
              <a:r>
                <a:rPr lang="ko-KR" altLang="en-US" b="1" dirty="0" smtClean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 </a:t>
              </a:r>
              <a:endParaRPr lang="ko-KR" altLang="en-US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52000" y="3312000"/>
            <a:ext cx="2484000" cy="241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1738313" y="1866900"/>
            <a:ext cx="5602287" cy="539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9933">
                  <a:shade val="30000"/>
                  <a:satMod val="115000"/>
                  <a:alpha val="80000"/>
                </a:srgbClr>
              </a:gs>
              <a:gs pos="50000">
                <a:srgbClr val="FF9933">
                  <a:shade val="67500"/>
                  <a:satMod val="115000"/>
                  <a:alpha val="80000"/>
                </a:srgbClr>
              </a:gs>
              <a:gs pos="100000">
                <a:srgbClr val="FF9933">
                  <a:shade val="100000"/>
                  <a:satMod val="115000"/>
                  <a:alpha val="80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ko-KR">
              <a:latin typeface="굴림" charset="-127"/>
              <a:ea typeface="굴림" charset="-127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757363" y="1866900"/>
            <a:ext cx="5600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600" b="1" dirty="0" smtClean="0">
                <a:latin typeface="HY헤드라인M" pitchFamily="18" charset="-127"/>
                <a:ea typeface="HY헤드라인M" pitchFamily="18" charset="-127"/>
              </a:rPr>
              <a:t>Methods </a:t>
            </a:r>
            <a:r>
              <a:rPr lang="en-US" altLang="ko-KR" sz="2600" b="1" dirty="0">
                <a:latin typeface="HY헤드라인M" pitchFamily="18" charset="-127"/>
                <a:ea typeface="HY헤드라인M" pitchFamily="18" charset="-127"/>
              </a:rPr>
              <a:t>of Tritium Measurement</a:t>
            </a:r>
            <a:endParaRPr lang="ko-KR" altLang="en-US" sz="2600" b="1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2294" name="그룹 36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38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2296" name="그룹 25"/>
            <p:cNvGrpSpPr>
              <a:grpSpLocks/>
            </p:cNvGrpSpPr>
            <p:nvPr/>
          </p:nvGrpSpPr>
          <p:grpSpPr bwMode="auto">
            <a:xfrm>
              <a:off x="539552" y="548680"/>
              <a:ext cx="4163137" cy="763588"/>
              <a:chOff x="765201" y="548680"/>
              <a:chExt cx="4163137" cy="763588"/>
            </a:xfrm>
          </p:grpSpPr>
          <p:sp>
            <p:nvSpPr>
              <p:cNvPr id="40" name="Rectangle 17"/>
              <p:cNvSpPr>
                <a:spLocks noChangeArrowheads="1"/>
              </p:cNvSpPr>
              <p:nvPr/>
            </p:nvSpPr>
            <p:spPr bwMode="auto">
              <a:xfrm>
                <a:off x="1519238" y="685205"/>
                <a:ext cx="3409832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Tritium Measurements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1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2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3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Ⅱ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52000" y="3312000"/>
            <a:ext cx="2484000" cy="241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52000" y="3312000"/>
            <a:ext cx="2484000" cy="241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52000" y="3312000"/>
            <a:ext cx="2484000" cy="241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79500" y="3311525"/>
            <a:ext cx="45370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  <a:buFont typeface="Wingdings" pitchFamily="2" charset="2"/>
              <a:buChar char="v"/>
              <a:defRPr/>
            </a:pPr>
            <a:r>
              <a:rPr lang="en-US" altLang="ko-KR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 Collected tritium samples(1cc) and</a:t>
            </a:r>
          </a:p>
          <a:p>
            <a:pPr>
              <a:lnSpc>
                <a:spcPts val="2000"/>
              </a:lnSpc>
              <a:buFont typeface="한컴돋움"/>
              <a:buChar char=" "/>
              <a:defRPr/>
            </a:pPr>
            <a:r>
              <a:rPr lang="en-US" altLang="ko-KR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   fluorescent solution (10cc) prepare </a:t>
            </a:r>
          </a:p>
          <a:p>
            <a:pPr>
              <a:lnSpc>
                <a:spcPts val="2000"/>
              </a:lnSpc>
              <a:buFont typeface="한컴돋움"/>
              <a:buChar char=" "/>
              <a:defRPr/>
            </a:pPr>
            <a:r>
              <a:rPr lang="en-US" altLang="ko-KR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   by mixing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79500" y="4305300"/>
            <a:ext cx="46450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  <a:buFont typeface="Wingdings" pitchFamily="2" charset="2"/>
              <a:buChar char="v"/>
              <a:defRPr/>
            </a:pPr>
            <a:r>
              <a:rPr lang="ko-KR" altLang="en-US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 </a:t>
            </a:r>
            <a:r>
              <a:rPr lang="en-US" altLang="ko-KR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Measure the sample with</a:t>
            </a:r>
          </a:p>
          <a:p>
            <a:pPr>
              <a:lnSpc>
                <a:spcPts val="2000"/>
              </a:lnSpc>
              <a:defRPr/>
            </a:pPr>
            <a:r>
              <a:rPr lang="en-US" altLang="ko-KR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    the scintillation counter</a:t>
            </a:r>
            <a:endParaRPr lang="ko-KR" altLang="en-US" b="1" dirty="0">
              <a:ln>
                <a:solidFill>
                  <a:schemeClr val="tx1"/>
                </a:solidFill>
              </a:ln>
              <a:latin typeface="한컴돋움" pitchFamily="18" charset="2"/>
              <a:ea typeface="한컴돋움" pitchFamily="18" charset="2"/>
              <a:cs typeface="한컴돋움" pitchFamily="18" charset="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79500" y="5072063"/>
            <a:ext cx="45370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  <a:buFont typeface="Wingdings" pitchFamily="2" charset="2"/>
              <a:buChar char="v"/>
              <a:defRPr/>
            </a:pPr>
            <a:r>
              <a:rPr lang="ko-KR" altLang="en-US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 </a:t>
            </a:r>
            <a:r>
              <a:rPr lang="en-US" altLang="ko-KR" b="1" dirty="0" smtClean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Using </a:t>
            </a:r>
            <a:r>
              <a:rPr lang="en-US" altLang="ko-KR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the scintillation </a:t>
            </a:r>
            <a:r>
              <a:rPr lang="en-US" altLang="ko-KR" b="1" dirty="0" smtClean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detector </a:t>
            </a:r>
            <a:r>
              <a:rPr lang="en-US" altLang="ko-KR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to </a:t>
            </a:r>
          </a:p>
          <a:p>
            <a:pPr>
              <a:lnSpc>
                <a:spcPts val="2000"/>
              </a:lnSpc>
              <a:buFont typeface="한컴돋움"/>
              <a:buChar char=" "/>
              <a:defRPr/>
            </a:pPr>
            <a:r>
              <a:rPr lang="en-US" altLang="ko-KR" b="1" dirty="0" smtClean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   measure, good </a:t>
            </a:r>
            <a:r>
              <a:rPr lang="en-US" altLang="ko-KR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reliance of </a:t>
            </a:r>
            <a:r>
              <a:rPr lang="en-US" altLang="ko-KR" b="1" dirty="0" smtClean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 </a:t>
            </a:r>
          </a:p>
          <a:p>
            <a:pPr>
              <a:lnSpc>
                <a:spcPts val="2000"/>
              </a:lnSpc>
              <a:buFont typeface="한컴돋움"/>
              <a:buChar char=" "/>
              <a:defRPr/>
            </a:pPr>
            <a:r>
              <a:rPr lang="en-US" altLang="ko-KR" b="1" dirty="0" smtClean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   measurement.</a:t>
            </a:r>
            <a:endParaRPr lang="ko-KR" altLang="en-US" b="1" dirty="0">
              <a:ln>
                <a:solidFill>
                  <a:schemeClr val="tx1"/>
                </a:solidFill>
              </a:ln>
              <a:latin typeface="한컴돋움" pitchFamily="18" charset="2"/>
              <a:ea typeface="한컴돋움" pitchFamily="18" charset="2"/>
              <a:cs typeface="한컴돋움" pitchFamily="18" charset="2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76263" y="2135188"/>
            <a:ext cx="7991475" cy="38481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dist="50800" dir="2700000" algn="tl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1738313" y="1866900"/>
            <a:ext cx="5602287" cy="539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9933">
                  <a:shade val="30000"/>
                  <a:satMod val="115000"/>
                  <a:alpha val="80000"/>
                </a:srgbClr>
              </a:gs>
              <a:gs pos="50000">
                <a:srgbClr val="FF9933">
                  <a:shade val="67500"/>
                  <a:satMod val="115000"/>
                  <a:alpha val="80000"/>
                </a:srgbClr>
              </a:gs>
              <a:gs pos="100000">
                <a:srgbClr val="FF9933">
                  <a:shade val="100000"/>
                  <a:satMod val="115000"/>
                  <a:alpha val="80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ko-KR">
              <a:latin typeface="굴림" charset="-127"/>
              <a:ea typeface="굴림" charset="-127"/>
            </a:endParaRPr>
          </a:p>
        </p:txBody>
      </p:sp>
      <p:sp>
        <p:nvSpPr>
          <p:cNvPr id="13322" name="Text Box 4"/>
          <p:cNvSpPr txBox="1">
            <a:spLocks noChangeArrowheads="1"/>
          </p:cNvSpPr>
          <p:nvPr/>
        </p:nvSpPr>
        <p:spPr bwMode="auto">
          <a:xfrm>
            <a:off x="1757363" y="1866900"/>
            <a:ext cx="5600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600" b="1" dirty="0" smtClean="0">
                <a:latin typeface="HY헤드라인M" pitchFamily="18" charset="-127"/>
                <a:ea typeface="HY헤드라인M" pitchFamily="18" charset="-127"/>
              </a:rPr>
              <a:t>Methods </a:t>
            </a:r>
            <a:r>
              <a:rPr lang="en-US" altLang="ko-KR" sz="2600" b="1" dirty="0">
                <a:latin typeface="HY헤드라인M" pitchFamily="18" charset="-127"/>
                <a:ea typeface="HY헤드라인M" pitchFamily="18" charset="-127"/>
              </a:rPr>
              <a:t>of Tritium Measurement</a:t>
            </a:r>
            <a:endParaRPr lang="ko-KR" altLang="en-US" sz="26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323" name="Text Box 2"/>
          <p:cNvSpPr txBox="1">
            <a:spLocks noChangeArrowheads="1"/>
          </p:cNvSpPr>
          <p:nvPr/>
        </p:nvSpPr>
        <p:spPr bwMode="auto">
          <a:xfrm>
            <a:off x="647700" y="2771775"/>
            <a:ext cx="7920038" cy="323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800"/>
              </a:lnSpc>
              <a:spcBef>
                <a:spcPct val="50000"/>
              </a:spcBef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▣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Use of the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Liquid Scintillation Counter </a:t>
            </a:r>
          </a:p>
        </p:txBody>
      </p:sp>
      <p:grpSp>
        <p:nvGrpSpPr>
          <p:cNvPr id="13324" name="그룹 41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43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3326" name="그룹 25"/>
            <p:cNvGrpSpPr>
              <a:grpSpLocks/>
            </p:cNvGrpSpPr>
            <p:nvPr/>
          </p:nvGrpSpPr>
          <p:grpSpPr bwMode="auto">
            <a:xfrm>
              <a:off x="539552" y="548680"/>
              <a:ext cx="4163137" cy="763588"/>
              <a:chOff x="765201" y="548680"/>
              <a:chExt cx="4163137" cy="763588"/>
            </a:xfrm>
          </p:grpSpPr>
          <p:sp>
            <p:nvSpPr>
              <p:cNvPr id="45" name="Rectangle 17"/>
              <p:cNvSpPr>
                <a:spLocks noChangeArrowheads="1"/>
              </p:cNvSpPr>
              <p:nvPr/>
            </p:nvSpPr>
            <p:spPr bwMode="auto">
              <a:xfrm>
                <a:off x="1519238" y="685205"/>
                <a:ext cx="3409832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Tritium Measurements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6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7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8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Ⅱ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/>
          <p:cNvSpPr/>
          <p:nvPr/>
        </p:nvSpPr>
        <p:spPr>
          <a:xfrm>
            <a:off x="576263" y="2135188"/>
            <a:ext cx="7991475" cy="38481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dist="50800" dir="2700000" algn="tl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graphicFrame>
        <p:nvGraphicFramePr>
          <p:cNvPr id="31" name="Group 3"/>
          <p:cNvGraphicFramePr>
            <a:graphicFrameLocks noGrp="1"/>
          </p:cNvGraphicFramePr>
          <p:nvPr/>
        </p:nvGraphicFramePr>
        <p:xfrm>
          <a:off x="971600" y="3631739"/>
          <a:ext cx="7199784" cy="17640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1007604"/>
                <a:gridCol w="1032030"/>
                <a:gridCol w="1032030"/>
                <a:gridCol w="1032030"/>
                <a:gridCol w="1032030"/>
                <a:gridCol w="1032030"/>
                <a:gridCol w="1032030"/>
              </a:tblGrid>
              <a:tr h="5502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Sampling</a:t>
                      </a:r>
                      <a:endParaRPr kumimoji="1" lang="ko-KR" altLang="en-US" sz="1400" b="1" i="0" u="none" strike="noStrike" cap="none" spc="0" normalizeH="0" baseline="0" dirty="0" smtClean="0">
                        <a:ln w="12700" cmpd="sng">
                          <a:noFill/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NPP#1</a:t>
                      </a:r>
                      <a:endParaRPr kumimoji="1" lang="ko-KR" altLang="en-US" sz="1400" b="1" i="0" u="none" strike="noStrike" cap="none" spc="0" normalizeH="0" baseline="0" dirty="0" smtClean="0">
                        <a:ln w="12700" cmpd="sng">
                          <a:noFill/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NPP#2</a:t>
                      </a:r>
                      <a:endParaRPr kumimoji="1" lang="ko-KR" altLang="en-US" sz="1400" b="1" i="0" u="none" strike="noStrike" cap="none" spc="0" normalizeH="0" baseline="0" dirty="0" smtClean="0">
                        <a:ln w="12700" cmpd="sng">
                          <a:noFill/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kern="1200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TRF </a:t>
                      </a:r>
                      <a:r>
                        <a:rPr kumimoji="1" lang="en-US" altLang="ko-KR" sz="1400" b="1" i="0" u="none" strike="noStrike" kern="1200" cap="none" spc="0" normalizeH="0" baseline="3000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[*2)</a:t>
                      </a:r>
                      <a:endParaRPr kumimoji="1" lang="ko-KR" altLang="en-US" sz="1400" b="1" i="0" u="none" strike="noStrike" kern="1200" cap="none" spc="0" normalizeH="0" baseline="30000" dirty="0" smtClean="0">
                        <a:ln w="12700" cmpd="sng">
                          <a:noFill/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457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Positions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Times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Positions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Times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Positions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Times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4045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Days</a:t>
                      </a:r>
                      <a:endParaRPr kumimoji="1" lang="ko-KR" altLang="en-US" sz="1400" b="1" i="0" u="none" strike="noStrike" cap="none" spc="0" normalizeH="0" baseline="0" dirty="0" smtClean="0">
                        <a:ln w="12700" cmpd="sng">
                          <a:noFill/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45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Weekly</a:t>
                      </a:r>
                      <a:endParaRPr kumimoji="1" lang="ko-KR" altLang="en-US" sz="1400" b="1" i="0" u="none" strike="noStrike" cap="none" spc="0" normalizeH="0" baseline="0" dirty="0" smtClean="0">
                        <a:ln w="12700" cmpd="sng">
                          <a:noFill/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kumimoji="1" lang="ko-KR" altLang="ko-KR" sz="1400" b="1" i="0" u="none" strike="noStrike" cap="none" spc="0" normalizeH="0" baseline="0" dirty="0" smtClean="0">
                        <a:ln w="12700" cmpd="sng">
                          <a:noFill/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spc="0" normalizeH="0" baseline="0" dirty="0" smtClean="0">
                          <a:ln w="12700" cmpd="sng">
                            <a:noFill/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kumimoji="1" lang="ko-KR" altLang="ko-KR" sz="1400" b="1" i="0" u="none" strike="noStrike" cap="none" spc="0" normalizeH="0" baseline="0" dirty="0" smtClean="0">
                        <a:ln w="12700" cmpd="sng">
                          <a:noFill/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611188" y="2673350"/>
            <a:ext cx="8065268" cy="6565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▣ 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Observations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of 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radiation for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several areas in Radiation 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zone </a:t>
            </a:r>
          </a:p>
          <a:p>
            <a:pPr>
              <a:lnSpc>
                <a:spcPts val="2200"/>
              </a:lnSpc>
            </a:pP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    with the routine </a:t>
            </a:r>
            <a:r>
              <a:rPr lang="en-US" altLang="ko-KR" sz="2000" b="1" baseline="30000" dirty="0" smtClean="0">
                <a:latin typeface="HY헤드라인M" pitchFamily="18" charset="-127"/>
                <a:ea typeface="HY헤드라인M" pitchFamily="18" charset="-127"/>
              </a:rPr>
              <a:t>[*1</a:t>
            </a:r>
            <a:r>
              <a:rPr lang="en-US" altLang="ko-KR" sz="2000" b="1" baseline="3000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 tritium sampling and 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analysis</a:t>
            </a:r>
            <a:endParaRPr lang="en-US" altLang="ko-KR" sz="20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341" name="Text Box 2"/>
          <p:cNvSpPr txBox="1">
            <a:spLocks noChangeArrowheads="1"/>
          </p:cNvSpPr>
          <p:nvPr/>
        </p:nvSpPr>
        <p:spPr bwMode="auto">
          <a:xfrm>
            <a:off x="611188" y="5387975"/>
            <a:ext cx="7920037" cy="60529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4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en-US" altLang="ko-KR" sz="14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[*1</a:t>
            </a:r>
            <a:r>
              <a:rPr lang="en-US" altLang="ko-KR" sz="14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14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3 </a:t>
            </a:r>
            <a:r>
              <a:rPr lang="en-US" altLang="ko-KR" sz="14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shift operators on duty</a:t>
            </a:r>
          </a:p>
          <a:p>
            <a:pPr>
              <a:lnSpc>
                <a:spcPts val="2000"/>
              </a:lnSpc>
            </a:pPr>
            <a:r>
              <a:rPr lang="en-US" altLang="ko-KR" sz="14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en-US" altLang="ko-KR" sz="14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[*2</a:t>
            </a:r>
            <a:r>
              <a:rPr lang="en-US" altLang="ko-KR" sz="14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14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TRF(Tritium </a:t>
            </a:r>
            <a:r>
              <a:rPr lang="en-US" altLang="ko-KR" sz="14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Removal Facility)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1738313" y="1866900"/>
            <a:ext cx="5602287" cy="539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9933">
                  <a:shade val="30000"/>
                  <a:satMod val="115000"/>
                  <a:alpha val="80000"/>
                </a:srgbClr>
              </a:gs>
              <a:gs pos="50000">
                <a:srgbClr val="FF9933">
                  <a:shade val="67500"/>
                  <a:satMod val="115000"/>
                  <a:alpha val="80000"/>
                </a:srgbClr>
              </a:gs>
              <a:gs pos="100000">
                <a:srgbClr val="FF9933">
                  <a:shade val="100000"/>
                  <a:satMod val="115000"/>
                  <a:alpha val="80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ko-KR">
              <a:latin typeface="굴림" charset="-127"/>
              <a:ea typeface="굴림" charset="-127"/>
            </a:endParaRPr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1757363" y="1866900"/>
            <a:ext cx="5600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600" b="1">
                <a:latin typeface="HY헤드라인M" pitchFamily="18" charset="-127"/>
                <a:ea typeface="HY헤드라인M" pitchFamily="18" charset="-127"/>
              </a:rPr>
              <a:t>Status of Tritium measurements</a:t>
            </a:r>
            <a:endParaRPr lang="ko-KR" altLang="en-US" sz="2600" b="1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4344" name="그룹 29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32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4346" name="그룹 25"/>
            <p:cNvGrpSpPr>
              <a:grpSpLocks/>
            </p:cNvGrpSpPr>
            <p:nvPr/>
          </p:nvGrpSpPr>
          <p:grpSpPr bwMode="auto">
            <a:xfrm>
              <a:off x="539552" y="548680"/>
              <a:ext cx="4163137" cy="763588"/>
              <a:chOff x="765201" y="548680"/>
              <a:chExt cx="4163137" cy="763588"/>
            </a:xfrm>
          </p:grpSpPr>
          <p:sp>
            <p:nvSpPr>
              <p:cNvPr id="34" name="Rectangle 17"/>
              <p:cNvSpPr>
                <a:spLocks noChangeArrowheads="1"/>
              </p:cNvSpPr>
              <p:nvPr/>
            </p:nvSpPr>
            <p:spPr bwMode="auto">
              <a:xfrm>
                <a:off x="1519238" y="685205"/>
                <a:ext cx="3409832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Tritium Measurements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5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6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Ⅱ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그룹 15"/>
          <p:cNvGrpSpPr>
            <a:grpSpLocks/>
          </p:cNvGrpSpPr>
          <p:nvPr/>
        </p:nvGrpSpPr>
        <p:grpSpPr bwMode="auto">
          <a:xfrm>
            <a:off x="576263" y="2135188"/>
            <a:ext cx="7991475" cy="3848100"/>
            <a:chOff x="576000" y="2134800"/>
            <a:chExt cx="7992000" cy="3848400"/>
          </a:xfrm>
        </p:grpSpPr>
        <p:sp>
          <p:nvSpPr>
            <p:cNvPr id="15" name="직사각형 14"/>
            <p:cNvSpPr/>
            <p:nvPr/>
          </p:nvSpPr>
          <p:spPr>
            <a:xfrm>
              <a:off x="576000" y="2134800"/>
              <a:ext cx="7992000" cy="38484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>
              <a:outerShdw dist="50800" dir="2700000" algn="tl" rotWithShape="0">
                <a:srgbClr val="FFC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15373" name="Text Box 2"/>
            <p:cNvSpPr txBox="1">
              <a:spLocks noChangeArrowheads="1"/>
            </p:cNvSpPr>
            <p:nvPr/>
          </p:nvSpPr>
          <p:spPr bwMode="auto">
            <a:xfrm>
              <a:off x="647442" y="2665066"/>
              <a:ext cx="7920558" cy="31703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>
                <a:lnSpc>
                  <a:spcPts val="3000"/>
                </a:lnSpc>
              </a:pPr>
              <a:r>
                <a:rPr lang="en-US" altLang="ko-KR" sz="2200" b="1" dirty="0">
                  <a:latin typeface="HY헤드라인M" pitchFamily="18" charset="-127"/>
                  <a:ea typeface="HY헤드라인M" pitchFamily="18" charset="-127"/>
                </a:rPr>
                <a:t>▣ At the abnormal situation(Tritium concentration rising), </a:t>
              </a:r>
            </a:p>
            <a:p>
              <a:pPr marL="0" lvl="1">
                <a:lnSpc>
                  <a:spcPts val="3000"/>
                </a:lnSpc>
              </a:pPr>
              <a:r>
                <a:rPr lang="en-US" altLang="ko-KR" sz="2200" b="1" dirty="0">
                  <a:latin typeface="HY헤드라인M" pitchFamily="18" charset="-127"/>
                  <a:ea typeface="HY헤드라인M" pitchFamily="18" charset="-127"/>
                </a:rPr>
                <a:t>    add the sampling points around the suspicious leakage</a:t>
              </a:r>
            </a:p>
            <a:p>
              <a:pPr marL="0" lvl="1">
                <a:lnSpc>
                  <a:spcPts val="3000"/>
                </a:lnSpc>
              </a:pPr>
              <a:r>
                <a:rPr lang="en-US" altLang="ko-KR" sz="2200" b="1" dirty="0">
                  <a:latin typeface="HY헤드라인M" pitchFamily="18" charset="-127"/>
                  <a:ea typeface="HY헤드라인M" pitchFamily="18" charset="-127"/>
                </a:rPr>
                <a:t>    area.</a:t>
              </a:r>
            </a:p>
            <a:p>
              <a:pPr>
                <a:lnSpc>
                  <a:spcPts val="3000"/>
                </a:lnSpc>
              </a:pPr>
              <a:endParaRPr lang="en-US" altLang="ko-KR" sz="1000" b="1" dirty="0">
                <a:latin typeface="HY헤드라인M" pitchFamily="18" charset="-127"/>
                <a:ea typeface="HY헤드라인M" pitchFamily="18" charset="-127"/>
              </a:endParaRPr>
            </a:p>
            <a:p>
              <a:pPr marL="0" lvl="1">
                <a:lnSpc>
                  <a:spcPts val="3000"/>
                </a:lnSpc>
              </a:pPr>
              <a:r>
                <a:rPr lang="en-US" altLang="ko-KR" sz="2200" b="1" dirty="0">
                  <a:latin typeface="HY헤드라인M" pitchFamily="18" charset="-127"/>
                  <a:ea typeface="HY헤드라인M" pitchFamily="18" charset="-127"/>
                </a:rPr>
                <a:t>▣ At the leakage situation of Tritium, add </a:t>
              </a:r>
              <a:r>
                <a:rPr lang="en-US" altLang="ko-KR" sz="2200" b="1" dirty="0" smtClean="0">
                  <a:latin typeface="HY헤드라인M" pitchFamily="18" charset="-127"/>
                  <a:ea typeface="HY헤드라인M" pitchFamily="18" charset="-127"/>
                </a:rPr>
                <a:t>the additional </a:t>
              </a:r>
            </a:p>
            <a:p>
              <a:pPr marL="0" lvl="1">
                <a:lnSpc>
                  <a:spcPts val="3000"/>
                </a:lnSpc>
              </a:pPr>
              <a:r>
                <a:rPr lang="en-US" altLang="ko-KR" sz="2200" b="1" dirty="0" smtClean="0">
                  <a:latin typeface="HY헤드라인M" pitchFamily="18" charset="-127"/>
                  <a:ea typeface="HY헤드라인M" pitchFamily="18" charset="-127"/>
                </a:rPr>
                <a:t>    sampling </a:t>
              </a:r>
              <a:r>
                <a:rPr lang="en-US" altLang="ko-KR" sz="2200" b="1" dirty="0">
                  <a:latin typeface="HY헤드라인M" pitchFamily="18" charset="-127"/>
                  <a:ea typeface="HY헤드라인M" pitchFamily="18" charset="-127"/>
                </a:rPr>
                <a:t>and </a:t>
              </a:r>
              <a:r>
                <a:rPr lang="en-US" altLang="ko-KR" sz="2200" b="1" dirty="0" smtClean="0">
                  <a:latin typeface="HY헤드라인M" pitchFamily="18" charset="-127"/>
                  <a:ea typeface="HY헤드라인M" pitchFamily="18" charset="-127"/>
                </a:rPr>
                <a:t>measurements </a:t>
              </a:r>
              <a:r>
                <a:rPr lang="en-US" altLang="ko-KR" sz="2200" b="1" dirty="0">
                  <a:latin typeface="HY헤드라인M" pitchFamily="18" charset="-127"/>
                  <a:ea typeface="HY헤드라인M" pitchFamily="18" charset="-127"/>
                </a:rPr>
                <a:t>of Tritium concentration.</a:t>
              </a:r>
            </a:p>
            <a:p>
              <a:pPr>
                <a:lnSpc>
                  <a:spcPts val="3000"/>
                </a:lnSpc>
              </a:pPr>
              <a:endParaRPr lang="en-US" altLang="ko-KR" sz="1000" b="1" dirty="0">
                <a:latin typeface="HY헤드라인M" pitchFamily="18" charset="-127"/>
                <a:ea typeface="HY헤드라인M" pitchFamily="18" charset="-127"/>
              </a:endParaRPr>
            </a:p>
            <a:p>
              <a:pPr marL="0" lvl="1">
                <a:lnSpc>
                  <a:spcPts val="3000"/>
                </a:lnSpc>
              </a:pPr>
              <a:r>
                <a:rPr lang="en-US" altLang="ko-KR" sz="2200" b="1" dirty="0">
                  <a:latin typeface="HY헤드라인M" pitchFamily="18" charset="-127"/>
                  <a:ea typeface="HY헤드라인M" pitchFamily="18" charset="-127"/>
                </a:rPr>
                <a:t>▣ One sample with a Bubbler.</a:t>
              </a:r>
            </a:p>
          </p:txBody>
        </p:sp>
      </p:grp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1738313" y="1866900"/>
            <a:ext cx="5602287" cy="539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9933">
                  <a:shade val="30000"/>
                  <a:satMod val="115000"/>
                  <a:alpha val="80000"/>
                </a:srgbClr>
              </a:gs>
              <a:gs pos="50000">
                <a:srgbClr val="FF9933">
                  <a:shade val="67500"/>
                  <a:satMod val="115000"/>
                  <a:alpha val="80000"/>
                </a:srgbClr>
              </a:gs>
              <a:gs pos="100000">
                <a:srgbClr val="FF9933">
                  <a:shade val="100000"/>
                  <a:satMod val="115000"/>
                  <a:alpha val="80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ko-KR">
              <a:latin typeface="굴림" charset="-127"/>
              <a:ea typeface="굴림" charset="-127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757363" y="1866900"/>
            <a:ext cx="5600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600" b="1">
                <a:latin typeface="HY헤드라인M" pitchFamily="18" charset="-127"/>
                <a:ea typeface="HY헤드라인M" pitchFamily="18" charset="-127"/>
              </a:rPr>
              <a:t>Status of Tritium measurements</a:t>
            </a:r>
            <a:endParaRPr lang="ko-KR" altLang="en-US" sz="2600" b="1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5365" name="그룹 28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5367" name="그룹 25"/>
            <p:cNvGrpSpPr>
              <a:grpSpLocks/>
            </p:cNvGrpSpPr>
            <p:nvPr/>
          </p:nvGrpSpPr>
          <p:grpSpPr bwMode="auto">
            <a:xfrm>
              <a:off x="539552" y="548680"/>
              <a:ext cx="4163137" cy="763588"/>
              <a:chOff x="765201" y="548680"/>
              <a:chExt cx="4163137" cy="763588"/>
            </a:xfrm>
          </p:grpSpPr>
          <p:sp>
            <p:nvSpPr>
              <p:cNvPr id="32" name="Rectangle 17"/>
              <p:cNvSpPr>
                <a:spLocks noChangeArrowheads="1"/>
              </p:cNvSpPr>
              <p:nvPr/>
            </p:nvSpPr>
            <p:spPr bwMode="auto">
              <a:xfrm>
                <a:off x="1519238" y="685205"/>
                <a:ext cx="3409832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Tritium Measurements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3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4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5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Ⅱ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6"/>
          <p:cNvGrpSpPr>
            <a:grpSpLocks/>
          </p:cNvGrpSpPr>
          <p:nvPr/>
        </p:nvGrpSpPr>
        <p:grpSpPr bwMode="auto">
          <a:xfrm>
            <a:off x="703263" y="4746625"/>
            <a:ext cx="7756525" cy="1389281"/>
            <a:chOff x="703263" y="4747096"/>
            <a:chExt cx="7756736" cy="1389504"/>
          </a:xfrm>
        </p:grpSpPr>
        <p:sp>
          <p:nvSpPr>
            <p:cNvPr id="16406" name="AutoShape 34"/>
            <p:cNvSpPr>
              <a:spLocks noChangeArrowheads="1"/>
            </p:cNvSpPr>
            <p:nvPr/>
          </p:nvSpPr>
          <p:spPr bwMode="auto">
            <a:xfrm>
              <a:off x="703263" y="4747096"/>
              <a:ext cx="7705725" cy="13462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b="1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4067" name="Rectangle 35"/>
            <p:cNvSpPr>
              <a:spLocks noChangeArrowheads="1"/>
            </p:cNvSpPr>
            <p:nvPr/>
          </p:nvSpPr>
          <p:spPr bwMode="auto">
            <a:xfrm>
              <a:off x="2051999" y="4763697"/>
              <a:ext cx="6408000" cy="137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ko-KR" sz="1600" b="1" dirty="0">
                  <a:ln w="3175" cmpd="sng">
                    <a:solidFill>
                      <a:schemeClr val="bg1"/>
                    </a:solidFill>
                    <a:prstDash val="solid"/>
                    <a:miter lim="800000"/>
                  </a:ln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▣ </a:t>
              </a:r>
              <a:r>
                <a:rPr lang="en-US" altLang="ko-KR" sz="1600" b="1" dirty="0">
                  <a:latin typeface="HY헤드라인M" pitchFamily="18" charset="-127"/>
                  <a:ea typeface="HY헤드라인M" pitchFamily="18" charset="-127"/>
                </a:rPr>
                <a:t>Lack of </a:t>
              </a:r>
              <a:r>
                <a:rPr lang="en-US" altLang="ko-KR" sz="1600" b="1" dirty="0" smtClean="0">
                  <a:latin typeface="HY헤드라인M" pitchFamily="18" charset="-127"/>
                  <a:ea typeface="HY헤드라인M" pitchFamily="18" charset="-127"/>
                </a:rPr>
                <a:t>sampling </a:t>
              </a:r>
              <a:r>
                <a:rPr lang="en-US" altLang="ko-KR" sz="1600" b="1" dirty="0">
                  <a:latin typeface="HY헤드라인M" pitchFamily="18" charset="-127"/>
                  <a:ea typeface="HY헤드라인M" pitchFamily="18" charset="-127"/>
                </a:rPr>
                <a:t>equipment </a:t>
              </a:r>
              <a:r>
                <a:rPr lang="en-US" altLang="ko-KR" sz="1600" b="1" dirty="0" smtClean="0">
                  <a:latin typeface="HY헤드라인M" pitchFamily="18" charset="-127"/>
                  <a:ea typeface="HY헤드라인M" pitchFamily="18" charset="-127"/>
                </a:rPr>
                <a:t>holdings for emergency</a:t>
              </a:r>
              <a:endParaRPr lang="en-US" altLang="ko-KR" sz="1600" b="1" dirty="0">
                <a:latin typeface="HY헤드라인M" pitchFamily="18" charset="-127"/>
                <a:ea typeface="HY헤드라인M" pitchFamily="18" charset="-127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en-US" altLang="ko-KR" sz="1600" b="1" dirty="0">
                  <a:ln w="3175" cmpd="sng">
                    <a:solidFill>
                      <a:schemeClr val="bg1"/>
                    </a:solidFill>
                    <a:prstDash val="solid"/>
                    <a:miter lim="800000"/>
                  </a:ln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▣ </a:t>
              </a:r>
              <a:r>
                <a:rPr lang="en-US" altLang="ko-KR" sz="1600" b="1" dirty="0">
                  <a:latin typeface="HY헤드라인M" pitchFamily="18" charset="-127"/>
                  <a:ea typeface="HY헤드라인M" pitchFamily="18" charset="-127"/>
                </a:rPr>
                <a:t>No </a:t>
              </a:r>
              <a:r>
                <a:rPr lang="en-US" altLang="ko-KR" sz="1600" b="1" dirty="0" smtClean="0">
                  <a:latin typeface="HY헤드라인M" pitchFamily="18" charset="-127"/>
                  <a:ea typeface="HY헤드라인M" pitchFamily="18" charset="-127"/>
                </a:rPr>
                <a:t>record </a:t>
              </a:r>
              <a:r>
                <a:rPr lang="en-US" altLang="ko-KR" sz="1600" b="1" dirty="0">
                  <a:latin typeface="HY헤드라인M" pitchFamily="18" charset="-127"/>
                  <a:ea typeface="HY헤드라인M" pitchFamily="18" charset="-127"/>
                </a:rPr>
                <a:t>sampling times, </a:t>
              </a:r>
              <a:r>
                <a:rPr lang="en-US" altLang="ko-KR" sz="1600" b="1" dirty="0" smtClean="0">
                  <a:latin typeface="HY헤드라인M" pitchFamily="18" charset="-127"/>
                  <a:ea typeface="HY헤드라인M" pitchFamily="18" charset="-127"/>
                </a:rPr>
                <a:t>No </a:t>
              </a:r>
              <a:r>
                <a:rPr lang="en-US" altLang="ko-KR" sz="1600" b="1" dirty="0">
                  <a:latin typeface="HY헤드라인M" pitchFamily="18" charset="-127"/>
                  <a:ea typeface="HY헤드라인M" pitchFamily="18" charset="-127"/>
                </a:rPr>
                <a:t>time reservations features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en-US" altLang="ko-KR" sz="1600" b="1" dirty="0">
                  <a:ln w="3175" cmpd="sng">
                    <a:solidFill>
                      <a:schemeClr val="bg1"/>
                    </a:solidFill>
                    <a:prstDash val="solid"/>
                    <a:miter lim="800000"/>
                  </a:ln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▣ </a:t>
              </a:r>
              <a:r>
                <a:rPr lang="en-US" altLang="ko-KR" sz="1600" b="1" dirty="0" smtClean="0">
                  <a:latin typeface="HY헤드라인M" pitchFamily="18" charset="-127"/>
                  <a:ea typeface="HY헤드라인M" pitchFamily="18" charset="-127"/>
                </a:rPr>
                <a:t>The unexpected change of flow meter can cause the 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en-US" altLang="ko-KR" sz="1600" b="1" dirty="0" smtClean="0">
                  <a:latin typeface="HY헤드라인M" pitchFamily="18" charset="-127"/>
                  <a:ea typeface="HY헤드라인M" pitchFamily="18" charset="-127"/>
                </a:rPr>
                <a:t>    sampling volume. </a:t>
              </a:r>
              <a:endParaRPr lang="en-US" altLang="ko-KR" sz="1600" b="1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4071" name="Oval 39"/>
            <p:cNvSpPr>
              <a:spLocks noChangeArrowheads="1"/>
            </p:cNvSpPr>
            <p:nvPr/>
          </p:nvSpPr>
          <p:spPr bwMode="auto">
            <a:xfrm>
              <a:off x="793752" y="4793141"/>
              <a:ext cx="1225583" cy="1225747"/>
            </a:xfrm>
            <a:prstGeom prst="ellipse">
              <a:avLst/>
            </a:prstGeom>
            <a:gradFill rotWithShape="1">
              <a:gsLst>
                <a:gs pos="0">
                  <a:srgbClr val="AD1C21">
                    <a:gamma/>
                    <a:shade val="60392"/>
                    <a:invGamma/>
                  </a:srgbClr>
                </a:gs>
                <a:gs pos="100000">
                  <a:srgbClr val="AD1C21"/>
                </a:gs>
              </a:gsLst>
              <a:lin ang="5400000" scaled="1"/>
            </a:gradFill>
            <a:ln w="25400" algn="ctr">
              <a:solidFill>
                <a:schemeClr val="bg1"/>
              </a:solidFill>
              <a:round/>
              <a:headEnd/>
              <a:tailEnd/>
            </a:ln>
            <a:effectLst>
              <a:outerShdw dist="25400" algn="ctr" rotWithShape="0">
                <a:srgbClr val="333333">
                  <a:alpha val="7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409" name="AutoShape 40"/>
            <p:cNvSpPr>
              <a:spLocks noChangeArrowheads="1"/>
            </p:cNvSpPr>
            <p:nvPr/>
          </p:nvSpPr>
          <p:spPr bwMode="auto">
            <a:xfrm rot="7980876">
              <a:off x="852488" y="4839171"/>
              <a:ext cx="1116012" cy="1116012"/>
            </a:xfrm>
            <a:custGeom>
              <a:avLst/>
              <a:gdLst>
                <a:gd name="T0" fmla="*/ 28830622 w 21600"/>
                <a:gd name="T1" fmla="*/ 57661245 h 21600"/>
                <a:gd name="T2" fmla="*/ 51646860 w 21600"/>
                <a:gd name="T3" fmla="*/ 19690223 h 21600"/>
                <a:gd name="T4" fmla="*/ 28830622 w 21600"/>
                <a:gd name="T5" fmla="*/ 49161564 h 21600"/>
                <a:gd name="T6" fmla="*/ 6014374 w 21600"/>
                <a:gd name="T7" fmla="*/ 1969022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678 w 21600"/>
                <a:gd name="T13" fmla="*/ 0 h 21600"/>
                <a:gd name="T14" fmla="*/ 922 w 21600"/>
                <a:gd name="T15" fmla="*/ 77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869" y="7968"/>
                  </a:moveTo>
                  <a:cubicBezTo>
                    <a:pt x="18230" y="8868"/>
                    <a:pt x="18416" y="9829"/>
                    <a:pt x="18416" y="10800"/>
                  </a:cubicBezTo>
                  <a:cubicBezTo>
                    <a:pt x="18416" y="15006"/>
                    <a:pt x="15006" y="18416"/>
                    <a:pt x="10800" y="18416"/>
                  </a:cubicBezTo>
                  <a:cubicBezTo>
                    <a:pt x="6593" y="18416"/>
                    <a:pt x="3184" y="15006"/>
                    <a:pt x="3184" y="10800"/>
                  </a:cubicBezTo>
                  <a:cubicBezTo>
                    <a:pt x="3183" y="9829"/>
                    <a:pt x="3369" y="8868"/>
                    <a:pt x="3730" y="7968"/>
                  </a:cubicBezTo>
                  <a:lnTo>
                    <a:pt x="774" y="6784"/>
                  </a:lnTo>
                  <a:cubicBezTo>
                    <a:pt x="262" y="8061"/>
                    <a:pt x="-1" y="9424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9424"/>
                    <a:pt x="21337" y="8061"/>
                    <a:pt x="20825" y="678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4064" name="Rectangle 32"/>
            <p:cNvSpPr>
              <a:spLocks noChangeArrowheads="1"/>
            </p:cNvSpPr>
            <p:nvPr/>
          </p:nvSpPr>
          <p:spPr bwMode="auto">
            <a:xfrm>
              <a:off x="766765" y="5234537"/>
              <a:ext cx="1285910" cy="369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b="1" dirty="0">
                  <a:solidFill>
                    <a:schemeClr val="bg1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Equipment</a:t>
              </a:r>
              <a:endParaRPr lang="ko-KR" altLang="en-US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6387" name="AutoShape 50"/>
          <p:cNvSpPr>
            <a:spLocks noChangeArrowheads="1"/>
          </p:cNvSpPr>
          <p:nvPr/>
        </p:nvSpPr>
        <p:spPr bwMode="auto">
          <a:xfrm rot="7980876">
            <a:off x="852488" y="3363913"/>
            <a:ext cx="1116012" cy="1116012"/>
          </a:xfrm>
          <a:custGeom>
            <a:avLst/>
            <a:gdLst>
              <a:gd name="T0" fmla="*/ 28830622 w 21600"/>
              <a:gd name="T1" fmla="*/ 57661245 h 21600"/>
              <a:gd name="T2" fmla="*/ 51646860 w 21600"/>
              <a:gd name="T3" fmla="*/ 19690223 h 21600"/>
              <a:gd name="T4" fmla="*/ 28830622 w 21600"/>
              <a:gd name="T5" fmla="*/ 49161564 h 21600"/>
              <a:gd name="T6" fmla="*/ 6014374 w 21600"/>
              <a:gd name="T7" fmla="*/ 1969022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0678 w 21600"/>
              <a:gd name="T13" fmla="*/ 0 h 21600"/>
              <a:gd name="T14" fmla="*/ 922 w 21600"/>
              <a:gd name="T15" fmla="*/ 772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69" y="7968"/>
                </a:moveTo>
                <a:cubicBezTo>
                  <a:pt x="18230" y="8868"/>
                  <a:pt x="18416" y="9829"/>
                  <a:pt x="18416" y="10800"/>
                </a:cubicBezTo>
                <a:cubicBezTo>
                  <a:pt x="18416" y="15006"/>
                  <a:pt x="15006" y="18416"/>
                  <a:pt x="10800" y="18416"/>
                </a:cubicBezTo>
                <a:cubicBezTo>
                  <a:pt x="6593" y="18416"/>
                  <a:pt x="3184" y="15006"/>
                  <a:pt x="3184" y="10800"/>
                </a:cubicBezTo>
                <a:cubicBezTo>
                  <a:pt x="3183" y="9829"/>
                  <a:pt x="3369" y="8868"/>
                  <a:pt x="3730" y="7968"/>
                </a:cubicBezTo>
                <a:lnTo>
                  <a:pt x="774" y="6784"/>
                </a:lnTo>
                <a:cubicBezTo>
                  <a:pt x="262" y="8061"/>
                  <a:pt x="-1" y="9424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9424"/>
                  <a:pt x="21337" y="8061"/>
                  <a:pt x="20825" y="6784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" name="그룹 25"/>
          <p:cNvGrpSpPr>
            <a:grpSpLocks/>
          </p:cNvGrpSpPr>
          <p:nvPr/>
        </p:nvGrpSpPr>
        <p:grpSpPr bwMode="auto">
          <a:xfrm>
            <a:off x="703263" y="3271838"/>
            <a:ext cx="7705725" cy="1346200"/>
            <a:chOff x="703263" y="3271838"/>
            <a:chExt cx="7705725" cy="1346200"/>
          </a:xfrm>
        </p:grpSpPr>
        <p:sp>
          <p:nvSpPr>
            <p:cNvPr id="16402" name="AutoShape 47"/>
            <p:cNvSpPr>
              <a:spLocks noChangeArrowheads="1"/>
            </p:cNvSpPr>
            <p:nvPr/>
          </p:nvSpPr>
          <p:spPr bwMode="auto">
            <a:xfrm>
              <a:off x="703263" y="3271838"/>
              <a:ext cx="7705725" cy="13462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b="1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4080" name="Rectangle 48"/>
            <p:cNvSpPr>
              <a:spLocks noChangeArrowheads="1"/>
            </p:cNvSpPr>
            <p:nvPr/>
          </p:nvSpPr>
          <p:spPr bwMode="auto">
            <a:xfrm>
              <a:off x="2085273" y="3433653"/>
              <a:ext cx="6048122" cy="1092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ko-KR" sz="1600" b="1" dirty="0">
                  <a:ln w="3175" cmpd="sng">
                    <a:solidFill>
                      <a:schemeClr val="bg1"/>
                    </a:solidFill>
                    <a:prstDash val="solid"/>
                    <a:miter lim="800000"/>
                  </a:ln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▣ </a:t>
              </a:r>
              <a:r>
                <a:rPr lang="en-US" altLang="ko-KR" sz="1600" b="1" dirty="0">
                  <a:latin typeface="HY헤드라인M" pitchFamily="18" charset="-127"/>
                  <a:ea typeface="HY헤드라인M" pitchFamily="18" charset="-127"/>
                </a:rPr>
                <a:t>Bubbler can sample only one point with a bubbler</a:t>
              </a:r>
            </a:p>
            <a:p>
              <a:pPr marL="0" lvl="1">
                <a:lnSpc>
                  <a:spcPct val="130000"/>
                </a:lnSpc>
                <a:defRPr/>
              </a:pPr>
              <a:r>
                <a:rPr lang="en-US" altLang="ko-KR" sz="1600" b="1" dirty="0">
                  <a:ln w="3175" cmpd="sng">
                    <a:solidFill>
                      <a:schemeClr val="bg1"/>
                    </a:solidFill>
                    <a:prstDash val="solid"/>
                    <a:miter lim="800000"/>
                  </a:ln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▣ </a:t>
              </a:r>
              <a:r>
                <a:rPr lang="en-US" altLang="ko-KR" sz="1600" b="1" dirty="0" smtClean="0">
                  <a:latin typeface="HY헤드라인M" pitchFamily="18" charset="-127"/>
                  <a:ea typeface="HY헤드라인M" pitchFamily="18" charset="-127"/>
                </a:rPr>
                <a:t>Sampling </a:t>
              </a:r>
              <a:r>
                <a:rPr lang="en-US" altLang="ko-KR" sz="1600" b="1" dirty="0">
                  <a:latin typeface="HY헤드라인M" pitchFamily="18" charset="-127"/>
                  <a:ea typeface="HY헤드라인M" pitchFamily="18" charset="-127"/>
                </a:rPr>
                <a:t>during abnormal concentration </a:t>
              </a:r>
              <a:r>
                <a:rPr lang="en-US" altLang="ko-KR" sz="1600" b="1" dirty="0" smtClean="0">
                  <a:latin typeface="HY헤드라인M" pitchFamily="18" charset="-127"/>
                  <a:ea typeface="HY헤드라인M" pitchFamily="18" charset="-127"/>
                </a:rPr>
                <a:t>rising are </a:t>
              </a:r>
              <a:endParaRPr lang="en-US" altLang="ko-KR" sz="1600" b="1" dirty="0">
                <a:latin typeface="HY헤드라인M" pitchFamily="18" charset="-127"/>
                <a:ea typeface="HY헤드라인M" pitchFamily="18" charset="-127"/>
              </a:endParaRPr>
            </a:p>
            <a:p>
              <a:pPr marL="0" lvl="1">
                <a:lnSpc>
                  <a:spcPct val="130000"/>
                </a:lnSpc>
                <a:defRPr/>
              </a:pPr>
              <a:r>
                <a:rPr lang="en-US" altLang="ko-KR" sz="1600" b="1" dirty="0">
                  <a:latin typeface="HY헤드라인M" pitchFamily="18" charset="-127"/>
                  <a:ea typeface="HY헤드라인M" pitchFamily="18" charset="-127"/>
                </a:rPr>
                <a:t>    </a:t>
              </a:r>
              <a:r>
                <a:rPr lang="en-US" altLang="ko-KR" sz="1600" b="1" dirty="0" smtClean="0">
                  <a:latin typeface="HY헤드라인M" pitchFamily="18" charset="-127"/>
                  <a:ea typeface="HY헤드라인M" pitchFamily="18" charset="-127"/>
                </a:rPr>
                <a:t>difficult.</a:t>
              </a:r>
              <a:endParaRPr lang="ko-KR" altLang="en-US" sz="1600" b="1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4081" name="Oval 49"/>
            <p:cNvSpPr>
              <a:spLocks noChangeArrowheads="1"/>
            </p:cNvSpPr>
            <p:nvPr/>
          </p:nvSpPr>
          <p:spPr bwMode="auto">
            <a:xfrm>
              <a:off x="793750" y="3317875"/>
              <a:ext cx="1225550" cy="1225550"/>
            </a:xfrm>
            <a:prstGeom prst="ellipse">
              <a:avLst/>
            </a:prstGeom>
            <a:gradFill rotWithShape="1">
              <a:gsLst>
                <a:gs pos="0">
                  <a:srgbClr val="0B437B">
                    <a:gamma/>
                    <a:shade val="60392"/>
                    <a:invGamma/>
                  </a:srgbClr>
                </a:gs>
                <a:gs pos="100000">
                  <a:srgbClr val="0B437B"/>
                </a:gs>
              </a:gsLst>
              <a:lin ang="5400000" scaled="1"/>
            </a:gradFill>
            <a:ln w="25400" algn="ctr">
              <a:solidFill>
                <a:schemeClr val="bg1"/>
              </a:solidFill>
              <a:round/>
              <a:headEnd/>
              <a:tailEnd/>
            </a:ln>
            <a:effectLst>
              <a:outerShdw dist="25400" algn="ctr" rotWithShape="0">
                <a:srgbClr val="333333">
                  <a:alpha val="7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4083" name="Rectangle 51"/>
            <p:cNvSpPr>
              <a:spLocks noChangeArrowheads="1"/>
            </p:cNvSpPr>
            <p:nvPr/>
          </p:nvSpPr>
          <p:spPr bwMode="auto">
            <a:xfrm>
              <a:off x="855663" y="3725863"/>
              <a:ext cx="1108075" cy="44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ko-KR" b="1" dirty="0">
                  <a:solidFill>
                    <a:schemeClr val="bg1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Methods</a:t>
              </a:r>
              <a:endParaRPr lang="ko-KR" altLang="en-US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4" name="그룹 25"/>
          <p:cNvGrpSpPr>
            <a:grpSpLocks/>
          </p:cNvGrpSpPr>
          <p:nvPr/>
        </p:nvGrpSpPr>
        <p:grpSpPr bwMode="auto">
          <a:xfrm>
            <a:off x="703263" y="1795463"/>
            <a:ext cx="7705725" cy="1346200"/>
            <a:chOff x="703263" y="4891088"/>
            <a:chExt cx="7705725" cy="1346200"/>
          </a:xfrm>
        </p:grpSpPr>
        <p:sp>
          <p:nvSpPr>
            <p:cNvPr id="16397" name="AutoShape 53"/>
            <p:cNvSpPr>
              <a:spLocks noChangeArrowheads="1"/>
            </p:cNvSpPr>
            <p:nvPr/>
          </p:nvSpPr>
          <p:spPr bwMode="auto">
            <a:xfrm>
              <a:off x="703263" y="4891088"/>
              <a:ext cx="7705725" cy="13462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b="1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4086" name="Rectangle 54"/>
            <p:cNvSpPr>
              <a:spLocks noChangeArrowheads="1"/>
            </p:cNvSpPr>
            <p:nvPr/>
          </p:nvSpPr>
          <p:spPr bwMode="auto">
            <a:xfrm>
              <a:off x="2051720" y="5228481"/>
              <a:ext cx="6048375" cy="732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ko-KR" sz="1600" b="1" dirty="0">
                  <a:ln w="3175" cmpd="sng">
                    <a:solidFill>
                      <a:schemeClr val="bg1"/>
                    </a:solidFill>
                    <a:prstDash val="solid"/>
                    <a:miter lim="800000"/>
                  </a:ln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▣ </a:t>
              </a:r>
              <a:r>
                <a:rPr lang="en-US" altLang="ko-KR" sz="1600" b="1" dirty="0" smtClean="0">
                  <a:ln w="3175" cmpd="sng">
                    <a:solidFill>
                      <a:schemeClr val="bg1"/>
                    </a:solidFill>
                    <a:prstDash val="solid"/>
                    <a:miter lim="800000"/>
                  </a:ln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en-US" altLang="ko-KR" sz="1600" b="1" dirty="0" smtClean="0">
                  <a:latin typeface="HY헤드라인M" pitchFamily="18" charset="-127"/>
                  <a:ea typeface="HY헤드라인M" pitchFamily="18" charset="-127"/>
                </a:rPr>
                <a:t>A variety of sampling </a:t>
              </a:r>
              <a:r>
                <a:rPr lang="en-US" altLang="ko-KR" sz="1600" b="1" dirty="0">
                  <a:latin typeface="HY헤드라인M" pitchFamily="18" charset="-127"/>
                  <a:ea typeface="HY헤드라인M" pitchFamily="18" charset="-127"/>
                </a:rPr>
                <a:t>point </a:t>
              </a:r>
              <a:r>
                <a:rPr lang="en-US" altLang="ko-KR" sz="1600" b="1" dirty="0" smtClean="0">
                  <a:latin typeface="HY헤드라인M" pitchFamily="18" charset="-127"/>
                  <a:ea typeface="HY헤드라인M" pitchFamily="18" charset="-127"/>
                </a:rPr>
                <a:t>&amp; </a:t>
              </a:r>
              <a:r>
                <a:rPr lang="en-US" altLang="ko-KR" sz="1600" b="1" dirty="0">
                  <a:latin typeface="HY헤드라인M" pitchFamily="18" charset="-127"/>
                  <a:ea typeface="HY헤드라인M" pitchFamily="18" charset="-127"/>
                </a:rPr>
                <a:t>how </a:t>
              </a:r>
              <a:r>
                <a:rPr lang="en-US" altLang="ko-KR" sz="1600" b="1" dirty="0" smtClean="0">
                  <a:latin typeface="HY헤드라인M" pitchFamily="18" charset="-127"/>
                  <a:ea typeface="HY헤드라인M" pitchFamily="18" charset="-127"/>
                </a:rPr>
                <a:t>to sampling by each 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en-US" altLang="ko-KR" sz="1600" b="1" dirty="0" smtClean="0">
                  <a:latin typeface="HY헤드라인M" pitchFamily="18" charset="-127"/>
                  <a:ea typeface="HY헤드라인M" pitchFamily="18" charset="-127"/>
                </a:rPr>
                <a:t>     operator</a:t>
              </a:r>
              <a:endParaRPr lang="en-US" altLang="ko-KR" sz="1600" b="1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4087" name="Oval 55"/>
            <p:cNvSpPr>
              <a:spLocks noChangeArrowheads="1"/>
            </p:cNvSpPr>
            <p:nvPr/>
          </p:nvSpPr>
          <p:spPr bwMode="auto">
            <a:xfrm>
              <a:off x="793750" y="4937125"/>
              <a:ext cx="1225550" cy="1225550"/>
            </a:xfrm>
            <a:prstGeom prst="ellipse">
              <a:avLst/>
            </a:prstGeom>
            <a:gradFill rotWithShape="1">
              <a:gsLst>
                <a:gs pos="0">
                  <a:srgbClr val="333333">
                    <a:gamma/>
                    <a:shade val="60392"/>
                    <a:invGamma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25400" algn="ctr">
              <a:solidFill>
                <a:schemeClr val="bg1"/>
              </a:solidFill>
              <a:round/>
              <a:headEnd/>
              <a:tailEnd/>
            </a:ln>
            <a:effectLst>
              <a:outerShdw dist="25400" algn="ctr" rotWithShape="0">
                <a:srgbClr val="333333">
                  <a:alpha val="7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400" name="AutoShape 56"/>
            <p:cNvSpPr>
              <a:spLocks noChangeArrowheads="1"/>
            </p:cNvSpPr>
            <p:nvPr/>
          </p:nvSpPr>
          <p:spPr bwMode="auto">
            <a:xfrm rot="7980876">
              <a:off x="852488" y="4983163"/>
              <a:ext cx="1116012" cy="1116012"/>
            </a:xfrm>
            <a:custGeom>
              <a:avLst/>
              <a:gdLst>
                <a:gd name="T0" fmla="*/ 28830622 w 21600"/>
                <a:gd name="T1" fmla="*/ 57661245 h 21600"/>
                <a:gd name="T2" fmla="*/ 51646860 w 21600"/>
                <a:gd name="T3" fmla="*/ 19690223 h 21600"/>
                <a:gd name="T4" fmla="*/ 28830622 w 21600"/>
                <a:gd name="T5" fmla="*/ 49161564 h 21600"/>
                <a:gd name="T6" fmla="*/ 6014374 w 21600"/>
                <a:gd name="T7" fmla="*/ 1969022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678 w 21600"/>
                <a:gd name="T13" fmla="*/ 0 h 21600"/>
                <a:gd name="T14" fmla="*/ 922 w 21600"/>
                <a:gd name="T15" fmla="*/ 77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869" y="7968"/>
                  </a:moveTo>
                  <a:cubicBezTo>
                    <a:pt x="18230" y="8868"/>
                    <a:pt x="18416" y="9829"/>
                    <a:pt x="18416" y="10800"/>
                  </a:cubicBezTo>
                  <a:cubicBezTo>
                    <a:pt x="18416" y="15006"/>
                    <a:pt x="15006" y="18416"/>
                    <a:pt x="10800" y="18416"/>
                  </a:cubicBezTo>
                  <a:cubicBezTo>
                    <a:pt x="6593" y="18416"/>
                    <a:pt x="3184" y="15006"/>
                    <a:pt x="3184" y="10800"/>
                  </a:cubicBezTo>
                  <a:cubicBezTo>
                    <a:pt x="3183" y="9829"/>
                    <a:pt x="3369" y="8868"/>
                    <a:pt x="3730" y="7968"/>
                  </a:cubicBezTo>
                  <a:lnTo>
                    <a:pt x="774" y="6784"/>
                  </a:lnTo>
                  <a:cubicBezTo>
                    <a:pt x="262" y="8061"/>
                    <a:pt x="-1" y="9424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9424"/>
                    <a:pt x="21337" y="8061"/>
                    <a:pt x="20825" y="678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4089" name="Rectangle 57"/>
            <p:cNvSpPr>
              <a:spLocks noChangeArrowheads="1"/>
            </p:cNvSpPr>
            <p:nvPr/>
          </p:nvSpPr>
          <p:spPr bwMode="auto">
            <a:xfrm>
              <a:off x="841375" y="5378450"/>
              <a:ext cx="11366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b="1" dirty="0">
                  <a:solidFill>
                    <a:schemeClr val="bg1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Operator</a:t>
              </a:r>
              <a:endParaRPr lang="ko-KR" altLang="en-US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6390" name="그룹 31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33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6392" name="그룹 24"/>
            <p:cNvGrpSpPr>
              <a:grpSpLocks/>
            </p:cNvGrpSpPr>
            <p:nvPr/>
          </p:nvGrpSpPr>
          <p:grpSpPr bwMode="auto">
            <a:xfrm>
              <a:off x="539552" y="548680"/>
              <a:ext cx="6432989" cy="763588"/>
              <a:chOff x="765201" y="548680"/>
              <a:chExt cx="6432989" cy="763588"/>
            </a:xfrm>
          </p:grpSpPr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>
                <a:off x="1517650" y="685205"/>
                <a:ext cx="5679879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Needs of the equipment development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6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7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8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Ⅲ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그룹 14"/>
          <p:cNvGrpSpPr>
            <a:grpSpLocks/>
          </p:cNvGrpSpPr>
          <p:nvPr/>
        </p:nvGrpSpPr>
        <p:grpSpPr bwMode="auto">
          <a:xfrm>
            <a:off x="576263" y="1868488"/>
            <a:ext cx="7920037" cy="4114800"/>
            <a:chOff x="468313" y="1120775"/>
            <a:chExt cx="7687362" cy="4406801"/>
          </a:xfrm>
        </p:grpSpPr>
        <p:sp>
          <p:nvSpPr>
            <p:cNvPr id="59419" name="Rectangle 27"/>
            <p:cNvSpPr>
              <a:spLocks noChangeArrowheads="1"/>
            </p:cNvSpPr>
            <p:nvPr/>
          </p:nvSpPr>
          <p:spPr bwMode="auto">
            <a:xfrm>
              <a:off x="955226" y="1413202"/>
              <a:ext cx="7200449" cy="4114374"/>
            </a:xfrm>
            <a:prstGeom prst="rect">
              <a:avLst/>
            </a:prstGeom>
            <a:noFill/>
            <a:ln w="25400">
              <a:solidFill>
                <a:srgbClr val="80808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59414" name="AutoShape 22"/>
            <p:cNvSpPr>
              <a:spLocks noChangeArrowheads="1"/>
            </p:cNvSpPr>
            <p:nvPr/>
          </p:nvSpPr>
          <p:spPr bwMode="auto">
            <a:xfrm>
              <a:off x="468313" y="1120775"/>
              <a:ext cx="2722703" cy="579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B4293"/>
                </a:gs>
                <a:gs pos="100000">
                  <a:srgbClr val="1D61B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  <a:effectLst>
              <a:outerShdw dist="52363" dir="4557825" algn="ctr" rotWithShape="0">
                <a:srgbClr val="000000">
                  <a:alpha val="20000"/>
                </a:srgbClr>
              </a:outerShdw>
            </a:effectLst>
          </p:spPr>
          <p:txBody>
            <a:bodyPr wrap="none" lIns="342000" tIns="190800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7424" name="AutoShape 23"/>
            <p:cNvSpPr>
              <a:spLocks noChangeArrowheads="1"/>
            </p:cNvSpPr>
            <p:nvPr/>
          </p:nvSpPr>
          <p:spPr bwMode="auto">
            <a:xfrm>
              <a:off x="622300" y="1160463"/>
              <a:ext cx="2443163" cy="2460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342000" tIns="190800" anchor="ctr"/>
            <a:lstStyle/>
            <a:p>
              <a:endParaRPr lang="ko-KR" altLang="en-US"/>
            </a:p>
          </p:txBody>
        </p:sp>
        <p:sp>
          <p:nvSpPr>
            <p:cNvPr id="59416" name="Rectangle 24"/>
            <p:cNvSpPr>
              <a:spLocks noChangeArrowheads="1"/>
            </p:cNvSpPr>
            <p:nvPr/>
          </p:nvSpPr>
          <p:spPr bwMode="auto">
            <a:xfrm>
              <a:off x="1050759" y="1173479"/>
              <a:ext cx="1486932" cy="493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Methods</a:t>
              </a:r>
              <a:r>
                <a:rPr lang="ko-KR" altLang="en-US" sz="2400" b="1" dirty="0">
                  <a:solidFill>
                    <a:schemeClr val="bg1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</a:t>
              </a:r>
            </a:p>
          </p:txBody>
        </p:sp>
      </p:grp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214438" y="2625725"/>
            <a:ext cx="7199312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ko-KR" sz="2200" b="1" dirty="0">
                <a:latin typeface="HY헤드라인M" pitchFamily="18" charset="-127"/>
                <a:ea typeface="HY헤드라인M" pitchFamily="18" charset="-127"/>
              </a:rPr>
              <a:t>▣ Bubbler can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sample </a:t>
            </a:r>
            <a:r>
              <a:rPr lang="en-US" altLang="ko-KR" sz="2200" b="1" dirty="0">
                <a:latin typeface="HY헤드라인M" pitchFamily="18" charset="-127"/>
                <a:ea typeface="HY헤드라인M" pitchFamily="18" charset="-127"/>
              </a:rPr>
              <a:t>only one point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with </a:t>
            </a:r>
            <a:r>
              <a:rPr lang="en-US" altLang="ko-KR" sz="2200" b="1" dirty="0">
                <a:latin typeface="HY헤드라인M" pitchFamily="18" charset="-127"/>
                <a:ea typeface="HY헤드라인M" pitchFamily="18" charset="-127"/>
              </a:rPr>
              <a:t>a bubbler.</a:t>
            </a:r>
            <a:endParaRPr lang="ko-KR" altLang="en-US" sz="2200" dirty="0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1259632" y="3140968"/>
            <a:ext cx="7199312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ko-KR" altLang="en-US" sz="22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▶ </a:t>
            </a:r>
            <a:r>
              <a:rPr lang="en-US" altLang="ko-KR" sz="22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Sampling of multiple points need with </a:t>
            </a:r>
            <a:r>
              <a:rPr lang="en-US" altLang="ko-KR" sz="22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a </a:t>
            </a:r>
            <a:r>
              <a:rPr lang="en-US" altLang="ko-KR" sz="22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bubbler.</a:t>
            </a:r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1214438" y="4919663"/>
            <a:ext cx="71993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</a:pPr>
            <a:r>
              <a:rPr lang="ko-KR" altLang="en-US" sz="22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▶ </a:t>
            </a:r>
            <a:r>
              <a:rPr lang="en-US" altLang="ko-KR" sz="22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During sampling at the same point, it needs </a:t>
            </a:r>
          </a:p>
          <a:p>
            <a:pPr>
              <a:lnSpc>
                <a:spcPts val="2500"/>
              </a:lnSpc>
            </a:pPr>
            <a:r>
              <a:rPr lang="en-US" altLang="ko-KR" sz="22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   a equipment that able to automatic sample with </a:t>
            </a:r>
          </a:p>
          <a:p>
            <a:pPr>
              <a:lnSpc>
                <a:spcPts val="2500"/>
              </a:lnSpc>
            </a:pPr>
            <a:r>
              <a:rPr lang="en-US" altLang="ko-KR" sz="22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22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the setting </a:t>
            </a:r>
            <a:r>
              <a:rPr lang="en-US" altLang="ko-KR" sz="22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time.</a:t>
            </a:r>
            <a:endParaRPr lang="ko-KR" altLang="en-US" sz="22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214438" y="3813175"/>
            <a:ext cx="7199312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ko-KR" sz="2200" b="1" dirty="0">
                <a:latin typeface="HY헤드라인M" pitchFamily="18" charset="-127"/>
                <a:ea typeface="HY헤드라인M" pitchFamily="18" charset="-127"/>
              </a:rPr>
              <a:t>▣ During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the abnormal situation , Operator increase </a:t>
            </a:r>
          </a:p>
          <a:p>
            <a:pPr>
              <a:lnSpc>
                <a:spcPts val="2500"/>
              </a:lnSpc>
            </a:pP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    to sample </a:t>
            </a:r>
            <a:r>
              <a:rPr lang="en-US" altLang="ko-KR" sz="2200" b="1" dirty="0">
                <a:latin typeface="HY헤드라인M" pitchFamily="18" charset="-127"/>
                <a:ea typeface="HY헤드라인M" pitchFamily="18" charset="-127"/>
              </a:rPr>
              <a:t>because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of the sampling </a:t>
            </a:r>
            <a:r>
              <a:rPr lang="en-US" altLang="ko-KR" sz="2200" b="1" dirty="0">
                <a:latin typeface="HY헤드라인M" pitchFamily="18" charset="-127"/>
                <a:ea typeface="HY헤드라인M" pitchFamily="18" charset="-127"/>
              </a:rPr>
              <a:t>interval time 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2500"/>
              </a:lnSpc>
            </a:pP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    is shorter.</a:t>
            </a:r>
            <a:endParaRPr lang="ko-KR" altLang="en-US" sz="2200" b="1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7415" name="그룹 38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38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7417" name="그룹 24"/>
            <p:cNvGrpSpPr>
              <a:grpSpLocks/>
            </p:cNvGrpSpPr>
            <p:nvPr/>
          </p:nvGrpSpPr>
          <p:grpSpPr bwMode="auto">
            <a:xfrm>
              <a:off x="539552" y="548680"/>
              <a:ext cx="6432989" cy="763588"/>
              <a:chOff x="765201" y="548680"/>
              <a:chExt cx="6432989" cy="763588"/>
            </a:xfrm>
          </p:grpSpPr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1517650" y="685205"/>
                <a:ext cx="5679879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Needs of the equipment development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8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9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0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Ⅲ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그룹 14"/>
          <p:cNvGrpSpPr>
            <a:grpSpLocks/>
          </p:cNvGrpSpPr>
          <p:nvPr/>
        </p:nvGrpSpPr>
        <p:grpSpPr bwMode="auto">
          <a:xfrm>
            <a:off x="576263" y="1868488"/>
            <a:ext cx="7920037" cy="4114800"/>
            <a:chOff x="468313" y="1120775"/>
            <a:chExt cx="7687362" cy="4406801"/>
          </a:xfrm>
        </p:grpSpPr>
        <p:sp>
          <p:nvSpPr>
            <p:cNvPr id="59419" name="Rectangle 27"/>
            <p:cNvSpPr>
              <a:spLocks noChangeArrowheads="1"/>
            </p:cNvSpPr>
            <p:nvPr/>
          </p:nvSpPr>
          <p:spPr bwMode="auto">
            <a:xfrm>
              <a:off x="955226" y="1413202"/>
              <a:ext cx="7200449" cy="4114374"/>
            </a:xfrm>
            <a:prstGeom prst="rect">
              <a:avLst/>
            </a:prstGeom>
            <a:noFill/>
            <a:ln w="25400">
              <a:solidFill>
                <a:srgbClr val="80808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59414" name="AutoShape 22"/>
            <p:cNvSpPr>
              <a:spLocks noChangeArrowheads="1"/>
            </p:cNvSpPr>
            <p:nvPr/>
          </p:nvSpPr>
          <p:spPr bwMode="auto">
            <a:xfrm>
              <a:off x="468313" y="1120775"/>
              <a:ext cx="2722703" cy="57975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>
              <a:outerShdw dist="52363" dir="4557825" algn="ctr" rotWithShape="0">
                <a:srgbClr val="000000">
                  <a:alpha val="20000"/>
                </a:srgbClr>
              </a:outerShdw>
            </a:effectLst>
          </p:spPr>
          <p:txBody>
            <a:bodyPr wrap="none" lIns="342000" tIns="190800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8449" name="AutoShape 23"/>
            <p:cNvSpPr>
              <a:spLocks noChangeArrowheads="1"/>
            </p:cNvSpPr>
            <p:nvPr/>
          </p:nvSpPr>
          <p:spPr bwMode="auto">
            <a:xfrm>
              <a:off x="622300" y="1160463"/>
              <a:ext cx="2443163" cy="2460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342000" tIns="190800" anchor="ctr"/>
            <a:lstStyle/>
            <a:p>
              <a:endParaRPr lang="ko-KR" altLang="en-US"/>
            </a:p>
          </p:txBody>
        </p:sp>
      </p:grp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214438" y="2539445"/>
            <a:ext cx="7235825" cy="90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altLang="ko-KR" sz="2200" b="1" dirty="0">
                <a:latin typeface="HY헤드라인M" pitchFamily="18" charset="-127"/>
                <a:ea typeface="HY헤드라인M" pitchFamily="18" charset="-127"/>
              </a:rPr>
              <a:t>▣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Busy Outage </a:t>
            </a:r>
            <a:r>
              <a:rPr lang="en-US" altLang="ko-KR" sz="2200" b="1" dirty="0">
                <a:latin typeface="HY헤드라인M" pitchFamily="18" charset="-127"/>
                <a:ea typeface="HY헤드라인M" pitchFamily="18" charset="-127"/>
              </a:rPr>
              <a:t>and equipment contamination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can</a:t>
            </a:r>
          </a:p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    cause a </a:t>
            </a:r>
            <a:r>
              <a:rPr lang="en-US" altLang="ko-KR" sz="2200" b="1" dirty="0">
                <a:latin typeface="HY헤드라인M" pitchFamily="18" charset="-127"/>
                <a:ea typeface="HY헤드라인M" pitchFamily="18" charset="-127"/>
              </a:rPr>
              <a:t>lack of equipment .</a:t>
            </a:r>
            <a:endParaRPr lang="ko-KR" altLang="en-US" sz="2200" dirty="0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1214438" y="3665538"/>
            <a:ext cx="71993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2500"/>
              </a:lnSpc>
            </a:pPr>
            <a:r>
              <a:rPr lang="ko-KR" altLang="en-US" sz="22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▶ </a:t>
            </a:r>
            <a:r>
              <a:rPr lang="en-US" altLang="ko-KR" sz="22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Equipment needs multiple </a:t>
            </a:r>
            <a:r>
              <a:rPr lang="en-US" altLang="ko-KR" sz="22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sampler </a:t>
            </a:r>
            <a:r>
              <a:rPr lang="en-US" altLang="ko-KR" sz="22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line and </a:t>
            </a:r>
          </a:p>
          <a:p>
            <a:pPr>
              <a:lnSpc>
                <a:spcPts val="2500"/>
              </a:lnSpc>
            </a:pPr>
            <a:r>
              <a:rPr lang="en-US" altLang="ko-KR" sz="22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   requires a self-cleaning function.</a:t>
            </a:r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1259632" y="5229200"/>
            <a:ext cx="7199312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ko-KR" altLang="en-US" sz="22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▶ </a:t>
            </a:r>
            <a:r>
              <a:rPr lang="en-US" altLang="ko-KR" sz="22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Need the sampling time storage function .</a:t>
            </a:r>
            <a:endParaRPr lang="ko-KR" altLang="en-US" sz="2200" dirty="0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214438" y="4705258"/>
            <a:ext cx="7462018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altLang="ko-KR" sz="2200" b="1" dirty="0">
                <a:latin typeface="HY헤드라인M" pitchFamily="18" charset="-127"/>
                <a:ea typeface="HY헤드라인M" pitchFamily="18" charset="-127"/>
              </a:rPr>
              <a:t>▣ Equipment itself does not record the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sampling time</a:t>
            </a:r>
            <a:r>
              <a:rPr lang="en-US" altLang="ko-KR" sz="2200" b="1" dirty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2200" dirty="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162050" y="1916113"/>
            <a:ext cx="1657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HY헤드라인M" pitchFamily="18" charset="-127"/>
                <a:ea typeface="HY헤드라인M" pitchFamily="18" charset="-127"/>
              </a:rPr>
              <a:t>Equipment</a:t>
            </a:r>
            <a:endParaRPr lang="ko-KR" altLang="en-US" sz="2400" b="1" dirty="0">
              <a:solidFill>
                <a:schemeClr val="bg1"/>
              </a:solidFill>
              <a:effectLst>
                <a:outerShdw dist="38100" dir="2700000" algn="tl" rotWithShape="0">
                  <a:schemeClr val="tx1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8440" name="그룹 31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33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8442" name="그룹 24"/>
            <p:cNvGrpSpPr>
              <a:grpSpLocks/>
            </p:cNvGrpSpPr>
            <p:nvPr/>
          </p:nvGrpSpPr>
          <p:grpSpPr bwMode="auto">
            <a:xfrm>
              <a:off x="539552" y="548680"/>
              <a:ext cx="6432989" cy="763588"/>
              <a:chOff x="765201" y="548680"/>
              <a:chExt cx="6432989" cy="763588"/>
            </a:xfrm>
          </p:grpSpPr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>
                <a:off x="1517650" y="685205"/>
                <a:ext cx="5679879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Needs of the equipment development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6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7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8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Ⅲ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그룹 14"/>
          <p:cNvGrpSpPr>
            <a:grpSpLocks/>
          </p:cNvGrpSpPr>
          <p:nvPr/>
        </p:nvGrpSpPr>
        <p:grpSpPr bwMode="auto">
          <a:xfrm>
            <a:off x="576263" y="1868488"/>
            <a:ext cx="7920037" cy="4114800"/>
            <a:chOff x="468313" y="1120775"/>
            <a:chExt cx="7687362" cy="4406801"/>
          </a:xfrm>
        </p:grpSpPr>
        <p:sp>
          <p:nvSpPr>
            <p:cNvPr id="59419" name="Rectangle 27"/>
            <p:cNvSpPr>
              <a:spLocks noChangeArrowheads="1"/>
            </p:cNvSpPr>
            <p:nvPr/>
          </p:nvSpPr>
          <p:spPr bwMode="auto">
            <a:xfrm>
              <a:off x="955226" y="1413202"/>
              <a:ext cx="7200449" cy="4114374"/>
            </a:xfrm>
            <a:prstGeom prst="rect">
              <a:avLst/>
            </a:prstGeom>
            <a:noFill/>
            <a:ln w="25400">
              <a:solidFill>
                <a:srgbClr val="80808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59414" name="AutoShape 22"/>
            <p:cNvSpPr>
              <a:spLocks noChangeArrowheads="1"/>
            </p:cNvSpPr>
            <p:nvPr/>
          </p:nvSpPr>
          <p:spPr bwMode="auto">
            <a:xfrm>
              <a:off x="468313" y="1120775"/>
              <a:ext cx="2722703" cy="57975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>
              <a:outerShdw dist="52363" dir="4557825" algn="ctr" rotWithShape="0">
                <a:srgbClr val="000000">
                  <a:alpha val="20000"/>
                </a:srgbClr>
              </a:outerShdw>
            </a:effectLst>
          </p:spPr>
          <p:txBody>
            <a:bodyPr wrap="none" lIns="342000" tIns="190800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9472" name="AutoShape 23"/>
            <p:cNvSpPr>
              <a:spLocks noChangeArrowheads="1"/>
            </p:cNvSpPr>
            <p:nvPr/>
          </p:nvSpPr>
          <p:spPr bwMode="auto">
            <a:xfrm>
              <a:off x="622300" y="1160463"/>
              <a:ext cx="2443163" cy="2460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342000" tIns="190800" anchor="ctr"/>
            <a:lstStyle/>
            <a:p>
              <a:endParaRPr lang="ko-KR" altLang="en-US"/>
            </a:p>
          </p:txBody>
        </p:sp>
        <p:sp>
          <p:nvSpPr>
            <p:cNvPr id="59416" name="Rectangle 24"/>
            <p:cNvSpPr>
              <a:spLocks noChangeArrowheads="1"/>
            </p:cNvSpPr>
            <p:nvPr/>
          </p:nvSpPr>
          <p:spPr bwMode="auto">
            <a:xfrm>
              <a:off x="1036891" y="1173479"/>
              <a:ext cx="1608660" cy="493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Equipment</a:t>
              </a:r>
              <a:endParaRPr lang="ko-KR" altLang="en-US" sz="2400" b="1" dirty="0"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212850" y="2624138"/>
            <a:ext cx="720090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ko-KR" sz="2200" b="1" dirty="0">
                <a:latin typeface="HY헤드라인M" pitchFamily="18" charset="-127"/>
                <a:ea typeface="HY헤드라인M" pitchFamily="18" charset="-127"/>
              </a:rPr>
              <a:t>▣ The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unexpected setting change of flow meter(LPM</a:t>
            </a:r>
            <a:r>
              <a:rPr lang="en-US" altLang="ko-KR" sz="2200" b="1" dirty="0">
                <a:latin typeface="HY헤드라인M" pitchFamily="18" charset="-127"/>
                <a:ea typeface="HY헤드라인M" pitchFamily="18" charset="-127"/>
              </a:rPr>
              <a:t>) 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2500"/>
              </a:lnSpc>
            </a:pP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    can cause the sampling volume change.</a:t>
            </a:r>
            <a:endParaRPr lang="en-US" altLang="ko-KR" sz="22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1212850" y="3665538"/>
            <a:ext cx="72009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</a:pPr>
            <a:r>
              <a:rPr lang="ko-KR" altLang="en-US" sz="22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▶ </a:t>
            </a:r>
            <a:r>
              <a:rPr lang="en-US" altLang="ko-KR" sz="22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Need the </a:t>
            </a:r>
            <a:r>
              <a:rPr lang="en-US" altLang="ko-KR" sz="22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automatic correction features </a:t>
            </a:r>
            <a:r>
              <a:rPr lang="en-US" altLang="ko-KR" sz="22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in</a:t>
            </a:r>
            <a:endParaRPr lang="en-US" altLang="ko-KR" sz="22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2500"/>
              </a:lnSpc>
            </a:pPr>
            <a:r>
              <a:rPr lang="en-US" altLang="ko-KR" sz="22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   accordance with the change of flow rate(LPM).</a:t>
            </a:r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1259632" y="5301208"/>
            <a:ext cx="72009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</a:pPr>
            <a:r>
              <a:rPr lang="ko-KR" altLang="en-US" sz="22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▶</a:t>
            </a:r>
            <a:r>
              <a:rPr lang="en-US" altLang="ko-KR" sz="22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Need Sampling reservation function.</a:t>
            </a:r>
            <a:endParaRPr lang="ko-KR" altLang="en-US" sz="2200" dirty="0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212850" y="4705350"/>
            <a:ext cx="72009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ko-KR" sz="2200" b="1" dirty="0">
                <a:latin typeface="HY헤드라인M" pitchFamily="18" charset="-127"/>
                <a:ea typeface="HY헤드라인M" pitchFamily="18" charset="-127"/>
              </a:rPr>
              <a:t>▣ No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Sampling reservation function.</a:t>
            </a:r>
            <a:endParaRPr lang="ko-KR" altLang="en-US" sz="2200" dirty="0"/>
          </a:p>
        </p:txBody>
      </p:sp>
      <p:grpSp>
        <p:nvGrpSpPr>
          <p:cNvPr id="19463" name="그룹 30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32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9465" name="그룹 24"/>
            <p:cNvGrpSpPr>
              <a:grpSpLocks/>
            </p:cNvGrpSpPr>
            <p:nvPr/>
          </p:nvGrpSpPr>
          <p:grpSpPr bwMode="auto">
            <a:xfrm>
              <a:off x="539552" y="548680"/>
              <a:ext cx="6432989" cy="763588"/>
              <a:chOff x="765201" y="548680"/>
              <a:chExt cx="6432989" cy="763588"/>
            </a:xfrm>
          </p:grpSpPr>
          <p:sp>
            <p:nvSpPr>
              <p:cNvPr id="34" name="Rectangle 17"/>
              <p:cNvSpPr>
                <a:spLocks noChangeArrowheads="1"/>
              </p:cNvSpPr>
              <p:nvPr/>
            </p:nvSpPr>
            <p:spPr bwMode="auto">
              <a:xfrm>
                <a:off x="1517650" y="685205"/>
                <a:ext cx="5679879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Needs of the equipment development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5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6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Ⅲ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576263" y="2135188"/>
            <a:ext cx="7991475" cy="38481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dist="50800" dir="2700000" algn="tl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grpSp>
        <p:nvGrpSpPr>
          <p:cNvPr id="2" name="그룹 27"/>
          <p:cNvGrpSpPr>
            <a:grpSpLocks/>
          </p:cNvGrpSpPr>
          <p:nvPr/>
        </p:nvGrpSpPr>
        <p:grpSpPr bwMode="auto">
          <a:xfrm>
            <a:off x="684213" y="2700338"/>
            <a:ext cx="2519362" cy="3105150"/>
            <a:chOff x="683568" y="2700000"/>
            <a:chExt cx="2520000" cy="3104944"/>
          </a:xfrm>
        </p:grpSpPr>
        <p:sp>
          <p:nvSpPr>
            <p:cNvPr id="54290" name="Rectangle 18"/>
            <p:cNvSpPr>
              <a:spLocks noChangeArrowheads="1"/>
            </p:cNvSpPr>
            <p:nvPr/>
          </p:nvSpPr>
          <p:spPr bwMode="auto">
            <a:xfrm>
              <a:off x="683568" y="2925410"/>
              <a:ext cx="2520000" cy="2879534"/>
            </a:xfrm>
            <a:prstGeom prst="rect">
              <a:avLst/>
            </a:prstGeom>
            <a:noFill/>
            <a:ln w="25400">
              <a:solidFill>
                <a:srgbClr val="80808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grpSp>
          <p:nvGrpSpPr>
            <p:cNvPr id="20506" name="그룹 54"/>
            <p:cNvGrpSpPr>
              <a:grpSpLocks/>
            </p:cNvGrpSpPr>
            <p:nvPr/>
          </p:nvGrpSpPr>
          <p:grpSpPr bwMode="auto">
            <a:xfrm>
              <a:off x="719832" y="2700000"/>
              <a:ext cx="2353442" cy="504000"/>
              <a:chOff x="719832" y="2700000"/>
              <a:chExt cx="2353442" cy="504000"/>
            </a:xfrm>
          </p:grpSpPr>
          <p:sp>
            <p:nvSpPr>
              <p:cNvPr id="48" name="AutoShape 22"/>
              <p:cNvSpPr>
                <a:spLocks noChangeArrowheads="1"/>
              </p:cNvSpPr>
              <p:nvPr/>
            </p:nvSpPr>
            <p:spPr bwMode="auto">
              <a:xfrm>
                <a:off x="732792" y="2700000"/>
                <a:ext cx="2340568" cy="504792"/>
              </a:xfrm>
              <a:prstGeom prst="roundRect">
                <a:avLst>
                  <a:gd name="adj" fmla="val 50000"/>
                </a:avLst>
              </a:prstGeom>
              <a:solidFill>
                <a:schemeClr val="bg2"/>
              </a:solidFill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52363" dir="4557825" algn="ctr" rotWithShape="0">
                  <a:srgbClr val="000000">
                    <a:alpha val="20000"/>
                  </a:srgbClr>
                </a:outerShdw>
              </a:effectLst>
            </p:spPr>
            <p:txBody>
              <a:bodyPr wrap="none" lIns="342000" tIns="190800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49" name="Rectangle 24"/>
              <p:cNvSpPr>
                <a:spLocks noChangeArrowheads="1"/>
              </p:cNvSpPr>
              <p:nvPr/>
            </p:nvSpPr>
            <p:spPr bwMode="auto">
              <a:xfrm>
                <a:off x="720089" y="2714286"/>
                <a:ext cx="2340568" cy="4317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200" b="1" dirty="0">
                    <a:solidFill>
                      <a:schemeClr val="bg1"/>
                    </a:solidFill>
                    <a:effectLst>
                      <a:outerShdw dist="38100" dir="2700000" algn="tl" rotWithShape="0">
                        <a:schemeClr val="tx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Main controller</a:t>
                </a:r>
                <a:r>
                  <a:rPr lang="ko-KR" altLang="en-US" sz="2200" b="1" dirty="0">
                    <a:solidFill>
                      <a:schemeClr val="bg1"/>
                    </a:solidFill>
                    <a:effectLst>
                      <a:outerShdw dist="38100" dir="2700000" algn="tl" rotWithShape="0">
                        <a:schemeClr val="tx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 </a:t>
                </a:r>
              </a:p>
            </p:txBody>
          </p:sp>
        </p:grpSp>
        <p:pic>
          <p:nvPicPr>
            <p:cNvPr id="20507" name="그림 7" descr="DSC05364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8709" y="3393256"/>
              <a:ext cx="2340000" cy="23400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grpSp>
        <p:nvGrpSpPr>
          <p:cNvPr id="4" name="그룹 33"/>
          <p:cNvGrpSpPr>
            <a:grpSpLocks/>
          </p:cNvGrpSpPr>
          <p:nvPr/>
        </p:nvGrpSpPr>
        <p:grpSpPr bwMode="auto">
          <a:xfrm>
            <a:off x="3311525" y="2700338"/>
            <a:ext cx="2520950" cy="3105150"/>
            <a:chOff x="3311860" y="2700000"/>
            <a:chExt cx="2520000" cy="3104944"/>
          </a:xfrm>
        </p:grpSpPr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3311860" y="2925410"/>
              <a:ext cx="2520000" cy="2879534"/>
            </a:xfrm>
            <a:prstGeom prst="rect">
              <a:avLst/>
            </a:prstGeom>
            <a:noFill/>
            <a:ln w="25400">
              <a:solidFill>
                <a:srgbClr val="0070C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70C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grpSp>
          <p:nvGrpSpPr>
            <p:cNvPr id="20501" name="그룹 53"/>
            <p:cNvGrpSpPr>
              <a:grpSpLocks/>
            </p:cNvGrpSpPr>
            <p:nvPr/>
          </p:nvGrpSpPr>
          <p:grpSpPr bwMode="auto">
            <a:xfrm>
              <a:off x="3436125" y="2700000"/>
              <a:ext cx="2098322" cy="504000"/>
              <a:chOff x="3436125" y="2700000"/>
              <a:chExt cx="2098322" cy="504000"/>
            </a:xfrm>
          </p:grpSpPr>
          <p:sp>
            <p:nvSpPr>
              <p:cNvPr id="44" name="AutoShape 22"/>
              <p:cNvSpPr>
                <a:spLocks noChangeArrowheads="1"/>
              </p:cNvSpPr>
              <p:nvPr/>
            </p:nvSpPr>
            <p:spPr bwMode="auto">
              <a:xfrm>
                <a:off x="3446747" y="2700000"/>
                <a:ext cx="2088363" cy="5047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B4293"/>
                  </a:gs>
                  <a:gs pos="100000">
                    <a:srgbClr val="1D61B3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52363" dir="4557825" algn="ctr" rotWithShape="0">
                  <a:srgbClr val="000000">
                    <a:alpha val="20000"/>
                  </a:srgbClr>
                </a:outerShdw>
              </a:effectLst>
            </p:spPr>
            <p:txBody>
              <a:bodyPr wrap="none" lIns="342000" tIns="190800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45" name="Rectangle 24"/>
              <p:cNvSpPr>
                <a:spLocks noChangeArrowheads="1"/>
              </p:cNvSpPr>
              <p:nvPr/>
            </p:nvSpPr>
            <p:spPr bwMode="auto">
              <a:xfrm>
                <a:off x="3435638" y="2714286"/>
                <a:ext cx="2069320" cy="4317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200" b="1" spc="-150" dirty="0">
                    <a:solidFill>
                      <a:schemeClr val="bg1"/>
                    </a:solidFill>
                    <a:effectLst>
                      <a:outerShdw dist="38100" dir="2700000" algn="tl" rotWithShape="0">
                        <a:schemeClr val="tx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Sample selector</a:t>
                </a:r>
                <a:endParaRPr lang="ko-KR" altLang="en-US" sz="2200" b="1" spc="-150" dirty="0">
                  <a:solidFill>
                    <a:schemeClr val="bg1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pic>
          <p:nvPicPr>
            <p:cNvPr id="20502" name="그림 6" descr="시료선택기.JPG"/>
            <p:cNvPicPr>
              <a:picLocks noChangeAspect="1"/>
            </p:cNvPicPr>
            <p:nvPr/>
          </p:nvPicPr>
          <p:blipFill>
            <a:blip r:embed="rId3" cstate="print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3423566" y="3393256"/>
              <a:ext cx="2340000" cy="234000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</p:grpSp>
      <p:grpSp>
        <p:nvGrpSpPr>
          <p:cNvPr id="6" name="그룹 34"/>
          <p:cNvGrpSpPr>
            <a:grpSpLocks/>
          </p:cNvGrpSpPr>
          <p:nvPr/>
        </p:nvGrpSpPr>
        <p:grpSpPr bwMode="auto">
          <a:xfrm>
            <a:off x="5940425" y="2700338"/>
            <a:ext cx="2519363" cy="3105150"/>
            <a:chOff x="5940152" y="2700000"/>
            <a:chExt cx="2520000" cy="3104944"/>
          </a:xfrm>
        </p:grpSpPr>
        <p:sp>
          <p:nvSpPr>
            <p:cNvPr id="33" name="Rectangle 18"/>
            <p:cNvSpPr>
              <a:spLocks noChangeArrowheads="1"/>
            </p:cNvSpPr>
            <p:nvPr/>
          </p:nvSpPr>
          <p:spPr bwMode="auto">
            <a:xfrm>
              <a:off x="5940152" y="2925410"/>
              <a:ext cx="2520000" cy="2879534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C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grpSp>
          <p:nvGrpSpPr>
            <p:cNvPr id="20496" name="그룹 52"/>
            <p:cNvGrpSpPr>
              <a:grpSpLocks/>
            </p:cNvGrpSpPr>
            <p:nvPr/>
          </p:nvGrpSpPr>
          <p:grpSpPr bwMode="auto">
            <a:xfrm>
              <a:off x="6007469" y="2700000"/>
              <a:ext cx="2349793" cy="504000"/>
              <a:chOff x="6007469" y="2700000"/>
              <a:chExt cx="2349793" cy="504000"/>
            </a:xfrm>
          </p:grpSpPr>
          <p:sp>
            <p:nvSpPr>
              <p:cNvPr id="51" name="AutoShape 22"/>
              <p:cNvSpPr>
                <a:spLocks noChangeArrowheads="1"/>
              </p:cNvSpPr>
              <p:nvPr/>
            </p:nvSpPr>
            <p:spPr bwMode="auto">
              <a:xfrm>
                <a:off x="6006844" y="2700000"/>
                <a:ext cx="2340567" cy="504792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52363" dir="4557825" algn="ctr" rotWithShape="0">
                  <a:srgbClr val="000000">
                    <a:alpha val="20000"/>
                  </a:srgbClr>
                </a:outerShdw>
              </a:effectLst>
            </p:spPr>
            <p:txBody>
              <a:bodyPr wrap="none" lIns="342000" tIns="190800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52" name="Rectangle 24"/>
              <p:cNvSpPr>
                <a:spLocks noChangeArrowheads="1"/>
              </p:cNvSpPr>
              <p:nvPr/>
            </p:nvSpPr>
            <p:spPr bwMode="auto">
              <a:xfrm>
                <a:off x="6016371" y="2725398"/>
                <a:ext cx="2340567" cy="4317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200" b="1" dirty="0">
                    <a:solidFill>
                      <a:schemeClr val="bg1"/>
                    </a:solidFill>
                    <a:effectLst>
                      <a:outerShdw dist="38100" dir="2700000" algn="tl" rotWithShape="0">
                        <a:schemeClr val="tx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Bubbler</a:t>
                </a:r>
                <a:endParaRPr lang="ko-KR" altLang="en-US" sz="2200" b="1" dirty="0">
                  <a:solidFill>
                    <a:schemeClr val="bg1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pic>
          <p:nvPicPr>
            <p:cNvPr id="20497" name="그림 6" descr="ITI-2482WS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48424" y="3393256"/>
              <a:ext cx="2340000" cy="23400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</p:pic>
      </p:grpSp>
      <p:sp>
        <p:nvSpPr>
          <p:cNvPr id="36" name="AutoShape 8"/>
          <p:cNvSpPr>
            <a:spLocks noChangeArrowheads="1"/>
          </p:cNvSpPr>
          <p:nvPr/>
        </p:nvSpPr>
        <p:spPr bwMode="auto">
          <a:xfrm>
            <a:off x="1738313" y="1866900"/>
            <a:ext cx="5602287" cy="539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9933">
                  <a:shade val="30000"/>
                  <a:satMod val="115000"/>
                  <a:alpha val="80000"/>
                </a:srgbClr>
              </a:gs>
              <a:gs pos="50000">
                <a:srgbClr val="FF9933">
                  <a:shade val="67500"/>
                  <a:satMod val="115000"/>
                  <a:alpha val="80000"/>
                </a:srgbClr>
              </a:gs>
              <a:gs pos="100000">
                <a:srgbClr val="FF9933">
                  <a:shade val="100000"/>
                  <a:satMod val="115000"/>
                  <a:alpha val="80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ko-KR">
              <a:latin typeface="굴림" charset="-127"/>
              <a:ea typeface="굴림" charset="-127"/>
            </a:endParaRPr>
          </a:p>
        </p:txBody>
      </p:sp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1757363" y="1866900"/>
            <a:ext cx="5600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600" b="1" dirty="0">
                <a:latin typeface="HY헤드라인M" pitchFamily="18" charset="-127"/>
                <a:ea typeface="HY헤드라인M" pitchFamily="18" charset="-127"/>
              </a:rPr>
              <a:t>Prototype </a:t>
            </a:r>
            <a:r>
              <a:rPr lang="en-US" altLang="ko-KR" sz="2600" b="1" dirty="0" smtClean="0">
                <a:latin typeface="HY헤드라인M" pitchFamily="18" charset="-127"/>
                <a:ea typeface="HY헤드라인M" pitchFamily="18" charset="-127"/>
              </a:rPr>
              <a:t>of the Sampler</a:t>
            </a:r>
            <a:endParaRPr lang="ko-KR" altLang="en-US" sz="2600" b="1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0488" name="그룹 52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50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20490" name="그룹 28"/>
            <p:cNvGrpSpPr>
              <a:grpSpLocks/>
            </p:cNvGrpSpPr>
            <p:nvPr/>
          </p:nvGrpSpPr>
          <p:grpSpPr bwMode="auto">
            <a:xfrm>
              <a:off x="539552" y="548680"/>
              <a:ext cx="6870609" cy="763588"/>
              <a:chOff x="765201" y="548680"/>
              <a:chExt cx="6870609" cy="763588"/>
            </a:xfrm>
          </p:grpSpPr>
          <p:sp>
            <p:nvSpPr>
              <p:cNvPr id="31" name="Rectangle 17"/>
              <p:cNvSpPr>
                <a:spLocks noChangeArrowheads="1"/>
              </p:cNvSpPr>
              <p:nvPr/>
            </p:nvSpPr>
            <p:spPr bwMode="auto">
              <a:xfrm>
                <a:off x="1517650" y="685205"/>
                <a:ext cx="6118013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Automatic Multiple Tritium Sampler(AMTS)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4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5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8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Ⅳ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576263" y="2135188"/>
            <a:ext cx="7991475" cy="38481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dist="50800" dir="2700000" algn="tl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193" name="AutoShape 8"/>
          <p:cNvSpPr>
            <a:spLocks noChangeArrowheads="1"/>
          </p:cNvSpPr>
          <p:nvPr/>
        </p:nvSpPr>
        <p:spPr bwMode="auto">
          <a:xfrm>
            <a:off x="1738313" y="1866900"/>
            <a:ext cx="5602287" cy="539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9933">
                  <a:shade val="30000"/>
                  <a:satMod val="115000"/>
                  <a:alpha val="80000"/>
                </a:srgbClr>
              </a:gs>
              <a:gs pos="50000">
                <a:srgbClr val="FF9933">
                  <a:shade val="67500"/>
                  <a:satMod val="115000"/>
                  <a:alpha val="80000"/>
                </a:srgbClr>
              </a:gs>
              <a:gs pos="100000">
                <a:srgbClr val="FF9933">
                  <a:shade val="100000"/>
                  <a:satMod val="115000"/>
                  <a:alpha val="80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ko-KR">
              <a:latin typeface="굴림" charset="-127"/>
              <a:ea typeface="굴림" charset="-127"/>
            </a:endParaRPr>
          </a:p>
        </p:txBody>
      </p:sp>
      <p:sp>
        <p:nvSpPr>
          <p:cNvPr id="21637" name="Text Box 4"/>
          <p:cNvSpPr txBox="1">
            <a:spLocks noChangeArrowheads="1"/>
          </p:cNvSpPr>
          <p:nvPr/>
        </p:nvSpPr>
        <p:spPr bwMode="auto">
          <a:xfrm>
            <a:off x="1757363" y="1866900"/>
            <a:ext cx="5600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600" b="1" dirty="0">
                <a:latin typeface="HY헤드라인M" pitchFamily="18" charset="-127"/>
                <a:ea typeface="HY헤드라인M" pitchFamily="18" charset="-127"/>
              </a:rPr>
              <a:t>Configuration of the </a:t>
            </a:r>
            <a:r>
              <a:rPr lang="en-US" altLang="ko-KR" sz="2600" b="1" dirty="0" smtClean="0">
                <a:latin typeface="HY헤드라인M" pitchFamily="18" charset="-127"/>
                <a:ea typeface="HY헤드라인M" pitchFamily="18" charset="-127"/>
              </a:rPr>
              <a:t>Sampler</a:t>
            </a:r>
            <a:endParaRPr lang="ko-KR" altLang="en-US" sz="2600" b="1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1638" name="그룹 201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203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21640" name="그룹 28"/>
            <p:cNvGrpSpPr>
              <a:grpSpLocks/>
            </p:cNvGrpSpPr>
            <p:nvPr/>
          </p:nvGrpSpPr>
          <p:grpSpPr bwMode="auto">
            <a:xfrm>
              <a:off x="539552" y="548680"/>
              <a:ext cx="6870609" cy="763588"/>
              <a:chOff x="765201" y="548680"/>
              <a:chExt cx="6870609" cy="763588"/>
            </a:xfrm>
          </p:grpSpPr>
          <p:sp>
            <p:nvSpPr>
              <p:cNvPr id="205" name="Rectangle 17"/>
              <p:cNvSpPr>
                <a:spLocks noChangeArrowheads="1"/>
              </p:cNvSpPr>
              <p:nvPr/>
            </p:nvSpPr>
            <p:spPr bwMode="auto">
              <a:xfrm>
                <a:off x="1517650" y="685205"/>
                <a:ext cx="6118013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Automatic Multiple Tritium Sampler(AMTS)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06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07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08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Ⅳ</a:t>
                </a:r>
              </a:p>
            </p:txBody>
          </p:sp>
        </p:grpSp>
      </p:grpSp>
      <p:sp>
        <p:nvSpPr>
          <p:cNvPr id="241" name="TextBox 240"/>
          <p:cNvSpPr txBox="1"/>
          <p:nvPr/>
        </p:nvSpPr>
        <p:spPr>
          <a:xfrm>
            <a:off x="5916613" y="2825750"/>
            <a:ext cx="1084262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Solenoid valve</a:t>
            </a:r>
            <a:endParaRPr lang="ko-KR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7" name="타원 116"/>
          <p:cNvSpPr/>
          <p:nvPr/>
        </p:nvSpPr>
        <p:spPr>
          <a:xfrm>
            <a:off x="5678488" y="2894013"/>
            <a:ext cx="107950" cy="1079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19" name="직선 화살표 연결선 118"/>
          <p:cNvCxnSpPr/>
          <p:nvPr/>
        </p:nvCxnSpPr>
        <p:spPr>
          <a:xfrm rot="10800000" flipH="1">
            <a:off x="5678488" y="2947988"/>
            <a:ext cx="107950" cy="1587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타원 86"/>
          <p:cNvSpPr/>
          <p:nvPr/>
        </p:nvSpPr>
        <p:spPr>
          <a:xfrm rot="5400000">
            <a:off x="5678488" y="3190875"/>
            <a:ext cx="107950" cy="107950"/>
          </a:xfrm>
          <a:prstGeom prst="ellipse">
            <a:avLst/>
          </a:prstGeom>
          <a:solidFill>
            <a:srgbClr val="FFCC66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02" name="직선 화살표 연결선 101"/>
          <p:cNvCxnSpPr/>
          <p:nvPr/>
        </p:nvCxnSpPr>
        <p:spPr>
          <a:xfrm flipH="1">
            <a:off x="5553075" y="3519488"/>
            <a:ext cx="360363" cy="1587"/>
          </a:xfrm>
          <a:prstGeom prst="straightConnector1">
            <a:avLst/>
          </a:prstGeom>
          <a:ln w="3175">
            <a:solidFill>
              <a:srgbClr val="0000FF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924550" y="3111500"/>
            <a:ext cx="148272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Operation Display</a:t>
            </a:r>
            <a:r>
              <a:rPr lang="ko-KR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LED</a:t>
            </a:r>
            <a:endParaRPr lang="ko-KR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915025" y="3397250"/>
            <a:ext cx="110490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Control signals</a:t>
            </a:r>
            <a:endParaRPr lang="ko-KR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57" name="직선 연결선 156"/>
          <p:cNvCxnSpPr/>
          <p:nvPr/>
        </p:nvCxnSpPr>
        <p:spPr>
          <a:xfrm rot="5400000">
            <a:off x="2174875" y="3797300"/>
            <a:ext cx="21971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직선 연결선 157"/>
          <p:cNvCxnSpPr/>
          <p:nvPr/>
        </p:nvCxnSpPr>
        <p:spPr>
          <a:xfrm rot="5400000">
            <a:off x="2805112" y="3059113"/>
            <a:ext cx="7207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연결선 158"/>
          <p:cNvCxnSpPr/>
          <p:nvPr/>
        </p:nvCxnSpPr>
        <p:spPr>
          <a:xfrm rot="10800000">
            <a:off x="2084388" y="3419475"/>
            <a:ext cx="10810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연결선 159"/>
          <p:cNvCxnSpPr/>
          <p:nvPr/>
        </p:nvCxnSpPr>
        <p:spPr>
          <a:xfrm rot="5400000">
            <a:off x="3111500" y="3579813"/>
            <a:ext cx="10795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직선 연결선 160"/>
          <p:cNvCxnSpPr/>
          <p:nvPr/>
        </p:nvCxnSpPr>
        <p:spPr>
          <a:xfrm rot="10800000">
            <a:off x="2084388" y="3525838"/>
            <a:ext cx="10810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직선 연결선 161"/>
          <p:cNvCxnSpPr/>
          <p:nvPr/>
        </p:nvCxnSpPr>
        <p:spPr>
          <a:xfrm rot="10800000">
            <a:off x="2084388" y="3635375"/>
            <a:ext cx="10810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직선 연결선 162"/>
          <p:cNvCxnSpPr/>
          <p:nvPr/>
        </p:nvCxnSpPr>
        <p:spPr>
          <a:xfrm rot="5400000">
            <a:off x="3111500" y="3797300"/>
            <a:ext cx="10795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직선 연결선 163"/>
          <p:cNvCxnSpPr/>
          <p:nvPr/>
        </p:nvCxnSpPr>
        <p:spPr>
          <a:xfrm rot="10800000">
            <a:off x="2084388" y="3743325"/>
            <a:ext cx="10810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연결선 164"/>
          <p:cNvCxnSpPr/>
          <p:nvPr/>
        </p:nvCxnSpPr>
        <p:spPr>
          <a:xfrm rot="10800000">
            <a:off x="2084388" y="3851275"/>
            <a:ext cx="10810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직선 연결선 165"/>
          <p:cNvCxnSpPr/>
          <p:nvPr/>
        </p:nvCxnSpPr>
        <p:spPr>
          <a:xfrm rot="5400000">
            <a:off x="3111500" y="4013200"/>
            <a:ext cx="10795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직선 연결선 166"/>
          <p:cNvCxnSpPr/>
          <p:nvPr/>
        </p:nvCxnSpPr>
        <p:spPr>
          <a:xfrm rot="10800000">
            <a:off x="2084388" y="3959225"/>
            <a:ext cx="10810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직선 연결선 167"/>
          <p:cNvCxnSpPr/>
          <p:nvPr/>
        </p:nvCxnSpPr>
        <p:spPr>
          <a:xfrm rot="10800000">
            <a:off x="2084388" y="4067175"/>
            <a:ext cx="10810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직선 연결선 168"/>
          <p:cNvCxnSpPr/>
          <p:nvPr/>
        </p:nvCxnSpPr>
        <p:spPr>
          <a:xfrm rot="5400000">
            <a:off x="2805906" y="4534694"/>
            <a:ext cx="7191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직선 연결선 169"/>
          <p:cNvCxnSpPr/>
          <p:nvPr/>
        </p:nvCxnSpPr>
        <p:spPr>
          <a:xfrm rot="10800000">
            <a:off x="2084388" y="4175125"/>
            <a:ext cx="10810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직선 연결선 178"/>
          <p:cNvCxnSpPr/>
          <p:nvPr/>
        </p:nvCxnSpPr>
        <p:spPr>
          <a:xfrm rot="5400000" flipH="1" flipV="1">
            <a:off x="2676525" y="3797300"/>
            <a:ext cx="21971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직선 연결선 179"/>
          <p:cNvCxnSpPr/>
          <p:nvPr/>
        </p:nvCxnSpPr>
        <p:spPr>
          <a:xfrm rot="16200000" flipH="1">
            <a:off x="3524250" y="3059113"/>
            <a:ext cx="7207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직선 연결선 180"/>
          <p:cNvCxnSpPr/>
          <p:nvPr/>
        </p:nvCxnSpPr>
        <p:spPr>
          <a:xfrm rot="10800000" flipH="1">
            <a:off x="3884613" y="3419475"/>
            <a:ext cx="10810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직선 연결선 181"/>
          <p:cNvCxnSpPr/>
          <p:nvPr/>
        </p:nvCxnSpPr>
        <p:spPr>
          <a:xfrm rot="16200000" flipH="1">
            <a:off x="3830638" y="3579813"/>
            <a:ext cx="10795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직선 연결선 182"/>
          <p:cNvCxnSpPr/>
          <p:nvPr/>
        </p:nvCxnSpPr>
        <p:spPr>
          <a:xfrm rot="10800000" flipH="1">
            <a:off x="3884613" y="3525838"/>
            <a:ext cx="10810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직선 연결선 183"/>
          <p:cNvCxnSpPr/>
          <p:nvPr/>
        </p:nvCxnSpPr>
        <p:spPr>
          <a:xfrm rot="10800000" flipH="1">
            <a:off x="3884613" y="3635375"/>
            <a:ext cx="10810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직선 연결선 184"/>
          <p:cNvCxnSpPr/>
          <p:nvPr/>
        </p:nvCxnSpPr>
        <p:spPr>
          <a:xfrm rot="16200000" flipH="1">
            <a:off x="3830638" y="3797300"/>
            <a:ext cx="10795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직선 연결선 185"/>
          <p:cNvCxnSpPr/>
          <p:nvPr/>
        </p:nvCxnSpPr>
        <p:spPr>
          <a:xfrm rot="10800000" flipH="1">
            <a:off x="3884613" y="3743325"/>
            <a:ext cx="10810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직선 연결선 186"/>
          <p:cNvCxnSpPr/>
          <p:nvPr/>
        </p:nvCxnSpPr>
        <p:spPr>
          <a:xfrm rot="10800000" flipH="1">
            <a:off x="3884613" y="3851275"/>
            <a:ext cx="10810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직선 연결선 187"/>
          <p:cNvCxnSpPr/>
          <p:nvPr/>
        </p:nvCxnSpPr>
        <p:spPr>
          <a:xfrm rot="16200000" flipH="1">
            <a:off x="3830638" y="4013200"/>
            <a:ext cx="10795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직선 연결선 188"/>
          <p:cNvCxnSpPr/>
          <p:nvPr/>
        </p:nvCxnSpPr>
        <p:spPr>
          <a:xfrm rot="10800000" flipH="1">
            <a:off x="3884613" y="3959225"/>
            <a:ext cx="10810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직선 연결선 189"/>
          <p:cNvCxnSpPr/>
          <p:nvPr/>
        </p:nvCxnSpPr>
        <p:spPr>
          <a:xfrm rot="10800000" flipH="1">
            <a:off x="3884613" y="4067175"/>
            <a:ext cx="10810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직선 연결선 190"/>
          <p:cNvCxnSpPr/>
          <p:nvPr/>
        </p:nvCxnSpPr>
        <p:spPr>
          <a:xfrm rot="5400000" flipH="1" flipV="1">
            <a:off x="3525044" y="4534694"/>
            <a:ext cx="7191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직선 연결선 191"/>
          <p:cNvCxnSpPr/>
          <p:nvPr/>
        </p:nvCxnSpPr>
        <p:spPr>
          <a:xfrm rot="10800000" flipH="1">
            <a:off x="3884613" y="4175125"/>
            <a:ext cx="10810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3849688" y="2590800"/>
            <a:ext cx="73183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Clean air</a:t>
            </a:r>
            <a:endParaRPr lang="ko-KR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2" name="타원 121"/>
          <p:cNvSpPr/>
          <p:nvPr/>
        </p:nvSpPr>
        <p:spPr>
          <a:xfrm rot="5400000">
            <a:off x="2970213" y="3419475"/>
            <a:ext cx="107950" cy="10795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23" name="직선 화살표 연결선 122"/>
          <p:cNvCxnSpPr/>
          <p:nvPr/>
        </p:nvCxnSpPr>
        <p:spPr>
          <a:xfrm rot="16200000" flipH="1">
            <a:off x="2971007" y="3472656"/>
            <a:ext cx="107950" cy="1587"/>
          </a:xfrm>
          <a:prstGeom prst="straightConnector1">
            <a:avLst/>
          </a:prstGeom>
          <a:ln w="31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타원 123"/>
          <p:cNvSpPr/>
          <p:nvPr/>
        </p:nvSpPr>
        <p:spPr>
          <a:xfrm rot="5400000">
            <a:off x="2970213" y="3635375"/>
            <a:ext cx="107950" cy="10795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25" name="직선 화살표 연결선 124"/>
          <p:cNvCxnSpPr/>
          <p:nvPr/>
        </p:nvCxnSpPr>
        <p:spPr>
          <a:xfrm rot="16200000" flipH="1">
            <a:off x="2971007" y="3688556"/>
            <a:ext cx="107950" cy="1587"/>
          </a:xfrm>
          <a:prstGeom prst="straightConnector1">
            <a:avLst/>
          </a:prstGeom>
          <a:ln w="31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타원 125"/>
          <p:cNvSpPr/>
          <p:nvPr/>
        </p:nvSpPr>
        <p:spPr>
          <a:xfrm rot="5400000">
            <a:off x="2970213" y="3851275"/>
            <a:ext cx="107950" cy="10795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27" name="직선 화살표 연결선 126"/>
          <p:cNvCxnSpPr/>
          <p:nvPr/>
        </p:nvCxnSpPr>
        <p:spPr>
          <a:xfrm rot="16200000" flipH="1">
            <a:off x="2971007" y="3904456"/>
            <a:ext cx="107950" cy="1587"/>
          </a:xfrm>
          <a:prstGeom prst="straightConnector1">
            <a:avLst/>
          </a:prstGeom>
          <a:ln w="31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타원 127"/>
          <p:cNvSpPr/>
          <p:nvPr/>
        </p:nvSpPr>
        <p:spPr>
          <a:xfrm rot="5400000">
            <a:off x="2970213" y="4067175"/>
            <a:ext cx="107950" cy="10795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29" name="직선 화살표 연결선 128"/>
          <p:cNvCxnSpPr/>
          <p:nvPr/>
        </p:nvCxnSpPr>
        <p:spPr>
          <a:xfrm rot="16200000" flipH="1">
            <a:off x="2971007" y="4120356"/>
            <a:ext cx="107950" cy="1587"/>
          </a:xfrm>
          <a:prstGeom prst="straightConnector1">
            <a:avLst/>
          </a:prstGeom>
          <a:ln w="31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타원 133"/>
          <p:cNvSpPr/>
          <p:nvPr/>
        </p:nvSpPr>
        <p:spPr>
          <a:xfrm rot="5400000">
            <a:off x="3978275" y="3419475"/>
            <a:ext cx="107950" cy="10795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35" name="직선 화살표 연결선 134"/>
          <p:cNvCxnSpPr/>
          <p:nvPr/>
        </p:nvCxnSpPr>
        <p:spPr>
          <a:xfrm rot="16200000" flipH="1">
            <a:off x="3979069" y="3472656"/>
            <a:ext cx="107950" cy="1588"/>
          </a:xfrm>
          <a:prstGeom prst="straightConnector1">
            <a:avLst/>
          </a:prstGeom>
          <a:ln w="31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타원 135"/>
          <p:cNvSpPr/>
          <p:nvPr/>
        </p:nvSpPr>
        <p:spPr>
          <a:xfrm rot="5400000">
            <a:off x="3978275" y="3635375"/>
            <a:ext cx="107950" cy="10795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37" name="직선 화살표 연결선 136"/>
          <p:cNvCxnSpPr/>
          <p:nvPr/>
        </p:nvCxnSpPr>
        <p:spPr>
          <a:xfrm rot="16200000" flipH="1">
            <a:off x="3979069" y="3688556"/>
            <a:ext cx="107950" cy="1588"/>
          </a:xfrm>
          <a:prstGeom prst="straightConnector1">
            <a:avLst/>
          </a:prstGeom>
          <a:ln w="31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타원 137"/>
          <p:cNvSpPr/>
          <p:nvPr/>
        </p:nvSpPr>
        <p:spPr>
          <a:xfrm rot="5400000">
            <a:off x="3978275" y="3851275"/>
            <a:ext cx="107950" cy="10795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39" name="직선 화살표 연결선 138"/>
          <p:cNvCxnSpPr/>
          <p:nvPr/>
        </p:nvCxnSpPr>
        <p:spPr>
          <a:xfrm rot="16200000" flipH="1">
            <a:off x="3979069" y="3904456"/>
            <a:ext cx="107950" cy="1588"/>
          </a:xfrm>
          <a:prstGeom prst="straightConnector1">
            <a:avLst/>
          </a:prstGeom>
          <a:ln w="31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타원 139"/>
          <p:cNvSpPr/>
          <p:nvPr/>
        </p:nvSpPr>
        <p:spPr>
          <a:xfrm rot="5400000">
            <a:off x="3978275" y="4067175"/>
            <a:ext cx="107950" cy="10795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41" name="직선 화살표 연결선 140"/>
          <p:cNvCxnSpPr/>
          <p:nvPr/>
        </p:nvCxnSpPr>
        <p:spPr>
          <a:xfrm rot="16200000" flipH="1">
            <a:off x="3979069" y="4120356"/>
            <a:ext cx="107950" cy="1588"/>
          </a:xfrm>
          <a:prstGeom prst="straightConnector1">
            <a:avLst/>
          </a:prstGeom>
          <a:ln w="31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타원 141"/>
          <p:cNvSpPr/>
          <p:nvPr/>
        </p:nvSpPr>
        <p:spPr>
          <a:xfrm>
            <a:off x="3165475" y="3128963"/>
            <a:ext cx="107950" cy="10795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43" name="직선 화살표 연결선 142"/>
          <p:cNvCxnSpPr/>
          <p:nvPr/>
        </p:nvCxnSpPr>
        <p:spPr>
          <a:xfrm rot="10800000" flipH="1">
            <a:off x="3165475" y="3182938"/>
            <a:ext cx="107950" cy="1587"/>
          </a:xfrm>
          <a:prstGeom prst="straightConnector1">
            <a:avLst/>
          </a:prstGeom>
          <a:ln w="31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타원 245"/>
          <p:cNvSpPr/>
          <p:nvPr/>
        </p:nvSpPr>
        <p:spPr>
          <a:xfrm>
            <a:off x="3776663" y="3128963"/>
            <a:ext cx="107950" cy="10795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247" name="직선 화살표 연결선 246"/>
          <p:cNvCxnSpPr/>
          <p:nvPr/>
        </p:nvCxnSpPr>
        <p:spPr>
          <a:xfrm rot="10800000" flipH="1">
            <a:off x="3776663" y="3182938"/>
            <a:ext cx="107950" cy="1587"/>
          </a:xfrm>
          <a:prstGeom prst="straightConnector1">
            <a:avLst/>
          </a:prstGeom>
          <a:ln w="31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순서도: 종속 처리 77"/>
          <p:cNvSpPr/>
          <p:nvPr/>
        </p:nvSpPr>
        <p:spPr>
          <a:xfrm>
            <a:off x="3000375" y="4897438"/>
            <a:ext cx="1079500" cy="576262"/>
          </a:xfrm>
          <a:prstGeom prst="flowChartPredefinedProcess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9" name="모서리가 둥근 직사각형 78"/>
          <p:cNvSpPr/>
          <p:nvPr/>
        </p:nvSpPr>
        <p:spPr>
          <a:xfrm>
            <a:off x="3614184" y="5000636"/>
            <a:ext cx="288000" cy="252000"/>
          </a:xfrm>
          <a:prstGeom prst="roundRect">
            <a:avLst/>
          </a:prstGeom>
          <a:gradFill flip="none" rotWithShape="1">
            <a:gsLst>
              <a:gs pos="100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0" name="타원 79"/>
          <p:cNvSpPr/>
          <p:nvPr/>
        </p:nvSpPr>
        <p:spPr>
          <a:xfrm rot="5400000">
            <a:off x="3241824" y="5072074"/>
            <a:ext cx="72000" cy="72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1" name="타원 80"/>
          <p:cNvSpPr/>
          <p:nvPr/>
        </p:nvSpPr>
        <p:spPr>
          <a:xfrm rot="5400000">
            <a:off x="3366228" y="5072074"/>
            <a:ext cx="72000" cy="72000"/>
          </a:xfrm>
          <a:prstGeom prst="ellipse">
            <a:avLst/>
          </a:prstGeom>
          <a:gradFill flip="none" rotWithShape="1">
            <a:gsLst>
              <a:gs pos="10000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2" name="타원 81"/>
          <p:cNvSpPr/>
          <p:nvPr/>
        </p:nvSpPr>
        <p:spPr>
          <a:xfrm rot="5400000">
            <a:off x="3304026" y="5203082"/>
            <a:ext cx="72000" cy="72000"/>
          </a:xfrm>
          <a:prstGeom prst="ellipse">
            <a:avLst/>
          </a:prstGeom>
          <a:gradFill flip="none" rotWithShape="1">
            <a:gsLst>
              <a:gs pos="100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3" name="TextBox 82"/>
          <p:cNvSpPr txBox="1"/>
          <p:nvPr/>
        </p:nvSpPr>
        <p:spPr>
          <a:xfrm>
            <a:off x="3132138" y="5478463"/>
            <a:ext cx="8413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Bubbler</a:t>
            </a:r>
            <a:endParaRPr lang="ko-KR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8" name="빗면 87"/>
          <p:cNvSpPr/>
          <p:nvPr/>
        </p:nvSpPr>
        <p:spPr>
          <a:xfrm>
            <a:off x="5723190" y="4753281"/>
            <a:ext cx="1440000" cy="720000"/>
          </a:xfrm>
          <a:prstGeom prst="bevel">
            <a:avLst/>
          </a:prstGeom>
          <a:gradFill flip="none" rotWithShape="1">
            <a:gsLst>
              <a:gs pos="10000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9" name="TextBox 88"/>
          <p:cNvSpPr txBox="1"/>
          <p:nvPr/>
        </p:nvSpPr>
        <p:spPr>
          <a:xfrm>
            <a:off x="1603375" y="3041650"/>
            <a:ext cx="15890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Sample selector</a:t>
            </a:r>
            <a:endParaRPr lang="ko-KR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0" name="모서리가 둥근 직사각형 89"/>
          <p:cNvSpPr/>
          <p:nvPr/>
        </p:nvSpPr>
        <p:spPr>
          <a:xfrm>
            <a:off x="2436813" y="2881313"/>
            <a:ext cx="2160587" cy="1800225"/>
          </a:xfrm>
          <a:prstGeom prst="roundRect">
            <a:avLst/>
          </a:prstGeom>
          <a:noFill/>
          <a:ln w="31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2" name="꺾인 연결선 91"/>
          <p:cNvCxnSpPr>
            <a:stCxn id="88" idx="6"/>
          </p:cNvCxnSpPr>
          <p:nvPr/>
        </p:nvCxnSpPr>
        <p:spPr>
          <a:xfrm rot="16200000" flipV="1">
            <a:off x="4755357" y="3064669"/>
            <a:ext cx="458787" cy="2917825"/>
          </a:xfrm>
          <a:prstGeom prst="bentConnector3">
            <a:avLst>
              <a:gd name="adj1" fmla="val 50000"/>
            </a:avLst>
          </a:prstGeom>
          <a:ln w="3175">
            <a:solidFill>
              <a:srgbClr val="0000FF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꺾인 연결선 92"/>
          <p:cNvCxnSpPr>
            <a:stCxn id="0" idx="0"/>
            <a:endCxn id="78" idx="3"/>
          </p:cNvCxnSpPr>
          <p:nvPr/>
        </p:nvCxnSpPr>
        <p:spPr>
          <a:xfrm rot="10800000" flipV="1">
            <a:off x="4079875" y="5113338"/>
            <a:ext cx="1643063" cy="71437"/>
          </a:xfrm>
          <a:prstGeom prst="bentConnector3">
            <a:avLst>
              <a:gd name="adj1" fmla="val 50000"/>
            </a:avLst>
          </a:prstGeom>
          <a:ln w="3175">
            <a:solidFill>
              <a:srgbClr val="0000FF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모서리가 둥근 직사각형 104"/>
          <p:cNvSpPr/>
          <p:nvPr/>
        </p:nvSpPr>
        <p:spPr>
          <a:xfrm>
            <a:off x="6173190" y="4881362"/>
            <a:ext cx="540000" cy="252000"/>
          </a:xfrm>
          <a:prstGeom prst="roundRect">
            <a:avLst/>
          </a:prstGeom>
          <a:gradFill flip="none" rotWithShape="1">
            <a:gsLst>
              <a:gs pos="100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1" name="타원 110"/>
          <p:cNvSpPr/>
          <p:nvPr/>
        </p:nvSpPr>
        <p:spPr>
          <a:xfrm rot="5400000">
            <a:off x="6151818" y="5246928"/>
            <a:ext cx="36000" cy="36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2" name="타원 111"/>
          <p:cNvSpPr/>
          <p:nvPr/>
        </p:nvSpPr>
        <p:spPr>
          <a:xfrm rot="5400000">
            <a:off x="6380426" y="5289216"/>
            <a:ext cx="36000" cy="36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3" name="타원 112"/>
          <p:cNvSpPr/>
          <p:nvPr/>
        </p:nvSpPr>
        <p:spPr>
          <a:xfrm rot="5400000">
            <a:off x="6320306" y="5246928"/>
            <a:ext cx="36000" cy="36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4" name="타원 113"/>
          <p:cNvSpPr/>
          <p:nvPr/>
        </p:nvSpPr>
        <p:spPr>
          <a:xfrm rot="5400000">
            <a:off x="6380426" y="5199354"/>
            <a:ext cx="36000" cy="36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5" name="타원 114"/>
          <p:cNvSpPr/>
          <p:nvPr/>
        </p:nvSpPr>
        <p:spPr>
          <a:xfrm rot="5400000">
            <a:off x="6437570" y="5246928"/>
            <a:ext cx="36000" cy="36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6" name="타원 115"/>
          <p:cNvSpPr/>
          <p:nvPr/>
        </p:nvSpPr>
        <p:spPr>
          <a:xfrm rot="5400000">
            <a:off x="6620336" y="5199354"/>
            <a:ext cx="36000" cy="36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8" name="타원 117"/>
          <p:cNvSpPr/>
          <p:nvPr/>
        </p:nvSpPr>
        <p:spPr>
          <a:xfrm rot="5400000">
            <a:off x="6620336" y="5289216"/>
            <a:ext cx="36000" cy="36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0" name="타원 119"/>
          <p:cNvSpPr/>
          <p:nvPr/>
        </p:nvSpPr>
        <p:spPr>
          <a:xfrm rot="5400000">
            <a:off x="6759322" y="5246928"/>
            <a:ext cx="36000" cy="36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0" name="TextBox 129"/>
          <p:cNvSpPr txBox="1"/>
          <p:nvPr/>
        </p:nvSpPr>
        <p:spPr>
          <a:xfrm>
            <a:off x="5707063" y="5478463"/>
            <a:ext cx="14922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Main controller</a:t>
            </a:r>
            <a:endParaRPr lang="ko-KR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7" name="직사각형 146"/>
          <p:cNvSpPr/>
          <p:nvPr/>
        </p:nvSpPr>
        <p:spPr>
          <a:xfrm>
            <a:off x="3522663" y="4938713"/>
            <a:ext cx="34925" cy="5032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8" name="직사각형 147"/>
          <p:cNvSpPr/>
          <p:nvPr/>
        </p:nvSpPr>
        <p:spPr>
          <a:xfrm>
            <a:off x="3522663" y="5214938"/>
            <a:ext cx="34925" cy="36512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6" name="순서도: 처리 105"/>
          <p:cNvSpPr/>
          <p:nvPr/>
        </p:nvSpPr>
        <p:spPr>
          <a:xfrm>
            <a:off x="3309938" y="3068638"/>
            <a:ext cx="433387" cy="1223962"/>
          </a:xfrm>
          <a:prstGeom prst="flowChartProcess">
            <a:avLst/>
          </a:prstGeom>
          <a:gradFill flip="none" rotWithShape="1">
            <a:gsLst>
              <a:gs pos="10000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0">
                <a:srgbClr val="92D050">
                  <a:tint val="23500"/>
                  <a:satMod val="160000"/>
                </a:srgbClr>
              </a:gs>
            </a:gsLst>
            <a:path path="rect">
              <a:fillToRect l="50000" t="50000" r="50000" b="50000"/>
            </a:path>
            <a:tileRect/>
          </a:gradFill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7" name="타원 106"/>
          <p:cNvSpPr/>
          <p:nvPr/>
        </p:nvSpPr>
        <p:spPr>
          <a:xfrm rot="5400000">
            <a:off x="3370263" y="3432175"/>
            <a:ext cx="107950" cy="107950"/>
          </a:xfrm>
          <a:prstGeom prst="ellipse">
            <a:avLst/>
          </a:prstGeom>
          <a:solidFill>
            <a:srgbClr val="FFCC66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8" name="타원 107"/>
          <p:cNvSpPr/>
          <p:nvPr/>
        </p:nvSpPr>
        <p:spPr>
          <a:xfrm rot="5400000">
            <a:off x="3370263" y="3646488"/>
            <a:ext cx="107950" cy="107950"/>
          </a:xfrm>
          <a:prstGeom prst="ellipse">
            <a:avLst/>
          </a:prstGeom>
          <a:solidFill>
            <a:srgbClr val="FFCC66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9" name="타원 108"/>
          <p:cNvSpPr/>
          <p:nvPr/>
        </p:nvSpPr>
        <p:spPr>
          <a:xfrm rot="5400000">
            <a:off x="3370263" y="3862388"/>
            <a:ext cx="107950" cy="107950"/>
          </a:xfrm>
          <a:prstGeom prst="ellipse">
            <a:avLst/>
          </a:prstGeom>
          <a:solidFill>
            <a:srgbClr val="FFCC66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0" name="타원 109"/>
          <p:cNvSpPr/>
          <p:nvPr/>
        </p:nvSpPr>
        <p:spPr>
          <a:xfrm rot="5400000">
            <a:off x="3370263" y="4078288"/>
            <a:ext cx="107950" cy="107950"/>
          </a:xfrm>
          <a:prstGeom prst="ellipse">
            <a:avLst/>
          </a:prstGeom>
          <a:solidFill>
            <a:srgbClr val="FFCC66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1" name="타원 120"/>
          <p:cNvSpPr/>
          <p:nvPr/>
        </p:nvSpPr>
        <p:spPr>
          <a:xfrm rot="5400000">
            <a:off x="3586163" y="3430588"/>
            <a:ext cx="107950" cy="107950"/>
          </a:xfrm>
          <a:prstGeom prst="ellipse">
            <a:avLst/>
          </a:prstGeom>
          <a:solidFill>
            <a:srgbClr val="FFCC66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1" name="타원 130"/>
          <p:cNvSpPr/>
          <p:nvPr/>
        </p:nvSpPr>
        <p:spPr>
          <a:xfrm rot="5400000">
            <a:off x="3586163" y="3646488"/>
            <a:ext cx="107950" cy="107950"/>
          </a:xfrm>
          <a:prstGeom prst="ellipse">
            <a:avLst/>
          </a:prstGeom>
          <a:solidFill>
            <a:srgbClr val="FFCC66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2" name="타원 131"/>
          <p:cNvSpPr/>
          <p:nvPr/>
        </p:nvSpPr>
        <p:spPr>
          <a:xfrm rot="5400000">
            <a:off x="3586163" y="3862388"/>
            <a:ext cx="107950" cy="107950"/>
          </a:xfrm>
          <a:prstGeom prst="ellipse">
            <a:avLst/>
          </a:prstGeom>
          <a:solidFill>
            <a:srgbClr val="FFCC66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3" name="타원 132"/>
          <p:cNvSpPr/>
          <p:nvPr/>
        </p:nvSpPr>
        <p:spPr>
          <a:xfrm rot="5400000">
            <a:off x="3586163" y="4078288"/>
            <a:ext cx="107950" cy="107950"/>
          </a:xfrm>
          <a:prstGeom prst="ellipse">
            <a:avLst/>
          </a:prstGeom>
          <a:solidFill>
            <a:srgbClr val="FFCC66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4" name="타원 143"/>
          <p:cNvSpPr/>
          <p:nvPr/>
        </p:nvSpPr>
        <p:spPr>
          <a:xfrm rot="5400000">
            <a:off x="3370263" y="3216275"/>
            <a:ext cx="107950" cy="107950"/>
          </a:xfrm>
          <a:prstGeom prst="ellipse">
            <a:avLst/>
          </a:prstGeom>
          <a:solidFill>
            <a:srgbClr val="FFCC66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5" name="타원 144"/>
          <p:cNvSpPr/>
          <p:nvPr/>
        </p:nvSpPr>
        <p:spPr>
          <a:xfrm rot="5400000">
            <a:off x="3586163" y="3216275"/>
            <a:ext cx="107950" cy="107950"/>
          </a:xfrm>
          <a:prstGeom prst="ellipse">
            <a:avLst/>
          </a:prstGeom>
          <a:solidFill>
            <a:srgbClr val="FFCC66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6" name="타원 145"/>
          <p:cNvSpPr/>
          <p:nvPr/>
        </p:nvSpPr>
        <p:spPr>
          <a:xfrm>
            <a:off x="2070100" y="3419475"/>
            <a:ext cx="36513" cy="10795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9" name="타원 148"/>
          <p:cNvSpPr/>
          <p:nvPr/>
        </p:nvSpPr>
        <p:spPr>
          <a:xfrm>
            <a:off x="2070100" y="3635375"/>
            <a:ext cx="36513" cy="10795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1" name="타원 150"/>
          <p:cNvSpPr/>
          <p:nvPr/>
        </p:nvSpPr>
        <p:spPr>
          <a:xfrm>
            <a:off x="2070100" y="3851275"/>
            <a:ext cx="36513" cy="10795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2" name="타원 151"/>
          <p:cNvSpPr/>
          <p:nvPr/>
        </p:nvSpPr>
        <p:spPr>
          <a:xfrm>
            <a:off x="2070100" y="4067175"/>
            <a:ext cx="36513" cy="10795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3" name="타원 152"/>
          <p:cNvSpPr/>
          <p:nvPr/>
        </p:nvSpPr>
        <p:spPr>
          <a:xfrm>
            <a:off x="4946650" y="3419475"/>
            <a:ext cx="36513" cy="10795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4" name="타원 153"/>
          <p:cNvSpPr/>
          <p:nvPr/>
        </p:nvSpPr>
        <p:spPr>
          <a:xfrm>
            <a:off x="4946650" y="3635375"/>
            <a:ext cx="36513" cy="10795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5" name="타원 154"/>
          <p:cNvSpPr/>
          <p:nvPr/>
        </p:nvSpPr>
        <p:spPr>
          <a:xfrm>
            <a:off x="4946650" y="3851275"/>
            <a:ext cx="36513" cy="10795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6" name="타원 155"/>
          <p:cNvSpPr/>
          <p:nvPr/>
        </p:nvSpPr>
        <p:spPr>
          <a:xfrm>
            <a:off x="4946650" y="4067175"/>
            <a:ext cx="36513" cy="10795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1" name="타원 170"/>
          <p:cNvSpPr/>
          <p:nvPr/>
        </p:nvSpPr>
        <p:spPr>
          <a:xfrm rot="5400000">
            <a:off x="3201194" y="2645569"/>
            <a:ext cx="36512" cy="10795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2" name="타원 171"/>
          <p:cNvSpPr/>
          <p:nvPr/>
        </p:nvSpPr>
        <p:spPr>
          <a:xfrm rot="5400000">
            <a:off x="3812382" y="2645569"/>
            <a:ext cx="36512" cy="10795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8" name="TextBox 177"/>
          <p:cNvSpPr txBox="1"/>
          <p:nvPr/>
        </p:nvSpPr>
        <p:spPr>
          <a:xfrm>
            <a:off x="2433638" y="2590800"/>
            <a:ext cx="78422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Purge out</a:t>
            </a:r>
            <a:endParaRPr lang="ko-KR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3" descr="005_su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2160588" y="539750"/>
            <a:ext cx="2951162" cy="769938"/>
          </a:xfrm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altLang="ko-KR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99FF33"/>
                </a:solidFill>
                <a:latin typeface="HY헤드라인M" pitchFamily="18" charset="-127"/>
                <a:ea typeface="HY헤드라인M" pitchFamily="18" charset="-127"/>
              </a:rPr>
              <a:t>CONTENTS</a:t>
            </a:r>
            <a:endParaRPr lang="ko-KR" altLang="en-US" b="1" dirty="0">
              <a:ln w="17780" cmpd="sng">
                <a:noFill/>
                <a:prstDash val="solid"/>
                <a:miter lim="800000"/>
              </a:ln>
              <a:solidFill>
                <a:srgbClr val="99FF33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29"/>
          <p:cNvGrpSpPr>
            <a:grpSpLocks/>
          </p:cNvGrpSpPr>
          <p:nvPr/>
        </p:nvGrpSpPr>
        <p:grpSpPr bwMode="auto">
          <a:xfrm>
            <a:off x="849313" y="1719263"/>
            <a:ext cx="7561262" cy="702101"/>
            <a:chOff x="972000" y="1719613"/>
            <a:chExt cx="7560440" cy="701675"/>
          </a:xfrm>
        </p:grpSpPr>
        <p:grpSp>
          <p:nvGrpSpPr>
            <p:cNvPr id="4142" name="그룹 81"/>
            <p:cNvGrpSpPr>
              <a:grpSpLocks/>
            </p:cNvGrpSpPr>
            <p:nvPr/>
          </p:nvGrpSpPr>
          <p:grpSpPr bwMode="auto">
            <a:xfrm>
              <a:off x="972000" y="1719613"/>
              <a:ext cx="7560440" cy="701675"/>
              <a:chOff x="972000" y="1700808"/>
              <a:chExt cx="7560440" cy="701675"/>
            </a:xfrm>
          </p:grpSpPr>
          <p:sp>
            <p:nvSpPr>
              <p:cNvPr id="4144" name="AutoShape 19"/>
              <p:cNvSpPr>
                <a:spLocks noChangeArrowheads="1"/>
              </p:cNvSpPr>
              <p:nvPr/>
            </p:nvSpPr>
            <p:spPr bwMode="auto">
              <a:xfrm>
                <a:off x="972000" y="1700808"/>
                <a:ext cx="7560440" cy="547688"/>
              </a:xfrm>
              <a:prstGeom prst="hexagon">
                <a:avLst>
                  <a:gd name="adj" fmla="val 28631"/>
                  <a:gd name="vf" fmla="val 115470"/>
                </a:avLst>
              </a:prstGeom>
              <a:solidFill>
                <a:srgbClr val="3F7B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99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5" name="AutoShape 20"/>
              <p:cNvSpPr>
                <a:spLocks noChangeArrowheads="1"/>
              </p:cNvSpPr>
              <p:nvPr/>
            </p:nvSpPr>
            <p:spPr bwMode="auto">
              <a:xfrm flipV="1">
                <a:off x="1026962" y="1726208"/>
                <a:ext cx="7452000" cy="201613"/>
              </a:xfrm>
              <a:custGeom>
                <a:avLst/>
                <a:gdLst>
                  <a:gd name="T0" fmla="*/ 2147483647 w 21600"/>
                  <a:gd name="T1" fmla="*/ 940926 h 21600"/>
                  <a:gd name="T2" fmla="*/ 1285469880 w 21600"/>
                  <a:gd name="T3" fmla="*/ 1881843 h 21600"/>
                  <a:gd name="T4" fmla="*/ 27613801 w 21600"/>
                  <a:gd name="T5" fmla="*/ 940926 h 21600"/>
                  <a:gd name="T6" fmla="*/ 128546988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32 w 21600"/>
                  <a:gd name="T13" fmla="*/ 2032 h 21600"/>
                  <a:gd name="T14" fmla="*/ 19568 w 21600"/>
                  <a:gd name="T15" fmla="*/ 1956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63" y="21600"/>
                    </a:lnTo>
                    <a:lnTo>
                      <a:pt x="2113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60001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99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46" name="Rectangle 21"/>
              <p:cNvSpPr>
                <a:spLocks noChangeArrowheads="1"/>
              </p:cNvSpPr>
              <p:nvPr/>
            </p:nvSpPr>
            <p:spPr bwMode="auto">
              <a:xfrm>
                <a:off x="1134000" y="2275483"/>
                <a:ext cx="6876000" cy="127000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alpha val="2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99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" name="Rectangle 32"/>
              <p:cNvSpPr>
                <a:spLocks noChangeArrowheads="1"/>
              </p:cNvSpPr>
              <p:nvPr/>
            </p:nvSpPr>
            <p:spPr bwMode="auto">
              <a:xfrm>
                <a:off x="1214861" y="1748404"/>
                <a:ext cx="404769" cy="426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ko-KR" sz="3200" b="1" dirty="0">
                    <a:solidFill>
                      <a:srgbClr val="99FF33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Ⅰ</a:t>
                </a:r>
              </a:p>
            </p:txBody>
          </p:sp>
          <p:sp>
            <p:nvSpPr>
              <p:cNvPr id="81" name="Text Box 41"/>
              <p:cNvSpPr txBox="1">
                <a:spLocks noChangeArrowheads="1"/>
              </p:cNvSpPr>
              <p:nvPr/>
            </p:nvSpPr>
            <p:spPr bwMode="auto">
              <a:xfrm>
                <a:off x="1856141" y="1748403"/>
                <a:ext cx="6654151" cy="430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ko-KR" sz="2200" b="1" dirty="0" smtClean="0">
                    <a:solidFill>
                      <a:srgbClr val="99FF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Characteristics of CANDU Reactor &amp; </a:t>
                </a:r>
                <a:r>
                  <a:rPr lang="en-US" altLang="ko-KR" sz="2200" b="1" dirty="0">
                    <a:solidFill>
                      <a:srgbClr val="99FF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Tritium</a:t>
                </a:r>
                <a:endParaRPr lang="ko-KR" altLang="en-US" sz="2200" b="1" dirty="0">
                  <a:solidFill>
                    <a:srgbClr val="99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79" name="Line 31"/>
            <p:cNvSpPr>
              <a:spLocks noChangeShapeType="1"/>
            </p:cNvSpPr>
            <p:nvPr/>
          </p:nvSpPr>
          <p:spPr bwMode="auto">
            <a:xfrm>
              <a:off x="1762489" y="1791007"/>
              <a:ext cx="1587" cy="39980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4" name="그룹 128"/>
          <p:cNvGrpSpPr>
            <a:grpSpLocks/>
          </p:cNvGrpSpPr>
          <p:nvPr/>
        </p:nvGrpSpPr>
        <p:grpSpPr bwMode="auto">
          <a:xfrm>
            <a:off x="849313" y="2439988"/>
            <a:ext cx="7561262" cy="701675"/>
            <a:chOff x="972000" y="2439613"/>
            <a:chExt cx="7560440" cy="701675"/>
          </a:xfrm>
        </p:grpSpPr>
        <p:grpSp>
          <p:nvGrpSpPr>
            <p:cNvPr id="4135" name="그룹 81"/>
            <p:cNvGrpSpPr>
              <a:grpSpLocks/>
            </p:cNvGrpSpPr>
            <p:nvPr/>
          </p:nvGrpSpPr>
          <p:grpSpPr bwMode="auto">
            <a:xfrm>
              <a:off x="972000" y="2439613"/>
              <a:ext cx="7560440" cy="701675"/>
              <a:chOff x="972000" y="1700808"/>
              <a:chExt cx="7560440" cy="701675"/>
            </a:xfrm>
          </p:grpSpPr>
          <p:sp>
            <p:nvSpPr>
              <p:cNvPr id="4137" name="AutoShape 19"/>
              <p:cNvSpPr>
                <a:spLocks noChangeArrowheads="1"/>
              </p:cNvSpPr>
              <p:nvPr/>
            </p:nvSpPr>
            <p:spPr bwMode="auto">
              <a:xfrm>
                <a:off x="972000" y="1700808"/>
                <a:ext cx="7560440" cy="547688"/>
              </a:xfrm>
              <a:prstGeom prst="hexagon">
                <a:avLst>
                  <a:gd name="adj" fmla="val 28631"/>
                  <a:gd name="vf" fmla="val 115470"/>
                </a:avLst>
              </a:prstGeom>
              <a:solidFill>
                <a:srgbClr val="3F7B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99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8" name="AutoShape 20"/>
              <p:cNvSpPr>
                <a:spLocks noChangeArrowheads="1"/>
              </p:cNvSpPr>
              <p:nvPr/>
            </p:nvSpPr>
            <p:spPr bwMode="auto">
              <a:xfrm flipV="1">
                <a:off x="1026962" y="1726208"/>
                <a:ext cx="7452000" cy="201613"/>
              </a:xfrm>
              <a:custGeom>
                <a:avLst/>
                <a:gdLst>
                  <a:gd name="T0" fmla="*/ 2147483647 w 21600"/>
                  <a:gd name="T1" fmla="*/ 940926 h 21600"/>
                  <a:gd name="T2" fmla="*/ 1285469880 w 21600"/>
                  <a:gd name="T3" fmla="*/ 1881843 h 21600"/>
                  <a:gd name="T4" fmla="*/ 27613801 w 21600"/>
                  <a:gd name="T5" fmla="*/ 940926 h 21600"/>
                  <a:gd name="T6" fmla="*/ 128546988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32 w 21600"/>
                  <a:gd name="T13" fmla="*/ 2032 h 21600"/>
                  <a:gd name="T14" fmla="*/ 19568 w 21600"/>
                  <a:gd name="T15" fmla="*/ 1956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63" y="21600"/>
                    </a:lnTo>
                    <a:lnTo>
                      <a:pt x="2113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60001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99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9" name="Rectangle 21"/>
              <p:cNvSpPr>
                <a:spLocks noChangeArrowheads="1"/>
              </p:cNvSpPr>
              <p:nvPr/>
            </p:nvSpPr>
            <p:spPr bwMode="auto">
              <a:xfrm>
                <a:off x="1134000" y="2275483"/>
                <a:ext cx="6876000" cy="127000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alpha val="2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99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0" name="Rectangle 32"/>
              <p:cNvSpPr>
                <a:spLocks noChangeArrowheads="1"/>
              </p:cNvSpPr>
              <p:nvPr/>
            </p:nvSpPr>
            <p:spPr bwMode="auto">
              <a:xfrm>
                <a:off x="1214861" y="1748433"/>
                <a:ext cx="404769" cy="427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ko-KR" sz="3200" b="1" dirty="0">
                    <a:solidFill>
                      <a:srgbClr val="99FF33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Ⅱ</a:t>
                </a:r>
              </a:p>
            </p:txBody>
          </p:sp>
          <p:sp>
            <p:nvSpPr>
              <p:cNvPr id="91" name="Text Box 41"/>
              <p:cNvSpPr txBox="1">
                <a:spLocks noChangeArrowheads="1"/>
              </p:cNvSpPr>
              <p:nvPr/>
            </p:nvSpPr>
            <p:spPr bwMode="auto">
              <a:xfrm>
                <a:off x="1835506" y="1748433"/>
                <a:ext cx="3142908" cy="430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200" b="1" dirty="0">
                    <a:solidFill>
                      <a:srgbClr val="99FF33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Tritium Measurements</a:t>
                </a:r>
                <a:endParaRPr lang="ko-KR" altLang="en-US" sz="2200" b="1" dirty="0">
                  <a:solidFill>
                    <a:srgbClr val="99FF33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86" name="Line 31"/>
            <p:cNvSpPr>
              <a:spLocks noChangeShapeType="1"/>
            </p:cNvSpPr>
            <p:nvPr/>
          </p:nvSpPr>
          <p:spPr bwMode="auto">
            <a:xfrm>
              <a:off x="1762489" y="2511050"/>
              <a:ext cx="1587" cy="40005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6" name="그룹 127"/>
          <p:cNvGrpSpPr>
            <a:grpSpLocks/>
          </p:cNvGrpSpPr>
          <p:nvPr/>
        </p:nvGrpSpPr>
        <p:grpSpPr bwMode="auto">
          <a:xfrm>
            <a:off x="849313" y="3159125"/>
            <a:ext cx="7561262" cy="701675"/>
            <a:chOff x="972000" y="3159613"/>
            <a:chExt cx="7560000" cy="701675"/>
          </a:xfrm>
        </p:grpSpPr>
        <p:grpSp>
          <p:nvGrpSpPr>
            <p:cNvPr id="4128" name="그룹 81"/>
            <p:cNvGrpSpPr>
              <a:grpSpLocks/>
            </p:cNvGrpSpPr>
            <p:nvPr/>
          </p:nvGrpSpPr>
          <p:grpSpPr bwMode="auto">
            <a:xfrm>
              <a:off x="972000" y="3159613"/>
              <a:ext cx="7560000" cy="701675"/>
              <a:chOff x="972000" y="1700808"/>
              <a:chExt cx="7560000" cy="701675"/>
            </a:xfrm>
          </p:grpSpPr>
          <p:sp>
            <p:nvSpPr>
              <p:cNvPr id="4130" name="AutoShape 19"/>
              <p:cNvSpPr>
                <a:spLocks noChangeArrowheads="1"/>
              </p:cNvSpPr>
              <p:nvPr/>
            </p:nvSpPr>
            <p:spPr bwMode="auto">
              <a:xfrm>
                <a:off x="972000" y="1700808"/>
                <a:ext cx="7560000" cy="547688"/>
              </a:xfrm>
              <a:prstGeom prst="hexagon">
                <a:avLst>
                  <a:gd name="adj" fmla="val 28629"/>
                  <a:gd name="vf" fmla="val 115470"/>
                </a:avLst>
              </a:prstGeom>
              <a:solidFill>
                <a:srgbClr val="3F7B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99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1" name="AutoShape 20"/>
              <p:cNvSpPr>
                <a:spLocks noChangeArrowheads="1"/>
              </p:cNvSpPr>
              <p:nvPr/>
            </p:nvSpPr>
            <p:spPr bwMode="auto">
              <a:xfrm flipV="1">
                <a:off x="1026962" y="1726208"/>
                <a:ext cx="7452000" cy="201613"/>
              </a:xfrm>
              <a:custGeom>
                <a:avLst/>
                <a:gdLst>
                  <a:gd name="T0" fmla="*/ 2147483647 w 21600"/>
                  <a:gd name="T1" fmla="*/ 940926 h 21600"/>
                  <a:gd name="T2" fmla="*/ 1285469880 w 21600"/>
                  <a:gd name="T3" fmla="*/ 1881843 h 21600"/>
                  <a:gd name="T4" fmla="*/ 27613801 w 21600"/>
                  <a:gd name="T5" fmla="*/ 940926 h 21600"/>
                  <a:gd name="T6" fmla="*/ 128546988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32 w 21600"/>
                  <a:gd name="T13" fmla="*/ 2032 h 21600"/>
                  <a:gd name="T14" fmla="*/ 19568 w 21600"/>
                  <a:gd name="T15" fmla="*/ 1956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63" y="21600"/>
                    </a:lnTo>
                    <a:lnTo>
                      <a:pt x="2113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60001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99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32" name="Rectangle 21"/>
              <p:cNvSpPr>
                <a:spLocks noChangeArrowheads="1"/>
              </p:cNvSpPr>
              <p:nvPr/>
            </p:nvSpPr>
            <p:spPr bwMode="auto">
              <a:xfrm>
                <a:off x="1134000" y="2275483"/>
                <a:ext cx="6876000" cy="127000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alpha val="2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99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8" name="Rectangle 32"/>
              <p:cNvSpPr>
                <a:spLocks noChangeArrowheads="1"/>
              </p:cNvSpPr>
              <p:nvPr/>
            </p:nvSpPr>
            <p:spPr bwMode="auto">
              <a:xfrm>
                <a:off x="1214846" y="1748433"/>
                <a:ext cx="404745" cy="427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ko-KR" sz="3200" b="1" dirty="0">
                    <a:solidFill>
                      <a:srgbClr val="99FF33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Ⅲ</a:t>
                </a:r>
              </a:p>
            </p:txBody>
          </p:sp>
          <p:sp>
            <p:nvSpPr>
              <p:cNvPr id="99" name="Text Box 41"/>
              <p:cNvSpPr txBox="1">
                <a:spLocks noChangeArrowheads="1"/>
              </p:cNvSpPr>
              <p:nvPr/>
            </p:nvSpPr>
            <p:spPr bwMode="auto">
              <a:xfrm>
                <a:off x="1835456" y="1748433"/>
                <a:ext cx="5223590" cy="430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200" b="1" dirty="0">
                    <a:solidFill>
                      <a:srgbClr val="99FF33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Needs of the equipment development</a:t>
                </a:r>
              </a:p>
            </p:txBody>
          </p:sp>
        </p:grpSp>
        <p:sp>
          <p:nvSpPr>
            <p:cNvPr id="94" name="Line 31"/>
            <p:cNvSpPr>
              <a:spLocks noChangeShapeType="1"/>
            </p:cNvSpPr>
            <p:nvPr/>
          </p:nvSpPr>
          <p:spPr bwMode="auto">
            <a:xfrm>
              <a:off x="1762443" y="3231051"/>
              <a:ext cx="1587" cy="40005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8" name="그룹 126"/>
          <p:cNvGrpSpPr>
            <a:grpSpLocks/>
          </p:cNvGrpSpPr>
          <p:nvPr/>
        </p:nvGrpSpPr>
        <p:grpSpPr bwMode="auto">
          <a:xfrm>
            <a:off x="849313" y="3879850"/>
            <a:ext cx="7561262" cy="701675"/>
            <a:chOff x="972000" y="3879613"/>
            <a:chExt cx="7560000" cy="701675"/>
          </a:xfrm>
        </p:grpSpPr>
        <p:grpSp>
          <p:nvGrpSpPr>
            <p:cNvPr id="4121" name="그룹 81"/>
            <p:cNvGrpSpPr>
              <a:grpSpLocks/>
            </p:cNvGrpSpPr>
            <p:nvPr/>
          </p:nvGrpSpPr>
          <p:grpSpPr bwMode="auto">
            <a:xfrm>
              <a:off x="972000" y="3879613"/>
              <a:ext cx="7560000" cy="701675"/>
              <a:chOff x="972000" y="1700808"/>
              <a:chExt cx="7560000" cy="701675"/>
            </a:xfrm>
          </p:grpSpPr>
          <p:sp>
            <p:nvSpPr>
              <p:cNvPr id="4123" name="AutoShape 19"/>
              <p:cNvSpPr>
                <a:spLocks noChangeArrowheads="1"/>
              </p:cNvSpPr>
              <p:nvPr/>
            </p:nvSpPr>
            <p:spPr bwMode="auto">
              <a:xfrm>
                <a:off x="972000" y="1700808"/>
                <a:ext cx="7560000" cy="547688"/>
              </a:xfrm>
              <a:prstGeom prst="hexagon">
                <a:avLst>
                  <a:gd name="adj" fmla="val 28629"/>
                  <a:gd name="vf" fmla="val 115470"/>
                </a:avLst>
              </a:prstGeom>
              <a:solidFill>
                <a:srgbClr val="3F7B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99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4" name="AutoShape 20"/>
              <p:cNvSpPr>
                <a:spLocks noChangeArrowheads="1"/>
              </p:cNvSpPr>
              <p:nvPr/>
            </p:nvSpPr>
            <p:spPr bwMode="auto">
              <a:xfrm flipV="1">
                <a:off x="1026962" y="1726208"/>
                <a:ext cx="7452000" cy="201613"/>
              </a:xfrm>
              <a:custGeom>
                <a:avLst/>
                <a:gdLst>
                  <a:gd name="T0" fmla="*/ 2147483647 w 21600"/>
                  <a:gd name="T1" fmla="*/ 940926 h 21600"/>
                  <a:gd name="T2" fmla="*/ 1285469880 w 21600"/>
                  <a:gd name="T3" fmla="*/ 1881843 h 21600"/>
                  <a:gd name="T4" fmla="*/ 27613801 w 21600"/>
                  <a:gd name="T5" fmla="*/ 940926 h 21600"/>
                  <a:gd name="T6" fmla="*/ 128546988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32 w 21600"/>
                  <a:gd name="T13" fmla="*/ 2032 h 21600"/>
                  <a:gd name="T14" fmla="*/ 19568 w 21600"/>
                  <a:gd name="T15" fmla="*/ 1956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63" y="21600"/>
                    </a:lnTo>
                    <a:lnTo>
                      <a:pt x="2113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60001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99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25" name="Rectangle 21"/>
              <p:cNvSpPr>
                <a:spLocks noChangeArrowheads="1"/>
              </p:cNvSpPr>
              <p:nvPr/>
            </p:nvSpPr>
            <p:spPr bwMode="auto">
              <a:xfrm>
                <a:off x="1134000" y="2275483"/>
                <a:ext cx="6876000" cy="127000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alpha val="2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99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6" name="Rectangle 32"/>
              <p:cNvSpPr>
                <a:spLocks noChangeArrowheads="1"/>
              </p:cNvSpPr>
              <p:nvPr/>
            </p:nvSpPr>
            <p:spPr bwMode="auto">
              <a:xfrm>
                <a:off x="1214846" y="1748433"/>
                <a:ext cx="404745" cy="427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ko-KR" sz="3200" b="1" dirty="0">
                    <a:solidFill>
                      <a:srgbClr val="99FF33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Ⅳ</a:t>
                </a:r>
              </a:p>
            </p:txBody>
          </p:sp>
          <p:sp>
            <p:nvSpPr>
              <p:cNvPr id="107" name="Text Box 41"/>
              <p:cNvSpPr txBox="1">
                <a:spLocks noChangeArrowheads="1"/>
              </p:cNvSpPr>
              <p:nvPr/>
            </p:nvSpPr>
            <p:spPr bwMode="auto">
              <a:xfrm>
                <a:off x="1835456" y="1748433"/>
                <a:ext cx="5623573" cy="430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200" b="1" dirty="0">
                    <a:solidFill>
                      <a:srgbClr val="99FF33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Automatic Multiple Tritium Sampler(AMTS)</a:t>
                </a:r>
                <a:endParaRPr lang="ko-KR" altLang="en-US" sz="2200" b="1" dirty="0">
                  <a:solidFill>
                    <a:srgbClr val="99FF33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02" name="Line 31"/>
            <p:cNvSpPr>
              <a:spLocks noChangeShapeType="1"/>
            </p:cNvSpPr>
            <p:nvPr/>
          </p:nvSpPr>
          <p:spPr bwMode="auto">
            <a:xfrm>
              <a:off x="1762443" y="3951051"/>
              <a:ext cx="1587" cy="40005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11" name="그룹 125"/>
          <p:cNvGrpSpPr>
            <a:grpSpLocks/>
          </p:cNvGrpSpPr>
          <p:nvPr/>
        </p:nvGrpSpPr>
        <p:grpSpPr bwMode="auto">
          <a:xfrm>
            <a:off x="849313" y="4598988"/>
            <a:ext cx="7561262" cy="701675"/>
            <a:chOff x="972000" y="4599613"/>
            <a:chExt cx="7560000" cy="701675"/>
          </a:xfrm>
        </p:grpSpPr>
        <p:grpSp>
          <p:nvGrpSpPr>
            <p:cNvPr id="4114" name="그룹 81"/>
            <p:cNvGrpSpPr>
              <a:grpSpLocks/>
            </p:cNvGrpSpPr>
            <p:nvPr/>
          </p:nvGrpSpPr>
          <p:grpSpPr bwMode="auto">
            <a:xfrm>
              <a:off x="972000" y="4599613"/>
              <a:ext cx="7560000" cy="701675"/>
              <a:chOff x="972000" y="1700808"/>
              <a:chExt cx="7560000" cy="701675"/>
            </a:xfrm>
          </p:grpSpPr>
          <p:sp>
            <p:nvSpPr>
              <p:cNvPr id="4116" name="AutoShape 19"/>
              <p:cNvSpPr>
                <a:spLocks noChangeArrowheads="1"/>
              </p:cNvSpPr>
              <p:nvPr/>
            </p:nvSpPr>
            <p:spPr bwMode="auto">
              <a:xfrm>
                <a:off x="972000" y="1700808"/>
                <a:ext cx="7560000" cy="547688"/>
              </a:xfrm>
              <a:prstGeom prst="hexagon">
                <a:avLst>
                  <a:gd name="adj" fmla="val 28629"/>
                  <a:gd name="vf" fmla="val 115470"/>
                </a:avLst>
              </a:prstGeom>
              <a:solidFill>
                <a:srgbClr val="3F7B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99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7" name="AutoShape 20"/>
              <p:cNvSpPr>
                <a:spLocks noChangeArrowheads="1"/>
              </p:cNvSpPr>
              <p:nvPr/>
            </p:nvSpPr>
            <p:spPr bwMode="auto">
              <a:xfrm flipV="1">
                <a:off x="1026962" y="1726208"/>
                <a:ext cx="7452000" cy="201613"/>
              </a:xfrm>
              <a:custGeom>
                <a:avLst/>
                <a:gdLst>
                  <a:gd name="T0" fmla="*/ 2147483647 w 21600"/>
                  <a:gd name="T1" fmla="*/ 940926 h 21600"/>
                  <a:gd name="T2" fmla="*/ 1285469880 w 21600"/>
                  <a:gd name="T3" fmla="*/ 1881843 h 21600"/>
                  <a:gd name="T4" fmla="*/ 27613801 w 21600"/>
                  <a:gd name="T5" fmla="*/ 940926 h 21600"/>
                  <a:gd name="T6" fmla="*/ 128546988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32 w 21600"/>
                  <a:gd name="T13" fmla="*/ 2032 h 21600"/>
                  <a:gd name="T14" fmla="*/ 19568 w 21600"/>
                  <a:gd name="T15" fmla="*/ 1956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63" y="21600"/>
                    </a:lnTo>
                    <a:lnTo>
                      <a:pt x="2113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60001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99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8" name="Rectangle 21"/>
              <p:cNvSpPr>
                <a:spLocks noChangeArrowheads="1"/>
              </p:cNvSpPr>
              <p:nvPr/>
            </p:nvSpPr>
            <p:spPr bwMode="auto">
              <a:xfrm>
                <a:off x="1134000" y="2275483"/>
                <a:ext cx="6876000" cy="127000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alpha val="2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99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/>
            </p:nvSpPr>
            <p:spPr bwMode="auto">
              <a:xfrm>
                <a:off x="1214846" y="1748433"/>
                <a:ext cx="404745" cy="427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ko-KR" sz="3200" b="1" dirty="0">
                    <a:solidFill>
                      <a:srgbClr val="99FF33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Ⅴ</a:t>
                </a:r>
              </a:p>
            </p:txBody>
          </p:sp>
          <p:sp>
            <p:nvSpPr>
              <p:cNvPr id="115" name="Text Box 41"/>
              <p:cNvSpPr txBox="1">
                <a:spLocks noChangeArrowheads="1"/>
              </p:cNvSpPr>
              <p:nvPr/>
            </p:nvSpPr>
            <p:spPr bwMode="auto">
              <a:xfrm>
                <a:off x="1835456" y="1748433"/>
                <a:ext cx="39286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200" b="1" dirty="0" smtClean="0">
                    <a:solidFill>
                      <a:srgbClr val="99FF33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Conclusions &amp; Expectations </a:t>
                </a:r>
                <a:endParaRPr lang="ko-KR" altLang="en-US" sz="2200" b="1" dirty="0">
                  <a:solidFill>
                    <a:srgbClr val="99FF33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10" name="Line 31"/>
            <p:cNvSpPr>
              <a:spLocks noChangeShapeType="1"/>
            </p:cNvSpPr>
            <p:nvPr/>
          </p:nvSpPr>
          <p:spPr bwMode="auto">
            <a:xfrm>
              <a:off x="1762443" y="4671050"/>
              <a:ext cx="1587" cy="40005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13" name="그룹 124"/>
          <p:cNvGrpSpPr>
            <a:grpSpLocks/>
          </p:cNvGrpSpPr>
          <p:nvPr/>
        </p:nvGrpSpPr>
        <p:grpSpPr bwMode="auto">
          <a:xfrm>
            <a:off x="849313" y="5319713"/>
            <a:ext cx="7561262" cy="701675"/>
            <a:chOff x="972000" y="5319613"/>
            <a:chExt cx="7560000" cy="701675"/>
          </a:xfrm>
        </p:grpSpPr>
        <p:grpSp>
          <p:nvGrpSpPr>
            <p:cNvPr id="4107" name="그룹 81"/>
            <p:cNvGrpSpPr>
              <a:grpSpLocks/>
            </p:cNvGrpSpPr>
            <p:nvPr/>
          </p:nvGrpSpPr>
          <p:grpSpPr bwMode="auto">
            <a:xfrm>
              <a:off x="972000" y="5319613"/>
              <a:ext cx="7560000" cy="701675"/>
              <a:chOff x="972000" y="1700808"/>
              <a:chExt cx="7560000" cy="701675"/>
            </a:xfrm>
          </p:grpSpPr>
          <p:sp>
            <p:nvSpPr>
              <p:cNvPr id="4109" name="AutoShape 19"/>
              <p:cNvSpPr>
                <a:spLocks noChangeArrowheads="1"/>
              </p:cNvSpPr>
              <p:nvPr/>
            </p:nvSpPr>
            <p:spPr bwMode="auto">
              <a:xfrm>
                <a:off x="972000" y="1700808"/>
                <a:ext cx="7560000" cy="547688"/>
              </a:xfrm>
              <a:prstGeom prst="hexagon">
                <a:avLst>
                  <a:gd name="adj" fmla="val 28629"/>
                  <a:gd name="vf" fmla="val 115470"/>
                </a:avLst>
              </a:prstGeom>
              <a:solidFill>
                <a:srgbClr val="3F7B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99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0" name="AutoShape 20"/>
              <p:cNvSpPr>
                <a:spLocks noChangeArrowheads="1"/>
              </p:cNvSpPr>
              <p:nvPr/>
            </p:nvSpPr>
            <p:spPr bwMode="auto">
              <a:xfrm flipV="1">
                <a:off x="1026962" y="1726208"/>
                <a:ext cx="7452000" cy="201613"/>
              </a:xfrm>
              <a:custGeom>
                <a:avLst/>
                <a:gdLst>
                  <a:gd name="T0" fmla="*/ 2147483647 w 21600"/>
                  <a:gd name="T1" fmla="*/ 940926 h 21600"/>
                  <a:gd name="T2" fmla="*/ 1285469880 w 21600"/>
                  <a:gd name="T3" fmla="*/ 1881843 h 21600"/>
                  <a:gd name="T4" fmla="*/ 27613801 w 21600"/>
                  <a:gd name="T5" fmla="*/ 940926 h 21600"/>
                  <a:gd name="T6" fmla="*/ 128546988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032 w 21600"/>
                  <a:gd name="T13" fmla="*/ 2032 h 21600"/>
                  <a:gd name="T14" fmla="*/ 19568 w 21600"/>
                  <a:gd name="T15" fmla="*/ 1956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63" y="21600"/>
                    </a:lnTo>
                    <a:lnTo>
                      <a:pt x="2113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60001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99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1" name="Rectangle 21"/>
              <p:cNvSpPr>
                <a:spLocks noChangeArrowheads="1"/>
              </p:cNvSpPr>
              <p:nvPr/>
            </p:nvSpPr>
            <p:spPr bwMode="auto">
              <a:xfrm>
                <a:off x="1134000" y="2275483"/>
                <a:ext cx="6876000" cy="127000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alpha val="2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solidFill>
                    <a:srgbClr val="99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2" name="Rectangle 32"/>
              <p:cNvSpPr>
                <a:spLocks noChangeArrowheads="1"/>
              </p:cNvSpPr>
              <p:nvPr/>
            </p:nvSpPr>
            <p:spPr bwMode="auto">
              <a:xfrm>
                <a:off x="1214846" y="1748433"/>
                <a:ext cx="404745" cy="427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ko-KR" sz="3200" b="1" dirty="0">
                    <a:solidFill>
                      <a:srgbClr val="99FF33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Ⅵ</a:t>
                </a:r>
              </a:p>
            </p:txBody>
          </p:sp>
          <p:sp>
            <p:nvSpPr>
              <p:cNvPr id="123" name="Text Box 41"/>
              <p:cNvSpPr txBox="1">
                <a:spLocks noChangeArrowheads="1"/>
              </p:cNvSpPr>
              <p:nvPr/>
            </p:nvSpPr>
            <p:spPr bwMode="auto">
              <a:xfrm>
                <a:off x="1871505" y="1754311"/>
                <a:ext cx="181461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just">
                  <a:defRPr/>
                </a:pPr>
                <a:r>
                  <a:rPr lang="en-US" altLang="ko-KR" sz="2200" b="1" dirty="0" smtClean="0">
                    <a:solidFill>
                      <a:srgbClr val="99FF33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Future </a:t>
                </a:r>
                <a:r>
                  <a:rPr lang="en-US" altLang="ko-KR" sz="2200" b="1" dirty="0">
                    <a:solidFill>
                      <a:srgbClr val="99FF33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Plans</a:t>
                </a:r>
                <a:endParaRPr lang="ko-KR" altLang="en-US" sz="2200" b="1" dirty="0">
                  <a:solidFill>
                    <a:srgbClr val="99FF33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18" name="Line 31"/>
            <p:cNvSpPr>
              <a:spLocks noChangeShapeType="1"/>
            </p:cNvSpPr>
            <p:nvPr/>
          </p:nvSpPr>
          <p:spPr bwMode="auto">
            <a:xfrm>
              <a:off x="1762443" y="5391050"/>
              <a:ext cx="1587" cy="40005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charset="-127"/>
                <a:ea typeface="굴림" charset="-127"/>
              </a:endParaRPr>
            </a:p>
          </p:txBody>
        </p:sp>
      </p:grpSp>
      <p:pic>
        <p:nvPicPr>
          <p:cNvPr id="124" name="그림 123" descr="세안로고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6237312"/>
            <a:ext cx="1459459" cy="3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직사각형 271"/>
          <p:cNvSpPr/>
          <p:nvPr/>
        </p:nvSpPr>
        <p:spPr>
          <a:xfrm rot="16200000">
            <a:off x="4875213" y="3832225"/>
            <a:ext cx="71438" cy="109537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53" name="직선 연결선 152"/>
          <p:cNvCxnSpPr/>
          <p:nvPr/>
        </p:nvCxnSpPr>
        <p:spPr>
          <a:xfrm flipH="1">
            <a:off x="4856163" y="4030663"/>
            <a:ext cx="5048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직사각형 270"/>
          <p:cNvSpPr/>
          <p:nvPr/>
        </p:nvSpPr>
        <p:spPr>
          <a:xfrm>
            <a:off x="4856163" y="3922713"/>
            <a:ext cx="541337" cy="10795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38" name="직사각형 237"/>
          <p:cNvSpPr/>
          <p:nvPr/>
        </p:nvSpPr>
        <p:spPr>
          <a:xfrm rot="16200000">
            <a:off x="4568825" y="4138613"/>
            <a:ext cx="250825" cy="10795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37" name="직사각형 236"/>
          <p:cNvSpPr/>
          <p:nvPr/>
        </p:nvSpPr>
        <p:spPr>
          <a:xfrm>
            <a:off x="4640263" y="4318000"/>
            <a:ext cx="857250" cy="10795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10" name="직선 연결선 109"/>
          <p:cNvCxnSpPr/>
          <p:nvPr/>
        </p:nvCxnSpPr>
        <p:spPr>
          <a:xfrm rot="16200000" flipH="1">
            <a:off x="4514057" y="3293269"/>
            <a:ext cx="25241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연결선 120"/>
          <p:cNvCxnSpPr/>
          <p:nvPr/>
        </p:nvCxnSpPr>
        <p:spPr>
          <a:xfrm rot="5400000" flipH="1">
            <a:off x="4514850" y="4300538"/>
            <a:ext cx="2508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/>
          <p:cNvCxnSpPr/>
          <p:nvPr/>
        </p:nvCxnSpPr>
        <p:spPr>
          <a:xfrm rot="16200000" flipH="1">
            <a:off x="4622800" y="3400426"/>
            <a:ext cx="2508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 rot="5400000" flipH="1">
            <a:off x="4622800" y="4192588"/>
            <a:ext cx="2508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/>
          <p:cNvCxnSpPr/>
          <p:nvPr/>
        </p:nvCxnSpPr>
        <p:spPr>
          <a:xfrm rot="16200000" flipH="1">
            <a:off x="4819650" y="3598863"/>
            <a:ext cx="730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직선 연결선 143"/>
          <p:cNvCxnSpPr/>
          <p:nvPr/>
        </p:nvCxnSpPr>
        <p:spPr>
          <a:xfrm rot="5400000" flipH="1">
            <a:off x="4820444" y="3994944"/>
            <a:ext cx="714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직선 연결선 144"/>
          <p:cNvCxnSpPr/>
          <p:nvPr/>
        </p:nvCxnSpPr>
        <p:spPr>
          <a:xfrm rot="16200000" flipH="1">
            <a:off x="4929187" y="3706813"/>
            <a:ext cx="730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직선 연결선 145"/>
          <p:cNvCxnSpPr/>
          <p:nvPr/>
        </p:nvCxnSpPr>
        <p:spPr>
          <a:xfrm rot="5400000" flipH="1">
            <a:off x="4929981" y="3886994"/>
            <a:ext cx="714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직선 연결선 148"/>
          <p:cNvCxnSpPr/>
          <p:nvPr/>
        </p:nvCxnSpPr>
        <p:spPr>
          <a:xfrm flipH="1">
            <a:off x="4640263" y="3167063"/>
            <a:ext cx="7207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연결선 149"/>
          <p:cNvCxnSpPr/>
          <p:nvPr/>
        </p:nvCxnSpPr>
        <p:spPr>
          <a:xfrm flipH="1">
            <a:off x="4748213" y="3275013"/>
            <a:ext cx="6127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직선 연결선 150"/>
          <p:cNvCxnSpPr/>
          <p:nvPr/>
        </p:nvCxnSpPr>
        <p:spPr>
          <a:xfrm flipH="1">
            <a:off x="4856163" y="3562350"/>
            <a:ext cx="5048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/>
          <p:cNvCxnSpPr/>
          <p:nvPr/>
        </p:nvCxnSpPr>
        <p:spPr>
          <a:xfrm flipH="1">
            <a:off x="4965700" y="3670300"/>
            <a:ext cx="39528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직선 연결선 153"/>
          <p:cNvCxnSpPr/>
          <p:nvPr/>
        </p:nvCxnSpPr>
        <p:spPr>
          <a:xfrm flipH="1">
            <a:off x="4965700" y="3922713"/>
            <a:ext cx="39528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/>
          <p:cNvCxnSpPr/>
          <p:nvPr/>
        </p:nvCxnSpPr>
        <p:spPr>
          <a:xfrm flipH="1">
            <a:off x="4640263" y="4425950"/>
            <a:ext cx="7207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직선 연결선 155"/>
          <p:cNvCxnSpPr/>
          <p:nvPr/>
        </p:nvCxnSpPr>
        <p:spPr>
          <a:xfrm flipH="1">
            <a:off x="4748213" y="4318000"/>
            <a:ext cx="6127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5286375" y="3046413"/>
            <a:ext cx="1508125" cy="344487"/>
          </a:xfrm>
          <a:prstGeom prst="cloud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 wrap="none" lIns="36000" tIns="36000" rIns="36000" bIns="36000" anchor="ctr">
            <a:spAutoFit/>
          </a:bodyPr>
          <a:lstStyle/>
          <a:p>
            <a:pPr>
              <a:defRPr/>
            </a:pPr>
            <a:r>
              <a:rPr lang="en-US" altLang="ko-K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Sample point 4</a:t>
            </a:r>
            <a:endParaRPr lang="ko-KR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286375" y="3429000"/>
            <a:ext cx="1508125" cy="344488"/>
          </a:xfrm>
          <a:prstGeom prst="cloud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none" lIns="36000" tIns="36000" rIns="36000" bIns="36000" anchor="ctr">
            <a:spAutoFit/>
          </a:bodyPr>
          <a:lstStyle/>
          <a:p>
            <a:pPr>
              <a:defRPr/>
            </a:pPr>
            <a:r>
              <a:rPr lang="en-US" altLang="ko-K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Sample point 3</a:t>
            </a:r>
            <a:endParaRPr lang="ko-KR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5286375" y="3813175"/>
            <a:ext cx="1508125" cy="344488"/>
          </a:xfrm>
          <a:prstGeom prst="cloud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none" lIns="36000" tIns="36000" rIns="36000" bIns="36000" anchor="ctr">
            <a:spAutoFit/>
          </a:bodyPr>
          <a:lstStyle/>
          <a:p>
            <a:pPr>
              <a:defRPr/>
            </a:pPr>
            <a:r>
              <a:rPr lang="en-US" altLang="ko-K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Sample point 2</a:t>
            </a:r>
            <a:endParaRPr lang="ko-KR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286375" y="4195763"/>
            <a:ext cx="1508125" cy="344487"/>
          </a:xfrm>
          <a:prstGeom prst="cloud">
            <a:avLst/>
          </a:prstGeom>
          <a:solidFill>
            <a:srgbClr val="FF9900"/>
          </a:solidFill>
          <a:ln w="12700">
            <a:solidFill>
              <a:schemeClr val="tx1"/>
            </a:solidFill>
          </a:ln>
        </p:spPr>
        <p:txBody>
          <a:bodyPr wrap="none" lIns="36000" tIns="36000" rIns="36000" bIns="36000" anchor="ctr">
            <a:spAutoFit/>
          </a:bodyPr>
          <a:lstStyle/>
          <a:p>
            <a:pPr>
              <a:defRPr/>
            </a:pPr>
            <a:r>
              <a:rPr lang="en-US" altLang="ko-K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Sample point 1</a:t>
            </a:r>
            <a:endParaRPr lang="ko-KR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7110413" y="2770188"/>
            <a:ext cx="1084262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Solenoid valve</a:t>
            </a:r>
            <a:endParaRPr lang="ko-KR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121525" y="3068638"/>
            <a:ext cx="148272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Operation Display</a:t>
            </a:r>
            <a:r>
              <a:rPr lang="ko-KR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LED</a:t>
            </a:r>
            <a:endParaRPr lang="ko-KR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127875" y="3346450"/>
            <a:ext cx="110490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Control signals</a:t>
            </a:r>
            <a:endParaRPr lang="ko-KR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76263" y="2135188"/>
            <a:ext cx="7991475" cy="38481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dist="50800" dir="2700000" algn="tl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204" name="AutoShape 8"/>
          <p:cNvSpPr>
            <a:spLocks noChangeArrowheads="1"/>
          </p:cNvSpPr>
          <p:nvPr/>
        </p:nvSpPr>
        <p:spPr bwMode="auto">
          <a:xfrm>
            <a:off x="1738313" y="1866900"/>
            <a:ext cx="5602287" cy="539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9933">
                  <a:shade val="30000"/>
                  <a:satMod val="115000"/>
                  <a:alpha val="80000"/>
                </a:srgbClr>
              </a:gs>
              <a:gs pos="50000">
                <a:srgbClr val="FF9933">
                  <a:shade val="67500"/>
                  <a:satMod val="115000"/>
                  <a:alpha val="80000"/>
                </a:srgbClr>
              </a:gs>
              <a:gs pos="100000">
                <a:srgbClr val="FF9933">
                  <a:shade val="100000"/>
                  <a:satMod val="115000"/>
                  <a:alpha val="80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ko-KR">
              <a:latin typeface="굴림" charset="-127"/>
              <a:ea typeface="굴림" charset="-127"/>
            </a:endParaRPr>
          </a:p>
        </p:txBody>
      </p:sp>
      <p:sp>
        <p:nvSpPr>
          <p:cNvPr id="22706" name="Text Box 4"/>
          <p:cNvSpPr txBox="1">
            <a:spLocks noChangeArrowheads="1"/>
          </p:cNvSpPr>
          <p:nvPr/>
        </p:nvSpPr>
        <p:spPr bwMode="auto">
          <a:xfrm>
            <a:off x="1757363" y="1866900"/>
            <a:ext cx="5600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600" b="1" dirty="0" smtClean="0">
                <a:latin typeface="HY헤드라인M" pitchFamily="18" charset="-127"/>
                <a:ea typeface="HY헤드라인M" pitchFamily="18" charset="-127"/>
              </a:rPr>
              <a:t>Work flow of the Sampler</a:t>
            </a:r>
            <a:endParaRPr lang="ko-KR" altLang="en-US" sz="2600" b="1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2707" name="그룹 225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227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22709" name="그룹 28"/>
            <p:cNvGrpSpPr>
              <a:grpSpLocks/>
            </p:cNvGrpSpPr>
            <p:nvPr/>
          </p:nvGrpSpPr>
          <p:grpSpPr bwMode="auto">
            <a:xfrm>
              <a:off x="539552" y="548680"/>
              <a:ext cx="6870609" cy="763588"/>
              <a:chOff x="765201" y="548680"/>
              <a:chExt cx="6870609" cy="763588"/>
            </a:xfrm>
          </p:grpSpPr>
          <p:sp>
            <p:nvSpPr>
              <p:cNvPr id="231" name="Rectangle 17"/>
              <p:cNvSpPr>
                <a:spLocks noChangeArrowheads="1"/>
              </p:cNvSpPr>
              <p:nvPr/>
            </p:nvSpPr>
            <p:spPr bwMode="auto">
              <a:xfrm>
                <a:off x="1517650" y="685205"/>
                <a:ext cx="6118013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Automatic Multiple Tritium Sampler(AMTS)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34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41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42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Ⅳ</a:t>
                </a:r>
              </a:p>
            </p:txBody>
          </p:sp>
        </p:grpSp>
      </p:grpSp>
      <p:sp>
        <p:nvSpPr>
          <p:cNvPr id="240" name="직사각형 239"/>
          <p:cNvSpPr/>
          <p:nvPr/>
        </p:nvSpPr>
        <p:spPr>
          <a:xfrm rot="5400000">
            <a:off x="3417094" y="4534694"/>
            <a:ext cx="827088" cy="10795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74" name="직사각형 273"/>
          <p:cNvSpPr/>
          <p:nvPr/>
        </p:nvSpPr>
        <p:spPr>
          <a:xfrm rot="5400000">
            <a:off x="3307556" y="4426744"/>
            <a:ext cx="1042988" cy="10795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44" name="직사각형 243"/>
          <p:cNvSpPr/>
          <p:nvPr/>
        </p:nvSpPr>
        <p:spPr>
          <a:xfrm rot="10800000">
            <a:off x="3165475" y="4894263"/>
            <a:ext cx="628650" cy="10795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75" name="직사각형 274"/>
          <p:cNvSpPr/>
          <p:nvPr/>
        </p:nvSpPr>
        <p:spPr>
          <a:xfrm rot="10800000">
            <a:off x="3165475" y="4894263"/>
            <a:ext cx="628650" cy="10795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77" name="직사각형 276"/>
          <p:cNvSpPr/>
          <p:nvPr/>
        </p:nvSpPr>
        <p:spPr>
          <a:xfrm rot="16200000">
            <a:off x="2121693" y="3742532"/>
            <a:ext cx="2195513" cy="10795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45" name="직사각형 244"/>
          <p:cNvSpPr/>
          <p:nvPr/>
        </p:nvSpPr>
        <p:spPr>
          <a:xfrm rot="16200000">
            <a:off x="2122488" y="3743325"/>
            <a:ext cx="2197100" cy="10795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49" name="직사각형 248"/>
          <p:cNvSpPr/>
          <p:nvPr/>
        </p:nvSpPr>
        <p:spPr>
          <a:xfrm rot="16200000">
            <a:off x="2806700" y="4427538"/>
            <a:ext cx="828675" cy="10795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78" name="직사각형 277"/>
          <p:cNvSpPr/>
          <p:nvPr/>
        </p:nvSpPr>
        <p:spPr>
          <a:xfrm rot="16200000">
            <a:off x="2697162" y="4322763"/>
            <a:ext cx="1044575" cy="10795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80" name="직사각형 279"/>
          <p:cNvSpPr/>
          <p:nvPr/>
        </p:nvSpPr>
        <p:spPr>
          <a:xfrm rot="5400000">
            <a:off x="1275556" y="4409282"/>
            <a:ext cx="1008063" cy="10795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1" name="직사각형 250"/>
          <p:cNvSpPr/>
          <p:nvPr/>
        </p:nvSpPr>
        <p:spPr>
          <a:xfrm rot="5400000">
            <a:off x="1743075" y="4516438"/>
            <a:ext cx="790575" cy="10795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35" name="원통 234"/>
          <p:cNvSpPr/>
          <p:nvPr/>
        </p:nvSpPr>
        <p:spPr>
          <a:xfrm>
            <a:off x="1890713" y="4524375"/>
            <a:ext cx="323850" cy="539750"/>
          </a:xfrm>
          <a:prstGeom prst="can">
            <a:avLst/>
          </a:prstGeom>
          <a:noFill/>
          <a:ln w="31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32" name="원통 231"/>
          <p:cNvSpPr/>
          <p:nvPr/>
        </p:nvSpPr>
        <p:spPr>
          <a:xfrm>
            <a:off x="1531938" y="4524375"/>
            <a:ext cx="323850" cy="539750"/>
          </a:xfrm>
          <a:prstGeom prst="can">
            <a:avLst/>
          </a:prstGeom>
          <a:noFill/>
          <a:ln w="31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9" name="원통 228"/>
          <p:cNvSpPr/>
          <p:nvPr/>
        </p:nvSpPr>
        <p:spPr>
          <a:xfrm>
            <a:off x="1173163" y="4524375"/>
            <a:ext cx="323850" cy="539750"/>
          </a:xfrm>
          <a:prstGeom prst="can">
            <a:avLst/>
          </a:prstGeom>
          <a:noFill/>
          <a:ln w="31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30" name="원통 229"/>
          <p:cNvSpPr/>
          <p:nvPr/>
        </p:nvSpPr>
        <p:spPr>
          <a:xfrm>
            <a:off x="1173163" y="4848225"/>
            <a:ext cx="323850" cy="215900"/>
          </a:xfrm>
          <a:prstGeom prst="can">
            <a:avLst/>
          </a:prstGeom>
          <a:solidFill>
            <a:srgbClr val="00B0F0"/>
          </a:solidFill>
          <a:ln w="31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36" name="원통 235"/>
          <p:cNvSpPr/>
          <p:nvPr/>
        </p:nvSpPr>
        <p:spPr>
          <a:xfrm>
            <a:off x="1890713" y="4848225"/>
            <a:ext cx="323850" cy="215900"/>
          </a:xfrm>
          <a:prstGeom prst="can">
            <a:avLst/>
          </a:prstGeom>
          <a:solidFill>
            <a:srgbClr val="00B0F0"/>
          </a:solidFill>
          <a:ln w="31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33" name="원통 232"/>
          <p:cNvSpPr/>
          <p:nvPr/>
        </p:nvSpPr>
        <p:spPr>
          <a:xfrm>
            <a:off x="1531938" y="4848225"/>
            <a:ext cx="323850" cy="215900"/>
          </a:xfrm>
          <a:prstGeom prst="can">
            <a:avLst/>
          </a:prstGeom>
          <a:solidFill>
            <a:srgbClr val="00B0F0"/>
          </a:solidFill>
          <a:ln w="31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48" name="순서도: 처리 247"/>
          <p:cNvSpPr/>
          <p:nvPr/>
        </p:nvSpPr>
        <p:spPr>
          <a:xfrm>
            <a:off x="3309938" y="3068638"/>
            <a:ext cx="433387" cy="1223962"/>
          </a:xfrm>
          <a:prstGeom prst="flowChartProcess">
            <a:avLst/>
          </a:prstGeom>
          <a:gradFill flip="none" rotWithShape="1">
            <a:gsLst>
              <a:gs pos="10000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0">
                <a:srgbClr val="92D050">
                  <a:tint val="23500"/>
                  <a:satMod val="160000"/>
                </a:srgbClr>
              </a:gs>
            </a:gsLst>
            <a:path path="rect">
              <a:fillToRect l="50000" t="50000" r="50000" b="50000"/>
            </a:path>
            <a:tileRect/>
          </a:gradFill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79" name="직사각형 278"/>
          <p:cNvSpPr/>
          <p:nvPr/>
        </p:nvSpPr>
        <p:spPr>
          <a:xfrm rot="10800000">
            <a:off x="1725613" y="3851275"/>
            <a:ext cx="1439862" cy="10795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73" name="직사각형 272"/>
          <p:cNvSpPr/>
          <p:nvPr/>
        </p:nvSpPr>
        <p:spPr>
          <a:xfrm rot="10800000">
            <a:off x="3776663" y="3856038"/>
            <a:ext cx="1079500" cy="10795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0" name="직사각형 249"/>
          <p:cNvSpPr/>
          <p:nvPr/>
        </p:nvSpPr>
        <p:spPr>
          <a:xfrm rot="10800000">
            <a:off x="2089150" y="4067175"/>
            <a:ext cx="1079500" cy="10795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39" name="직사각형 238"/>
          <p:cNvSpPr/>
          <p:nvPr/>
        </p:nvSpPr>
        <p:spPr>
          <a:xfrm>
            <a:off x="3775075" y="4067175"/>
            <a:ext cx="881063" cy="10795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7" name="원통 196"/>
          <p:cNvSpPr/>
          <p:nvPr/>
        </p:nvSpPr>
        <p:spPr>
          <a:xfrm>
            <a:off x="814388" y="4524375"/>
            <a:ext cx="323850" cy="539750"/>
          </a:xfrm>
          <a:prstGeom prst="can">
            <a:avLst/>
          </a:prstGeom>
          <a:noFill/>
          <a:ln w="31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0" name="원통 219"/>
          <p:cNvSpPr/>
          <p:nvPr/>
        </p:nvSpPr>
        <p:spPr>
          <a:xfrm>
            <a:off x="814388" y="4848225"/>
            <a:ext cx="323850" cy="215900"/>
          </a:xfrm>
          <a:prstGeom prst="can">
            <a:avLst/>
          </a:prstGeom>
          <a:solidFill>
            <a:srgbClr val="00B0F0"/>
          </a:solidFill>
          <a:ln w="31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7" name="타원 116"/>
          <p:cNvSpPr/>
          <p:nvPr/>
        </p:nvSpPr>
        <p:spPr>
          <a:xfrm>
            <a:off x="6953250" y="2849563"/>
            <a:ext cx="107950" cy="1079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19" name="직선 화살표 연결선 118"/>
          <p:cNvCxnSpPr/>
          <p:nvPr/>
        </p:nvCxnSpPr>
        <p:spPr>
          <a:xfrm rot="10800000" flipH="1">
            <a:off x="6953250" y="2903538"/>
            <a:ext cx="107950" cy="0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타원 86"/>
          <p:cNvSpPr/>
          <p:nvPr/>
        </p:nvSpPr>
        <p:spPr>
          <a:xfrm rot="5400000">
            <a:off x="6953250" y="3146425"/>
            <a:ext cx="107950" cy="107950"/>
          </a:xfrm>
          <a:prstGeom prst="ellipse">
            <a:avLst/>
          </a:prstGeom>
          <a:solidFill>
            <a:srgbClr val="FFCC66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02" name="직선 화살표 연결선 101"/>
          <p:cNvCxnSpPr/>
          <p:nvPr/>
        </p:nvCxnSpPr>
        <p:spPr>
          <a:xfrm flipH="1">
            <a:off x="6826250" y="3475038"/>
            <a:ext cx="360363" cy="1587"/>
          </a:xfrm>
          <a:prstGeom prst="straightConnector1">
            <a:avLst/>
          </a:prstGeom>
          <a:ln w="3175">
            <a:solidFill>
              <a:srgbClr val="0000FF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연결선 156"/>
          <p:cNvCxnSpPr/>
          <p:nvPr/>
        </p:nvCxnSpPr>
        <p:spPr>
          <a:xfrm rot="5400000">
            <a:off x="2176463" y="3797300"/>
            <a:ext cx="21971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직선 연결선 157"/>
          <p:cNvCxnSpPr/>
          <p:nvPr/>
        </p:nvCxnSpPr>
        <p:spPr>
          <a:xfrm rot="5400000">
            <a:off x="2805112" y="3059113"/>
            <a:ext cx="7207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연결선 158"/>
          <p:cNvCxnSpPr/>
          <p:nvPr/>
        </p:nvCxnSpPr>
        <p:spPr>
          <a:xfrm rot="10800000">
            <a:off x="1004888" y="3419475"/>
            <a:ext cx="21605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연결선 159"/>
          <p:cNvCxnSpPr/>
          <p:nvPr/>
        </p:nvCxnSpPr>
        <p:spPr>
          <a:xfrm rot="5400000">
            <a:off x="3111500" y="3579813"/>
            <a:ext cx="10795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직선 연결선 160"/>
          <p:cNvCxnSpPr/>
          <p:nvPr/>
        </p:nvCxnSpPr>
        <p:spPr>
          <a:xfrm rot="10800000">
            <a:off x="1112838" y="3525838"/>
            <a:ext cx="205263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직선 연결선 161"/>
          <p:cNvCxnSpPr/>
          <p:nvPr/>
        </p:nvCxnSpPr>
        <p:spPr>
          <a:xfrm rot="10800000">
            <a:off x="1365250" y="3635375"/>
            <a:ext cx="18002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직선 연결선 162"/>
          <p:cNvCxnSpPr/>
          <p:nvPr/>
        </p:nvCxnSpPr>
        <p:spPr>
          <a:xfrm rot="5400000">
            <a:off x="3111500" y="3797300"/>
            <a:ext cx="10795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직선 연결선 163"/>
          <p:cNvCxnSpPr/>
          <p:nvPr/>
        </p:nvCxnSpPr>
        <p:spPr>
          <a:xfrm rot="10800000">
            <a:off x="1473200" y="3743325"/>
            <a:ext cx="16922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연결선 164"/>
          <p:cNvCxnSpPr/>
          <p:nvPr/>
        </p:nvCxnSpPr>
        <p:spPr>
          <a:xfrm rot="10800000">
            <a:off x="1725613" y="3851275"/>
            <a:ext cx="143986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직선 연결선 165"/>
          <p:cNvCxnSpPr/>
          <p:nvPr/>
        </p:nvCxnSpPr>
        <p:spPr>
          <a:xfrm rot="5400000">
            <a:off x="3111500" y="4013200"/>
            <a:ext cx="10795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직선 연결선 166"/>
          <p:cNvCxnSpPr/>
          <p:nvPr/>
        </p:nvCxnSpPr>
        <p:spPr>
          <a:xfrm rot="10800000">
            <a:off x="1833563" y="3959225"/>
            <a:ext cx="133191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직선 연결선 167"/>
          <p:cNvCxnSpPr/>
          <p:nvPr/>
        </p:nvCxnSpPr>
        <p:spPr>
          <a:xfrm rot="10800000">
            <a:off x="2084388" y="4067175"/>
            <a:ext cx="10810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직선 연결선 168"/>
          <p:cNvCxnSpPr/>
          <p:nvPr/>
        </p:nvCxnSpPr>
        <p:spPr>
          <a:xfrm rot="5400000">
            <a:off x="2805906" y="4534694"/>
            <a:ext cx="7191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직선 연결선 169"/>
          <p:cNvCxnSpPr/>
          <p:nvPr/>
        </p:nvCxnSpPr>
        <p:spPr>
          <a:xfrm rot="10800000">
            <a:off x="2192338" y="4175125"/>
            <a:ext cx="97313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직선 연결선 178"/>
          <p:cNvCxnSpPr/>
          <p:nvPr/>
        </p:nvCxnSpPr>
        <p:spPr>
          <a:xfrm rot="5400000" flipH="1" flipV="1">
            <a:off x="2676525" y="3797300"/>
            <a:ext cx="21971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직선 연결선 179"/>
          <p:cNvCxnSpPr/>
          <p:nvPr/>
        </p:nvCxnSpPr>
        <p:spPr>
          <a:xfrm rot="16200000" flipH="1">
            <a:off x="3524250" y="3059113"/>
            <a:ext cx="7207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직선 연결선 180"/>
          <p:cNvCxnSpPr/>
          <p:nvPr/>
        </p:nvCxnSpPr>
        <p:spPr>
          <a:xfrm flipH="1">
            <a:off x="3884613" y="3419475"/>
            <a:ext cx="75565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직선 연결선 181"/>
          <p:cNvCxnSpPr/>
          <p:nvPr/>
        </p:nvCxnSpPr>
        <p:spPr>
          <a:xfrm rot="16200000" flipH="1">
            <a:off x="3830638" y="3579813"/>
            <a:ext cx="10795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직선 연결선 182"/>
          <p:cNvCxnSpPr/>
          <p:nvPr/>
        </p:nvCxnSpPr>
        <p:spPr>
          <a:xfrm flipH="1">
            <a:off x="3884613" y="3525838"/>
            <a:ext cx="86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직선 연결선 183"/>
          <p:cNvCxnSpPr/>
          <p:nvPr/>
        </p:nvCxnSpPr>
        <p:spPr>
          <a:xfrm flipH="1">
            <a:off x="3884613" y="3635375"/>
            <a:ext cx="97155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직선 연결선 184"/>
          <p:cNvCxnSpPr/>
          <p:nvPr/>
        </p:nvCxnSpPr>
        <p:spPr>
          <a:xfrm rot="16200000" flipH="1">
            <a:off x="3830638" y="3797300"/>
            <a:ext cx="10795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직선 연결선 185"/>
          <p:cNvCxnSpPr/>
          <p:nvPr/>
        </p:nvCxnSpPr>
        <p:spPr>
          <a:xfrm flipH="1">
            <a:off x="3884613" y="3743325"/>
            <a:ext cx="10810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직선 연결선 186"/>
          <p:cNvCxnSpPr/>
          <p:nvPr/>
        </p:nvCxnSpPr>
        <p:spPr>
          <a:xfrm rot="10800000" flipH="1">
            <a:off x="3884613" y="3851275"/>
            <a:ext cx="10810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직선 연결선 187"/>
          <p:cNvCxnSpPr/>
          <p:nvPr/>
        </p:nvCxnSpPr>
        <p:spPr>
          <a:xfrm rot="16200000" flipH="1">
            <a:off x="3830638" y="4013200"/>
            <a:ext cx="10795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직선 연결선 188"/>
          <p:cNvCxnSpPr/>
          <p:nvPr/>
        </p:nvCxnSpPr>
        <p:spPr>
          <a:xfrm flipH="1">
            <a:off x="3884613" y="3959225"/>
            <a:ext cx="97155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직선 연결선 189"/>
          <p:cNvCxnSpPr/>
          <p:nvPr/>
        </p:nvCxnSpPr>
        <p:spPr>
          <a:xfrm flipH="1">
            <a:off x="3884613" y="4067175"/>
            <a:ext cx="86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직선 연결선 190"/>
          <p:cNvCxnSpPr/>
          <p:nvPr/>
        </p:nvCxnSpPr>
        <p:spPr>
          <a:xfrm rot="5400000" flipH="1" flipV="1">
            <a:off x="3525044" y="4534694"/>
            <a:ext cx="7191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직선 연결선 191"/>
          <p:cNvCxnSpPr/>
          <p:nvPr/>
        </p:nvCxnSpPr>
        <p:spPr>
          <a:xfrm flipH="1">
            <a:off x="3884613" y="4175125"/>
            <a:ext cx="75565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타원 121"/>
          <p:cNvSpPr/>
          <p:nvPr/>
        </p:nvSpPr>
        <p:spPr>
          <a:xfrm rot="5400000">
            <a:off x="2970213" y="3419475"/>
            <a:ext cx="107950" cy="10795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23" name="직선 화살표 연결선 122"/>
          <p:cNvCxnSpPr>
            <a:stCxn id="122" idx="2"/>
            <a:endCxn id="122" idx="6"/>
          </p:cNvCxnSpPr>
          <p:nvPr/>
        </p:nvCxnSpPr>
        <p:spPr>
          <a:xfrm rot="16200000" flipH="1">
            <a:off x="2971007" y="3474244"/>
            <a:ext cx="107950" cy="1587"/>
          </a:xfrm>
          <a:prstGeom prst="straightConnector1">
            <a:avLst/>
          </a:prstGeom>
          <a:ln w="31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타원 123"/>
          <p:cNvSpPr/>
          <p:nvPr/>
        </p:nvSpPr>
        <p:spPr>
          <a:xfrm rot="5400000">
            <a:off x="2970213" y="3635375"/>
            <a:ext cx="107950" cy="10795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25" name="직선 화살표 연결선 124"/>
          <p:cNvCxnSpPr>
            <a:stCxn id="124" idx="2"/>
            <a:endCxn id="124" idx="6"/>
          </p:cNvCxnSpPr>
          <p:nvPr/>
        </p:nvCxnSpPr>
        <p:spPr>
          <a:xfrm rot="16200000" flipH="1">
            <a:off x="2971007" y="3688556"/>
            <a:ext cx="107950" cy="1587"/>
          </a:xfrm>
          <a:prstGeom prst="straightConnector1">
            <a:avLst/>
          </a:prstGeom>
          <a:ln w="31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281"/>
          <p:cNvGrpSpPr>
            <a:grpSpLocks/>
          </p:cNvGrpSpPr>
          <p:nvPr/>
        </p:nvGrpSpPr>
        <p:grpSpPr bwMode="auto">
          <a:xfrm>
            <a:off x="2970213" y="3851275"/>
            <a:ext cx="107950" cy="107950"/>
            <a:chOff x="2970853" y="3850756"/>
            <a:chExt cx="108000" cy="108794"/>
          </a:xfrm>
        </p:grpSpPr>
        <p:sp>
          <p:nvSpPr>
            <p:cNvPr id="126" name="타원 125"/>
            <p:cNvSpPr/>
            <p:nvPr/>
          </p:nvSpPr>
          <p:spPr>
            <a:xfrm rot="5400000">
              <a:off x="2970456" y="3851153"/>
              <a:ext cx="108794" cy="108000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127" name="직선 화살표 연결선 126"/>
            <p:cNvCxnSpPr>
              <a:stCxn id="126" idx="2"/>
              <a:endCxn id="126" idx="6"/>
            </p:cNvCxnSpPr>
            <p:nvPr/>
          </p:nvCxnSpPr>
          <p:spPr>
            <a:xfrm rot="16200000" flipH="1">
              <a:off x="2970456" y="3905153"/>
              <a:ext cx="108794" cy="0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268"/>
          <p:cNvGrpSpPr>
            <a:grpSpLocks/>
          </p:cNvGrpSpPr>
          <p:nvPr/>
        </p:nvGrpSpPr>
        <p:grpSpPr bwMode="auto">
          <a:xfrm>
            <a:off x="2970213" y="4067175"/>
            <a:ext cx="107950" cy="107950"/>
            <a:chOff x="2970853" y="4066393"/>
            <a:chExt cx="108000" cy="108794"/>
          </a:xfrm>
        </p:grpSpPr>
        <p:sp>
          <p:nvSpPr>
            <p:cNvPr id="128" name="타원 127"/>
            <p:cNvSpPr/>
            <p:nvPr/>
          </p:nvSpPr>
          <p:spPr>
            <a:xfrm rot="5400000">
              <a:off x="2970456" y="4066790"/>
              <a:ext cx="108794" cy="108000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129" name="직선 화살표 연결선 128"/>
            <p:cNvCxnSpPr>
              <a:stCxn id="128" idx="2"/>
              <a:endCxn id="128" idx="6"/>
            </p:cNvCxnSpPr>
            <p:nvPr/>
          </p:nvCxnSpPr>
          <p:spPr>
            <a:xfrm rot="16200000" flipH="1">
              <a:off x="2970456" y="4120790"/>
              <a:ext cx="108794" cy="0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타원 133"/>
          <p:cNvSpPr/>
          <p:nvPr/>
        </p:nvSpPr>
        <p:spPr>
          <a:xfrm rot="5400000">
            <a:off x="3978275" y="3419475"/>
            <a:ext cx="107950" cy="10795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35" name="직선 화살표 연결선 134"/>
          <p:cNvCxnSpPr/>
          <p:nvPr/>
        </p:nvCxnSpPr>
        <p:spPr>
          <a:xfrm rot="16200000" flipH="1">
            <a:off x="3979069" y="3474244"/>
            <a:ext cx="107950" cy="1588"/>
          </a:xfrm>
          <a:prstGeom prst="straightConnector1">
            <a:avLst/>
          </a:prstGeom>
          <a:ln w="31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타원 135"/>
          <p:cNvSpPr/>
          <p:nvPr/>
        </p:nvSpPr>
        <p:spPr>
          <a:xfrm rot="5400000">
            <a:off x="3978275" y="3635375"/>
            <a:ext cx="107950" cy="10795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37" name="직선 화살표 연결선 136"/>
          <p:cNvCxnSpPr>
            <a:stCxn id="136" idx="2"/>
            <a:endCxn id="136" idx="6"/>
          </p:cNvCxnSpPr>
          <p:nvPr/>
        </p:nvCxnSpPr>
        <p:spPr>
          <a:xfrm rot="16200000" flipH="1">
            <a:off x="3979069" y="3688556"/>
            <a:ext cx="107950" cy="1588"/>
          </a:xfrm>
          <a:prstGeom prst="straightConnector1">
            <a:avLst/>
          </a:prstGeom>
          <a:ln w="31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269"/>
          <p:cNvGrpSpPr>
            <a:grpSpLocks/>
          </p:cNvGrpSpPr>
          <p:nvPr/>
        </p:nvGrpSpPr>
        <p:grpSpPr bwMode="auto">
          <a:xfrm>
            <a:off x="3978275" y="3851275"/>
            <a:ext cx="107950" cy="107950"/>
            <a:chOff x="3978965" y="3850756"/>
            <a:chExt cx="108000" cy="108794"/>
          </a:xfrm>
        </p:grpSpPr>
        <p:sp>
          <p:nvSpPr>
            <p:cNvPr id="138" name="타원 137"/>
            <p:cNvSpPr/>
            <p:nvPr/>
          </p:nvSpPr>
          <p:spPr>
            <a:xfrm rot="5400000">
              <a:off x="3978568" y="3851153"/>
              <a:ext cx="108794" cy="108000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139" name="직선 화살표 연결선 138"/>
            <p:cNvCxnSpPr>
              <a:stCxn id="138" idx="2"/>
              <a:endCxn id="138" idx="6"/>
            </p:cNvCxnSpPr>
            <p:nvPr/>
          </p:nvCxnSpPr>
          <p:spPr>
            <a:xfrm rot="16200000" flipH="1">
              <a:off x="3978568" y="3905153"/>
              <a:ext cx="108794" cy="0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266"/>
          <p:cNvGrpSpPr>
            <a:grpSpLocks/>
          </p:cNvGrpSpPr>
          <p:nvPr/>
        </p:nvGrpSpPr>
        <p:grpSpPr bwMode="auto">
          <a:xfrm>
            <a:off x="3978275" y="4067175"/>
            <a:ext cx="107950" cy="107950"/>
            <a:chOff x="3978965" y="4066393"/>
            <a:chExt cx="108000" cy="108794"/>
          </a:xfrm>
        </p:grpSpPr>
        <p:sp>
          <p:nvSpPr>
            <p:cNvPr id="140" name="타원 139"/>
            <p:cNvSpPr/>
            <p:nvPr/>
          </p:nvSpPr>
          <p:spPr>
            <a:xfrm rot="5400000">
              <a:off x="3978568" y="4066790"/>
              <a:ext cx="108794" cy="108000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141" name="직선 화살표 연결선 140"/>
            <p:cNvCxnSpPr>
              <a:stCxn id="140" idx="2"/>
              <a:endCxn id="140" idx="6"/>
            </p:cNvCxnSpPr>
            <p:nvPr/>
          </p:nvCxnSpPr>
          <p:spPr>
            <a:xfrm rot="16200000" flipH="1">
              <a:off x="3978568" y="4120790"/>
              <a:ext cx="108794" cy="0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267"/>
          <p:cNvGrpSpPr>
            <a:grpSpLocks/>
          </p:cNvGrpSpPr>
          <p:nvPr/>
        </p:nvGrpSpPr>
        <p:grpSpPr bwMode="auto">
          <a:xfrm>
            <a:off x="3165475" y="3128963"/>
            <a:ext cx="107950" cy="107950"/>
            <a:chOff x="3164843" y="3129494"/>
            <a:chExt cx="108000" cy="108000"/>
          </a:xfrm>
        </p:grpSpPr>
        <p:sp>
          <p:nvSpPr>
            <p:cNvPr id="142" name="타원 141"/>
            <p:cNvSpPr/>
            <p:nvPr/>
          </p:nvSpPr>
          <p:spPr>
            <a:xfrm>
              <a:off x="3164843" y="3129494"/>
              <a:ext cx="108000" cy="108000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143" name="직선 화살표 연결선 142"/>
            <p:cNvCxnSpPr>
              <a:stCxn id="142" idx="2"/>
              <a:endCxn id="142" idx="6"/>
            </p:cNvCxnSpPr>
            <p:nvPr/>
          </p:nvCxnSpPr>
          <p:spPr>
            <a:xfrm rot="10800000" flipH="1">
              <a:off x="3164843" y="3183494"/>
              <a:ext cx="108000" cy="1588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6" name="타원 245"/>
          <p:cNvSpPr/>
          <p:nvPr/>
        </p:nvSpPr>
        <p:spPr>
          <a:xfrm>
            <a:off x="3776663" y="3128963"/>
            <a:ext cx="107950" cy="10795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247" name="직선 화살표 연결선 246"/>
          <p:cNvCxnSpPr>
            <a:stCxn id="246" idx="2"/>
            <a:endCxn id="246" idx="6"/>
          </p:cNvCxnSpPr>
          <p:nvPr/>
        </p:nvCxnSpPr>
        <p:spPr>
          <a:xfrm rot="10800000" flipH="1">
            <a:off x="3776663" y="3182938"/>
            <a:ext cx="107950" cy="1587"/>
          </a:xfrm>
          <a:prstGeom prst="straightConnector1">
            <a:avLst/>
          </a:prstGeom>
          <a:ln w="31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타원 256"/>
          <p:cNvSpPr/>
          <p:nvPr/>
        </p:nvSpPr>
        <p:spPr>
          <a:xfrm rot="5400000">
            <a:off x="3370263" y="3432175"/>
            <a:ext cx="107950" cy="107950"/>
          </a:xfrm>
          <a:prstGeom prst="ellipse">
            <a:avLst/>
          </a:prstGeom>
          <a:solidFill>
            <a:srgbClr val="FFCC66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8" name="타원 257"/>
          <p:cNvSpPr/>
          <p:nvPr/>
        </p:nvSpPr>
        <p:spPr>
          <a:xfrm rot="5400000">
            <a:off x="3370263" y="3646488"/>
            <a:ext cx="107950" cy="107950"/>
          </a:xfrm>
          <a:prstGeom prst="ellipse">
            <a:avLst/>
          </a:prstGeom>
          <a:solidFill>
            <a:srgbClr val="FFCC66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9" name="타원 258"/>
          <p:cNvSpPr/>
          <p:nvPr/>
        </p:nvSpPr>
        <p:spPr>
          <a:xfrm rot="5400000">
            <a:off x="3370263" y="3862388"/>
            <a:ext cx="107950" cy="107950"/>
          </a:xfrm>
          <a:prstGeom prst="ellipse">
            <a:avLst/>
          </a:prstGeom>
          <a:solidFill>
            <a:srgbClr val="FFCC66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60" name="타원 259"/>
          <p:cNvSpPr/>
          <p:nvPr/>
        </p:nvSpPr>
        <p:spPr>
          <a:xfrm rot="5400000">
            <a:off x="3370263" y="4078288"/>
            <a:ext cx="107950" cy="107950"/>
          </a:xfrm>
          <a:prstGeom prst="ellipse">
            <a:avLst/>
          </a:prstGeom>
          <a:solidFill>
            <a:srgbClr val="FFCC66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61" name="타원 260"/>
          <p:cNvSpPr/>
          <p:nvPr/>
        </p:nvSpPr>
        <p:spPr>
          <a:xfrm rot="5400000">
            <a:off x="3586163" y="3430588"/>
            <a:ext cx="107950" cy="107950"/>
          </a:xfrm>
          <a:prstGeom prst="ellipse">
            <a:avLst/>
          </a:prstGeom>
          <a:solidFill>
            <a:srgbClr val="FFCC66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62" name="타원 261"/>
          <p:cNvSpPr/>
          <p:nvPr/>
        </p:nvSpPr>
        <p:spPr>
          <a:xfrm rot="5400000">
            <a:off x="3586163" y="3646488"/>
            <a:ext cx="107950" cy="107950"/>
          </a:xfrm>
          <a:prstGeom prst="ellipse">
            <a:avLst/>
          </a:prstGeom>
          <a:solidFill>
            <a:srgbClr val="FFCC66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63" name="타원 262"/>
          <p:cNvSpPr/>
          <p:nvPr/>
        </p:nvSpPr>
        <p:spPr>
          <a:xfrm rot="5400000">
            <a:off x="3586163" y="3862388"/>
            <a:ext cx="107950" cy="107950"/>
          </a:xfrm>
          <a:prstGeom prst="ellipse">
            <a:avLst/>
          </a:prstGeom>
          <a:solidFill>
            <a:srgbClr val="FFCC66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64" name="타원 263"/>
          <p:cNvSpPr/>
          <p:nvPr/>
        </p:nvSpPr>
        <p:spPr>
          <a:xfrm rot="5400000">
            <a:off x="3586163" y="4078288"/>
            <a:ext cx="107950" cy="107950"/>
          </a:xfrm>
          <a:prstGeom prst="ellipse">
            <a:avLst/>
          </a:prstGeom>
          <a:solidFill>
            <a:srgbClr val="FFCC66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65" name="타원 264"/>
          <p:cNvSpPr/>
          <p:nvPr/>
        </p:nvSpPr>
        <p:spPr>
          <a:xfrm rot="5400000">
            <a:off x="3370263" y="3216275"/>
            <a:ext cx="107950" cy="107950"/>
          </a:xfrm>
          <a:prstGeom prst="ellipse">
            <a:avLst/>
          </a:prstGeom>
          <a:solidFill>
            <a:srgbClr val="FFCC66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66" name="타원 265"/>
          <p:cNvSpPr/>
          <p:nvPr/>
        </p:nvSpPr>
        <p:spPr>
          <a:xfrm rot="5400000">
            <a:off x="3586163" y="3216275"/>
            <a:ext cx="107950" cy="107950"/>
          </a:xfrm>
          <a:prstGeom prst="ellipse">
            <a:avLst/>
          </a:prstGeom>
          <a:solidFill>
            <a:srgbClr val="FFCC66"/>
          </a:soli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8" name="순서도: 종속 처리 77"/>
          <p:cNvSpPr/>
          <p:nvPr/>
        </p:nvSpPr>
        <p:spPr>
          <a:xfrm>
            <a:off x="3000375" y="4897438"/>
            <a:ext cx="1079500" cy="576262"/>
          </a:xfrm>
          <a:prstGeom prst="flowChartPredefinedProcess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9" name="모서리가 둥근 직사각형 78"/>
          <p:cNvSpPr/>
          <p:nvPr/>
        </p:nvSpPr>
        <p:spPr>
          <a:xfrm>
            <a:off x="3614184" y="5000636"/>
            <a:ext cx="288000" cy="252000"/>
          </a:xfrm>
          <a:prstGeom prst="roundRect">
            <a:avLst/>
          </a:prstGeom>
          <a:gradFill flip="none" rotWithShape="1">
            <a:gsLst>
              <a:gs pos="100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0" name="타원 79"/>
          <p:cNvSpPr/>
          <p:nvPr/>
        </p:nvSpPr>
        <p:spPr>
          <a:xfrm rot="5400000">
            <a:off x="3241824" y="5072074"/>
            <a:ext cx="72000" cy="72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1" name="타원 80"/>
          <p:cNvSpPr/>
          <p:nvPr/>
        </p:nvSpPr>
        <p:spPr>
          <a:xfrm rot="5400000">
            <a:off x="3366228" y="5072074"/>
            <a:ext cx="72000" cy="72000"/>
          </a:xfrm>
          <a:prstGeom prst="ellipse">
            <a:avLst/>
          </a:prstGeom>
          <a:gradFill flip="none" rotWithShape="1">
            <a:gsLst>
              <a:gs pos="10000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2" name="타원 81"/>
          <p:cNvSpPr/>
          <p:nvPr/>
        </p:nvSpPr>
        <p:spPr>
          <a:xfrm rot="5400000">
            <a:off x="3304026" y="5203082"/>
            <a:ext cx="72000" cy="72000"/>
          </a:xfrm>
          <a:prstGeom prst="ellipse">
            <a:avLst/>
          </a:prstGeom>
          <a:gradFill flip="none" rotWithShape="1">
            <a:gsLst>
              <a:gs pos="100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8" name="빗면 87">
            <a:hlinkClick r:id="rId2" action="ppaction://hlinkfile"/>
          </p:cNvPr>
          <p:cNvSpPr/>
          <p:nvPr/>
        </p:nvSpPr>
        <p:spPr>
          <a:xfrm>
            <a:off x="5723190" y="4753281"/>
            <a:ext cx="1440000" cy="720000"/>
          </a:xfrm>
          <a:prstGeom prst="bevel">
            <a:avLst/>
          </a:prstGeom>
          <a:gradFill flip="none" rotWithShape="1">
            <a:gsLst>
              <a:gs pos="10000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0" name="모서리가 둥근 직사각형 89"/>
          <p:cNvSpPr/>
          <p:nvPr/>
        </p:nvSpPr>
        <p:spPr>
          <a:xfrm>
            <a:off x="2436813" y="2881313"/>
            <a:ext cx="2160587" cy="1800225"/>
          </a:xfrm>
          <a:prstGeom prst="roundRect">
            <a:avLst/>
          </a:prstGeom>
          <a:noFill/>
          <a:ln w="31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2" name="꺾인 연결선 91"/>
          <p:cNvCxnSpPr>
            <a:stCxn id="88" idx="6"/>
            <a:endCxn id="248" idx="2"/>
          </p:cNvCxnSpPr>
          <p:nvPr/>
        </p:nvCxnSpPr>
        <p:spPr>
          <a:xfrm rot="16200000" flipV="1">
            <a:off x="4754563" y="3063875"/>
            <a:ext cx="460375" cy="2917825"/>
          </a:xfrm>
          <a:prstGeom prst="bentConnector3">
            <a:avLst>
              <a:gd name="adj1" fmla="val 29084"/>
            </a:avLst>
          </a:prstGeom>
          <a:ln w="3175">
            <a:solidFill>
              <a:srgbClr val="0000FF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꺾인 연결선 92"/>
          <p:cNvCxnSpPr>
            <a:stCxn id="0" idx="0"/>
            <a:endCxn id="78" idx="3"/>
          </p:cNvCxnSpPr>
          <p:nvPr/>
        </p:nvCxnSpPr>
        <p:spPr>
          <a:xfrm rot="10800000" flipV="1">
            <a:off x="4079875" y="5113338"/>
            <a:ext cx="1643063" cy="71437"/>
          </a:xfrm>
          <a:prstGeom prst="bentConnector3">
            <a:avLst>
              <a:gd name="adj1" fmla="val 50000"/>
            </a:avLst>
          </a:prstGeom>
          <a:ln w="3175">
            <a:solidFill>
              <a:srgbClr val="0000FF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모서리가 둥근 직사각형 104"/>
          <p:cNvSpPr/>
          <p:nvPr/>
        </p:nvSpPr>
        <p:spPr>
          <a:xfrm>
            <a:off x="6173190" y="4881362"/>
            <a:ext cx="540000" cy="252000"/>
          </a:xfrm>
          <a:prstGeom prst="roundRect">
            <a:avLst/>
          </a:prstGeom>
          <a:gradFill flip="none" rotWithShape="1">
            <a:gsLst>
              <a:gs pos="100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1" name="타원 110"/>
          <p:cNvSpPr/>
          <p:nvPr/>
        </p:nvSpPr>
        <p:spPr>
          <a:xfrm rot="5400000">
            <a:off x="6151818" y="5246928"/>
            <a:ext cx="36000" cy="36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2" name="타원 111"/>
          <p:cNvSpPr/>
          <p:nvPr/>
        </p:nvSpPr>
        <p:spPr>
          <a:xfrm rot="5400000">
            <a:off x="6380426" y="5289216"/>
            <a:ext cx="36000" cy="36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3" name="타원 112"/>
          <p:cNvSpPr/>
          <p:nvPr/>
        </p:nvSpPr>
        <p:spPr>
          <a:xfrm rot="5400000">
            <a:off x="6320306" y="5246928"/>
            <a:ext cx="36000" cy="36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4" name="타원 113"/>
          <p:cNvSpPr/>
          <p:nvPr/>
        </p:nvSpPr>
        <p:spPr>
          <a:xfrm rot="5400000">
            <a:off x="6380426" y="5199354"/>
            <a:ext cx="36000" cy="36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5" name="타원 114"/>
          <p:cNvSpPr/>
          <p:nvPr/>
        </p:nvSpPr>
        <p:spPr>
          <a:xfrm rot="5400000">
            <a:off x="6437570" y="5246928"/>
            <a:ext cx="36000" cy="36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6" name="타원 115"/>
          <p:cNvSpPr/>
          <p:nvPr/>
        </p:nvSpPr>
        <p:spPr>
          <a:xfrm rot="5400000">
            <a:off x="6620336" y="5199354"/>
            <a:ext cx="36000" cy="36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8" name="타원 117"/>
          <p:cNvSpPr/>
          <p:nvPr/>
        </p:nvSpPr>
        <p:spPr>
          <a:xfrm rot="5400000">
            <a:off x="6620336" y="5289216"/>
            <a:ext cx="36000" cy="36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0" name="타원 119"/>
          <p:cNvSpPr/>
          <p:nvPr/>
        </p:nvSpPr>
        <p:spPr>
          <a:xfrm rot="5400000">
            <a:off x="6759322" y="5246928"/>
            <a:ext cx="36000" cy="36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7" name="직사각형 146"/>
          <p:cNvSpPr/>
          <p:nvPr/>
        </p:nvSpPr>
        <p:spPr>
          <a:xfrm>
            <a:off x="3522663" y="4938713"/>
            <a:ext cx="34925" cy="5032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8" name="직사각형 147"/>
          <p:cNvSpPr/>
          <p:nvPr/>
        </p:nvSpPr>
        <p:spPr>
          <a:xfrm>
            <a:off x="3522663" y="5214938"/>
            <a:ext cx="34925" cy="36512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75" name="직선 연결선 174"/>
          <p:cNvCxnSpPr/>
          <p:nvPr/>
        </p:nvCxnSpPr>
        <p:spPr>
          <a:xfrm rot="5400000" flipH="1">
            <a:off x="392907" y="4245769"/>
            <a:ext cx="143986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직선 연결선 175"/>
          <p:cNvCxnSpPr/>
          <p:nvPr/>
        </p:nvCxnSpPr>
        <p:spPr>
          <a:xfrm rot="5400000" flipH="1">
            <a:off x="230981" y="4193382"/>
            <a:ext cx="154781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직선 연결선 176"/>
          <p:cNvCxnSpPr/>
          <p:nvPr/>
        </p:nvCxnSpPr>
        <p:spPr>
          <a:xfrm rot="5400000" flipH="1">
            <a:off x="861218" y="4355307"/>
            <a:ext cx="12239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직선 연결선 177"/>
          <p:cNvCxnSpPr/>
          <p:nvPr/>
        </p:nvCxnSpPr>
        <p:spPr>
          <a:xfrm rot="5400000" flipH="1">
            <a:off x="699293" y="4301332"/>
            <a:ext cx="133191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직선 연결선 192"/>
          <p:cNvCxnSpPr/>
          <p:nvPr/>
        </p:nvCxnSpPr>
        <p:spPr>
          <a:xfrm rot="5400000" flipH="1">
            <a:off x="1329531" y="4463257"/>
            <a:ext cx="10080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직선 연결선 193"/>
          <p:cNvCxnSpPr/>
          <p:nvPr/>
        </p:nvCxnSpPr>
        <p:spPr>
          <a:xfrm rot="5400000" flipH="1">
            <a:off x="1167606" y="4409282"/>
            <a:ext cx="111601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직선 연결선 194"/>
          <p:cNvCxnSpPr/>
          <p:nvPr/>
        </p:nvCxnSpPr>
        <p:spPr>
          <a:xfrm rot="5400000" flipH="1">
            <a:off x="1797050" y="4570413"/>
            <a:ext cx="7905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직선 연결선 195"/>
          <p:cNvCxnSpPr/>
          <p:nvPr/>
        </p:nvCxnSpPr>
        <p:spPr>
          <a:xfrm rot="5400000" flipH="1">
            <a:off x="1635125" y="4516438"/>
            <a:ext cx="8985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타원 197"/>
          <p:cNvSpPr/>
          <p:nvPr/>
        </p:nvSpPr>
        <p:spPr>
          <a:xfrm rot="5400000">
            <a:off x="3201194" y="2645569"/>
            <a:ext cx="36512" cy="10795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9" name="타원 198"/>
          <p:cNvSpPr/>
          <p:nvPr/>
        </p:nvSpPr>
        <p:spPr>
          <a:xfrm rot="5400000">
            <a:off x="3812382" y="2645569"/>
            <a:ext cx="36512" cy="10795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0" name="타원 199"/>
          <p:cNvSpPr/>
          <p:nvPr/>
        </p:nvSpPr>
        <p:spPr>
          <a:xfrm rot="5400000">
            <a:off x="1040606" y="4914107"/>
            <a:ext cx="36513" cy="10795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1" name="타원 200"/>
          <p:cNvSpPr/>
          <p:nvPr/>
        </p:nvSpPr>
        <p:spPr>
          <a:xfrm rot="5400000">
            <a:off x="1400968" y="4914107"/>
            <a:ext cx="36513" cy="10795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2" name="타원 201"/>
          <p:cNvSpPr/>
          <p:nvPr/>
        </p:nvSpPr>
        <p:spPr>
          <a:xfrm rot="5400000">
            <a:off x="1761331" y="4914107"/>
            <a:ext cx="36513" cy="10795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3" name="타원 202"/>
          <p:cNvSpPr/>
          <p:nvPr/>
        </p:nvSpPr>
        <p:spPr>
          <a:xfrm rot="5400000">
            <a:off x="2120106" y="4914107"/>
            <a:ext cx="36513" cy="10795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6" name="TextBox 215"/>
          <p:cNvSpPr txBox="1"/>
          <p:nvPr/>
        </p:nvSpPr>
        <p:spPr>
          <a:xfrm>
            <a:off x="2433638" y="2590800"/>
            <a:ext cx="78422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Purge out</a:t>
            </a:r>
            <a:endParaRPr lang="ko-KR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3849688" y="2590800"/>
            <a:ext cx="73183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Clean air</a:t>
            </a:r>
            <a:endParaRPr lang="ko-KR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1603375" y="3041650"/>
            <a:ext cx="15890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Sample selector</a:t>
            </a:r>
            <a:endParaRPr lang="ko-KR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3132138" y="5478463"/>
            <a:ext cx="8413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Bubbler</a:t>
            </a:r>
            <a:endParaRPr lang="ko-KR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5707063" y="5478463"/>
            <a:ext cx="14922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Main controller</a:t>
            </a:r>
            <a:endParaRPr lang="ko-KR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9000"/>
                            </p:stCondLst>
                            <p:childTnLst>
                              <p:par>
                                <p:cTn id="150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"/>
                            </p:stCondLst>
                            <p:childTnLst>
                              <p:par>
                                <p:cTn id="1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000"/>
                            </p:stCondLst>
                            <p:childTnLst>
                              <p:par>
                                <p:cTn id="21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500"/>
                            </p:stCondLst>
                            <p:childTnLst>
                              <p:par>
                                <p:cTn id="2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28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3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9500"/>
                            </p:stCondLst>
                            <p:childTnLst>
                              <p:par>
                                <p:cTn id="2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00"/>
                            </p:stCondLst>
                            <p:childTnLst>
                              <p:par>
                                <p:cTn id="2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000"/>
                            </p:stCondLst>
                            <p:childTnLst>
                              <p:par>
                                <p:cTn id="273" presetID="1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7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000"/>
                            </p:stCondLst>
                            <p:childTnLst>
                              <p:par>
                                <p:cTn id="281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4500"/>
                            </p:stCondLst>
                            <p:childTnLst>
                              <p:par>
                                <p:cTn id="285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0"/>
                            </p:stCondLst>
                            <p:childTnLst>
                              <p:par>
                                <p:cTn id="289" presetID="1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500"/>
                            </p:stCondLst>
                            <p:childTnLst>
                              <p:par>
                                <p:cTn id="2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6000"/>
                            </p:stCondLst>
                            <p:childTnLst>
                              <p:par>
                                <p:cTn id="29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6500"/>
                            </p:stCondLst>
                            <p:childTnLst>
                              <p:par>
                                <p:cTn id="30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0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500"/>
                            </p:stCondLst>
                            <p:childTnLst>
                              <p:par>
                                <p:cTn id="310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15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000"/>
                            </p:stCondLst>
                            <p:childTnLst>
                              <p:par>
                                <p:cTn id="319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  <p:bldP spid="272" grpId="1" animBg="1"/>
      <p:bldP spid="272" grpId="2" animBg="1"/>
      <p:bldP spid="271" grpId="0" animBg="1"/>
      <p:bldP spid="271" grpId="1" animBg="1"/>
      <p:bldP spid="271" grpId="2" animBg="1"/>
      <p:bldP spid="238" grpId="0" animBg="1"/>
      <p:bldP spid="238" grpId="1" animBg="1"/>
      <p:bldP spid="238" grpId="2" animBg="1"/>
      <p:bldP spid="238" grpId="3" animBg="1"/>
      <p:bldP spid="237" grpId="0" animBg="1"/>
      <p:bldP spid="237" grpId="1" animBg="1"/>
      <p:bldP spid="237" grpId="2" animBg="1"/>
      <p:bldP spid="237" grpId="3" animBg="1"/>
      <p:bldP spid="240" grpId="0" animBg="1"/>
      <p:bldP spid="240" grpId="1" animBg="1"/>
      <p:bldP spid="240" grpId="2" animBg="1"/>
      <p:bldP spid="240" grpId="3" animBg="1"/>
      <p:bldP spid="274" grpId="0" animBg="1"/>
      <p:bldP spid="274" grpId="1" animBg="1"/>
      <p:bldP spid="274" grpId="2" animBg="1"/>
      <p:bldP spid="244" grpId="0" animBg="1"/>
      <p:bldP spid="244" grpId="1" animBg="1"/>
      <p:bldP spid="244" grpId="2" animBg="1"/>
      <p:bldP spid="244" grpId="3" animBg="1"/>
      <p:bldP spid="275" grpId="0" animBg="1"/>
      <p:bldP spid="275" grpId="1" animBg="1"/>
      <p:bldP spid="275" grpId="2" animBg="1"/>
      <p:bldP spid="277" grpId="0" animBg="1"/>
      <p:bldP spid="277" grpId="1" animBg="1"/>
      <p:bldP spid="245" grpId="0" animBg="1"/>
      <p:bldP spid="245" grpId="1" animBg="1"/>
      <p:bldP spid="249" grpId="0" animBg="1"/>
      <p:bldP spid="249" grpId="1" animBg="1"/>
      <p:bldP spid="278" grpId="0" animBg="1"/>
      <p:bldP spid="280" grpId="0" animBg="1"/>
      <p:bldP spid="251" grpId="0" animBg="1"/>
      <p:bldP spid="251" grpId="1" animBg="1"/>
      <p:bldP spid="279" grpId="0" animBg="1"/>
      <p:bldP spid="273" grpId="0" animBg="1"/>
      <p:bldP spid="273" grpId="1" animBg="1"/>
      <p:bldP spid="273" grpId="2" animBg="1"/>
      <p:bldP spid="250" grpId="0" animBg="1"/>
      <p:bldP spid="250" grpId="1" animBg="1"/>
      <p:bldP spid="239" grpId="0" animBg="1"/>
      <p:bldP spid="239" grpId="1" animBg="1"/>
      <p:bldP spid="239" grpId="2" animBg="1"/>
      <p:bldP spid="239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576263" y="2135188"/>
            <a:ext cx="7991475" cy="38481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dist="50800" dir="2700000" algn="tl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grpSp>
        <p:nvGrpSpPr>
          <p:cNvPr id="2" name="그룹 36"/>
          <p:cNvGrpSpPr>
            <a:grpSpLocks/>
          </p:cNvGrpSpPr>
          <p:nvPr/>
        </p:nvGrpSpPr>
        <p:grpSpPr bwMode="auto">
          <a:xfrm>
            <a:off x="755650" y="2492375"/>
            <a:ext cx="7704138" cy="3457575"/>
            <a:chOff x="755575" y="2492896"/>
            <a:chExt cx="7704000" cy="3456384"/>
          </a:xfrm>
        </p:grpSpPr>
        <p:sp>
          <p:nvSpPr>
            <p:cNvPr id="137" name="AutoShape 2"/>
            <p:cNvSpPr>
              <a:spLocks noChangeArrowheads="1"/>
            </p:cNvSpPr>
            <p:nvPr/>
          </p:nvSpPr>
          <p:spPr bwMode="auto">
            <a:xfrm>
              <a:off x="755575" y="2492896"/>
              <a:ext cx="7704000" cy="3456384"/>
            </a:xfrm>
            <a:prstGeom prst="roundRect">
              <a:avLst>
                <a:gd name="adj" fmla="val 2912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 algn="ctr">
              <a:noFill/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prstMaterial="legacyMatte">
              <a:bevelB w="0" h="0" prst="angle"/>
              <a:extrusionClr>
                <a:schemeClr val="bg2"/>
              </a:extrusionClr>
            </a:sp3d>
          </p:spPr>
          <p:txBody>
            <a:bodyPr anchor="ctr">
              <a:flatTx/>
            </a:bodyPr>
            <a:lstStyle/>
            <a:p>
              <a:pPr>
                <a:defRPr/>
              </a:pPr>
              <a:endParaRPr lang="ko-KR" altLang="ko-K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3568" name="AutoShape 7"/>
            <p:cNvSpPr>
              <a:spLocks noChangeArrowheads="1"/>
            </p:cNvSpPr>
            <p:nvPr/>
          </p:nvSpPr>
          <p:spPr bwMode="auto">
            <a:xfrm>
              <a:off x="864400" y="3140968"/>
              <a:ext cx="7452000" cy="2664296"/>
            </a:xfrm>
            <a:prstGeom prst="roundRect">
              <a:avLst>
                <a:gd name="adj" fmla="val 2917"/>
              </a:avLst>
            </a:prstGeom>
            <a:solidFill>
              <a:srgbClr val="FFFFFF">
                <a:alpha val="59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ko-KR" altLang="ko-KR" sz="1200">
                <a:latin typeface="Asia디나루"/>
                <a:ea typeface="Asia디나루"/>
                <a:cs typeface="Asia디나루"/>
              </a:endParaRPr>
            </a:p>
          </p:txBody>
        </p:sp>
        <p:sp>
          <p:nvSpPr>
            <p:cNvPr id="23569" name="Rectangle 12"/>
            <p:cNvSpPr>
              <a:spLocks noChangeArrowheads="1"/>
            </p:cNvSpPr>
            <p:nvPr/>
          </p:nvSpPr>
          <p:spPr bwMode="auto">
            <a:xfrm>
              <a:off x="966498" y="3163270"/>
              <a:ext cx="7416824" cy="2640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latinLnBrk="0" hangingPunct="0">
                <a:lnSpc>
                  <a:spcPct val="115000"/>
                </a:lnSpc>
                <a:buFontTx/>
                <a:buChar char="•"/>
              </a:pPr>
              <a:r>
                <a:rPr kumimoji="0" lang="en-US" altLang="ko-KR" sz="1600" b="1">
                  <a:latin typeface="HY헤드라인M" pitchFamily="18" charset="-127"/>
                  <a:ea typeface="HY헤드라인M" pitchFamily="18" charset="-127"/>
                </a:rPr>
                <a:t> 8 Bit Microprocessor with Watchdog Timer</a:t>
              </a:r>
            </a:p>
            <a:p>
              <a:pPr eaLnBrk="0" latinLnBrk="0" hangingPunct="0">
                <a:lnSpc>
                  <a:spcPct val="115000"/>
                </a:lnSpc>
                <a:buFontTx/>
                <a:buChar char="•"/>
              </a:pPr>
              <a:r>
                <a:rPr kumimoji="0" lang="en-US" altLang="ko-KR" sz="1600" b="1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en-US" altLang="en-US" sz="1600" b="1">
                  <a:latin typeface="HY헤드라인M" pitchFamily="18" charset="-127"/>
                  <a:ea typeface="HY헤드라인M" pitchFamily="18" charset="-127"/>
                </a:rPr>
                <a:t>32 kbyte EEPROM, 8 kbyte SRAM</a:t>
              </a:r>
              <a:endParaRPr kumimoji="0" lang="en-US" altLang="ko-KR" sz="1600" b="1">
                <a:latin typeface="HY헤드라인M" pitchFamily="18" charset="-127"/>
                <a:ea typeface="HY헤드라인M" pitchFamily="18" charset="-127"/>
              </a:endParaRPr>
            </a:p>
            <a:p>
              <a:pPr eaLnBrk="0" latinLnBrk="0" hangingPunct="0">
                <a:lnSpc>
                  <a:spcPct val="115000"/>
                </a:lnSpc>
                <a:buFontTx/>
                <a:buChar char="•"/>
              </a:pPr>
              <a:r>
                <a:rPr kumimoji="0" lang="en-US" altLang="ko-KR" sz="1600" b="1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en-US" altLang="en-US" sz="1600" b="1">
                  <a:latin typeface="HY헤드라인M" pitchFamily="18" charset="-127"/>
                  <a:ea typeface="HY헤드라인M" pitchFamily="18" charset="-127"/>
                </a:rPr>
                <a:t>12 Bit A/D 4 Channel, 12 Bit D/A 2 Channel</a:t>
              </a:r>
            </a:p>
            <a:p>
              <a:pPr eaLnBrk="0" latinLnBrk="0" hangingPunct="0">
                <a:lnSpc>
                  <a:spcPct val="115000"/>
                </a:lnSpc>
                <a:buFontTx/>
                <a:buChar char="•"/>
              </a:pPr>
              <a:r>
                <a:rPr kumimoji="0" lang="en-US" altLang="en-US" sz="1600" b="1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en-US" altLang="en-US" sz="1600" b="1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8 key Input (</a:t>
              </a:r>
              <a:r>
                <a:rPr kumimoji="0" lang="en-US" altLang="ko-KR" sz="1600" b="1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cursor movement, decrease, return, action)</a:t>
              </a:r>
            </a:p>
            <a:p>
              <a:pPr eaLnBrk="0" latinLnBrk="0" hangingPunct="0">
                <a:lnSpc>
                  <a:spcPct val="115000"/>
                </a:lnSpc>
                <a:buFontTx/>
                <a:buChar char="•"/>
              </a:pPr>
              <a:r>
                <a:rPr kumimoji="0" lang="en-US" altLang="en-US" sz="1600" b="1">
                  <a:latin typeface="HY헤드라인M" pitchFamily="18" charset="-127"/>
                  <a:ea typeface="HY헤드라인M" pitchFamily="18" charset="-127"/>
                </a:rPr>
                <a:t> 240 x 64 Pixel Graphic LCD with LED Back Light</a:t>
              </a:r>
            </a:p>
            <a:p>
              <a:pPr eaLnBrk="0" latinLnBrk="0" hangingPunct="0">
                <a:lnSpc>
                  <a:spcPct val="115000"/>
                </a:lnSpc>
                <a:buFontTx/>
                <a:buChar char="•"/>
              </a:pPr>
              <a:r>
                <a:rPr kumimoji="0" lang="en-US" altLang="en-US" sz="1600" b="1">
                  <a:latin typeface="HY헤드라인M" pitchFamily="18" charset="-127"/>
                  <a:ea typeface="HY헤드라인M" pitchFamily="18" charset="-127"/>
                </a:rPr>
                <a:t> Real Time Clock Chip (Back Up </a:t>
              </a:r>
              <a:r>
                <a:rPr kumimoji="0" lang="en-US" altLang="ko-KR" sz="1600" b="1">
                  <a:latin typeface="HY헤드라인M" pitchFamily="18" charset="-127"/>
                  <a:ea typeface="HY헤드라인M" pitchFamily="18" charset="-127"/>
                </a:rPr>
                <a:t>Battery life 10 years)</a:t>
              </a:r>
            </a:p>
            <a:p>
              <a:pPr eaLnBrk="0" latinLnBrk="0" hangingPunct="0">
                <a:lnSpc>
                  <a:spcPct val="115000"/>
                </a:lnSpc>
                <a:buFontTx/>
                <a:buChar char="•"/>
              </a:pPr>
              <a:r>
                <a:rPr kumimoji="0" lang="en-US" altLang="ko-KR" sz="1600" b="1">
                  <a:latin typeface="HY헤드라인M" pitchFamily="18" charset="-127"/>
                  <a:ea typeface="HY헤드라인M" pitchFamily="18" charset="-127"/>
                </a:rPr>
                <a:t> 10 Port </a:t>
              </a:r>
              <a:r>
                <a:rPr kumimoji="0" lang="en-US" altLang="ko-KR" sz="1600" b="1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Samples Selector Control</a:t>
              </a:r>
              <a:r>
                <a:rPr lang="en-US" altLang="ko-KR" sz="1600" b="1">
                  <a:solidFill>
                    <a:srgbClr val="0033CC"/>
                  </a:solidFill>
                  <a:latin typeface="HY그래픽" pitchFamily="18" charset="-127"/>
                  <a:ea typeface="HY그래픽" pitchFamily="18" charset="-127"/>
                </a:rPr>
                <a:t> </a:t>
              </a:r>
              <a:r>
                <a:rPr kumimoji="0" lang="en-US" altLang="ko-KR" sz="1600" b="1">
                  <a:latin typeface="HY헤드라인M" pitchFamily="18" charset="-127"/>
                  <a:ea typeface="HY헤드라인M" pitchFamily="18" charset="-127"/>
                </a:rPr>
                <a:t>(Power transistor driven by the relay)</a:t>
              </a:r>
            </a:p>
            <a:p>
              <a:pPr eaLnBrk="0" latinLnBrk="0" hangingPunct="0">
                <a:lnSpc>
                  <a:spcPct val="115000"/>
                </a:lnSpc>
                <a:buFontTx/>
                <a:buChar char="•"/>
              </a:pPr>
              <a:r>
                <a:rPr kumimoji="0" lang="en-US" altLang="ko-KR" sz="1600" b="1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en-US" altLang="ko-KR" sz="1600" b="1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Bubbler Control </a:t>
              </a:r>
              <a:r>
                <a:rPr kumimoji="0" lang="en-US" altLang="ko-KR" sz="1600" b="1">
                  <a:latin typeface="HY헤드라인M" pitchFamily="18" charset="-127"/>
                  <a:ea typeface="HY헤드라인M" pitchFamily="18" charset="-127"/>
                </a:rPr>
                <a:t>of Photo Coupler</a:t>
              </a:r>
            </a:p>
            <a:p>
              <a:pPr eaLnBrk="0" latinLnBrk="0" hangingPunct="0">
                <a:lnSpc>
                  <a:spcPct val="115000"/>
                </a:lnSpc>
              </a:pPr>
              <a:r>
                <a:rPr kumimoji="0" lang="en-US" altLang="ko-KR" sz="1600" b="1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  (work orders, stop orders, work situation</a:t>
              </a:r>
              <a:r>
                <a:rPr lang="en-US" altLang="ko-KR" sz="1600" b="1">
                  <a:solidFill>
                    <a:srgbClr val="0033CC"/>
                  </a:solidFill>
                  <a:latin typeface="HY그래픽" pitchFamily="18" charset="-127"/>
                  <a:ea typeface="HY그래픽" pitchFamily="18" charset="-127"/>
                </a:rPr>
                <a:t> </a:t>
              </a:r>
              <a:r>
                <a:rPr kumimoji="0" lang="en-US" altLang="ko-KR" sz="1600" b="1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) </a:t>
              </a:r>
            </a:p>
          </p:txBody>
        </p:sp>
        <p:sp>
          <p:nvSpPr>
            <p:cNvPr id="141" name="Text Box 14"/>
            <p:cNvSpPr txBox="1">
              <a:spLocks noChangeArrowheads="1"/>
            </p:cNvSpPr>
            <p:nvPr/>
          </p:nvSpPr>
          <p:spPr bwMode="auto">
            <a:xfrm>
              <a:off x="1054020" y="2643657"/>
              <a:ext cx="2101812" cy="39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000" b="1" dirty="0">
                  <a:solidFill>
                    <a:schemeClr val="bg1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Main Controller</a:t>
              </a:r>
            </a:p>
          </p:txBody>
        </p:sp>
      </p:grp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738313" y="1866900"/>
            <a:ext cx="5602287" cy="539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9933">
                  <a:shade val="30000"/>
                  <a:satMod val="115000"/>
                  <a:alpha val="80000"/>
                </a:srgbClr>
              </a:gs>
              <a:gs pos="50000">
                <a:srgbClr val="FF9933">
                  <a:shade val="67500"/>
                  <a:satMod val="115000"/>
                  <a:alpha val="80000"/>
                </a:srgbClr>
              </a:gs>
              <a:gs pos="100000">
                <a:srgbClr val="FF9933">
                  <a:shade val="100000"/>
                  <a:satMod val="115000"/>
                  <a:alpha val="80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ko-KR">
              <a:latin typeface="굴림" charset="-127"/>
              <a:ea typeface="굴림" charset="-127"/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757363" y="1866900"/>
            <a:ext cx="5600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600" b="1">
                <a:latin typeface="HY헤드라인M" pitchFamily="18" charset="-127"/>
                <a:ea typeface="HY헤드라인M" pitchFamily="18" charset="-127"/>
              </a:rPr>
              <a:t>Specifications</a:t>
            </a:r>
            <a:endParaRPr lang="ko-KR" altLang="en-US" sz="2600" b="1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3558" name="그룹 29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31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23560" name="그룹 28"/>
            <p:cNvGrpSpPr>
              <a:grpSpLocks/>
            </p:cNvGrpSpPr>
            <p:nvPr/>
          </p:nvGrpSpPr>
          <p:grpSpPr bwMode="auto">
            <a:xfrm>
              <a:off x="539552" y="548680"/>
              <a:ext cx="6870609" cy="763588"/>
              <a:chOff x="765201" y="548680"/>
              <a:chExt cx="6870609" cy="763588"/>
            </a:xfrm>
          </p:grpSpPr>
          <p:sp>
            <p:nvSpPr>
              <p:cNvPr id="33" name="Rectangle 17"/>
              <p:cNvSpPr>
                <a:spLocks noChangeArrowheads="1"/>
              </p:cNvSpPr>
              <p:nvPr/>
            </p:nvSpPr>
            <p:spPr bwMode="auto">
              <a:xfrm>
                <a:off x="1517650" y="685205"/>
                <a:ext cx="6118013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Automatic Multiple Tritium Sampler(AMTS)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4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5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6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Ⅳ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576263" y="2135188"/>
            <a:ext cx="7991475" cy="38481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dist="50800" dir="2700000" algn="tl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grpSp>
        <p:nvGrpSpPr>
          <p:cNvPr id="2" name="그룹 44"/>
          <p:cNvGrpSpPr>
            <a:grpSpLocks/>
          </p:cNvGrpSpPr>
          <p:nvPr/>
        </p:nvGrpSpPr>
        <p:grpSpPr bwMode="auto">
          <a:xfrm>
            <a:off x="755650" y="2492375"/>
            <a:ext cx="7704138" cy="1584325"/>
            <a:chOff x="755575" y="2492896"/>
            <a:chExt cx="7704000" cy="1584000"/>
          </a:xfrm>
        </p:grpSpPr>
        <p:sp>
          <p:nvSpPr>
            <p:cNvPr id="137" name="AutoShape 2"/>
            <p:cNvSpPr>
              <a:spLocks noChangeArrowheads="1"/>
            </p:cNvSpPr>
            <p:nvPr/>
          </p:nvSpPr>
          <p:spPr bwMode="auto">
            <a:xfrm>
              <a:off x="755575" y="2492896"/>
              <a:ext cx="7704000" cy="1584000"/>
            </a:xfrm>
            <a:prstGeom prst="roundRect">
              <a:avLst>
                <a:gd name="adj" fmla="val 2912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8575" algn="ctr">
              <a:noFill/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prstMaterial="legacyMatte">
              <a:bevelB w="0" h="0" prst="angle"/>
              <a:extrusionClr>
                <a:schemeClr val="bg2"/>
              </a:extrusionClr>
            </a:sp3d>
          </p:spPr>
          <p:txBody>
            <a:bodyPr anchor="ctr">
              <a:flatTx/>
            </a:bodyPr>
            <a:lstStyle/>
            <a:p>
              <a:pPr>
                <a:defRPr/>
              </a:pPr>
              <a:endParaRPr lang="ko-KR" altLang="ko-K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4599" name="AutoShape 7"/>
            <p:cNvSpPr>
              <a:spLocks noChangeArrowheads="1"/>
            </p:cNvSpPr>
            <p:nvPr/>
          </p:nvSpPr>
          <p:spPr bwMode="auto">
            <a:xfrm>
              <a:off x="864400" y="2996952"/>
              <a:ext cx="7452000" cy="1008000"/>
            </a:xfrm>
            <a:prstGeom prst="roundRect">
              <a:avLst>
                <a:gd name="adj" fmla="val 2917"/>
              </a:avLst>
            </a:prstGeom>
            <a:solidFill>
              <a:srgbClr val="FFFFFF">
                <a:alpha val="59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ko-KR" altLang="ko-KR" sz="1200">
                <a:latin typeface="Asia디나루"/>
                <a:ea typeface="Asia디나루"/>
                <a:cs typeface="Asia디나루"/>
              </a:endParaRPr>
            </a:p>
          </p:txBody>
        </p:sp>
        <p:sp>
          <p:nvSpPr>
            <p:cNvPr id="24600" name="Rectangle 12"/>
            <p:cNvSpPr>
              <a:spLocks noChangeArrowheads="1"/>
            </p:cNvSpPr>
            <p:nvPr/>
          </p:nvSpPr>
          <p:spPr bwMode="auto">
            <a:xfrm>
              <a:off x="965551" y="3057809"/>
              <a:ext cx="6480000" cy="977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latinLnBrk="0" hangingPunct="0">
                <a:lnSpc>
                  <a:spcPct val="115000"/>
                </a:lnSpc>
                <a:buFontTx/>
                <a:buChar char="•"/>
              </a:pPr>
              <a:r>
                <a:rPr kumimoji="0" lang="en-US" altLang="ko-KR" sz="1600" b="1">
                  <a:latin typeface="HY헤드라인M" pitchFamily="18" charset="-127"/>
                  <a:ea typeface="HY헤드라인M" pitchFamily="18" charset="-127"/>
                </a:rPr>
                <a:t> 4 Input Port + 1 Clean Air Port, 4 Out Port + 1 Purge Air Port</a:t>
              </a:r>
            </a:p>
            <a:p>
              <a:pPr eaLnBrk="0" latinLnBrk="0" hangingPunct="0">
                <a:lnSpc>
                  <a:spcPct val="115000"/>
                </a:lnSpc>
                <a:buFontTx/>
                <a:buChar char="•"/>
              </a:pPr>
              <a:r>
                <a:rPr kumimoji="0" lang="en-US" altLang="ko-KR" sz="1600" b="1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en-US" altLang="ko-KR" sz="1600" b="1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Path selection by solenoid valves </a:t>
              </a:r>
              <a:r>
                <a:rPr kumimoji="0" lang="en-US" altLang="ko-KR" sz="1600" b="1">
                  <a:latin typeface="HY헤드라인M" pitchFamily="18" charset="-127"/>
                  <a:ea typeface="HY헤드라인M" pitchFamily="18" charset="-127"/>
                </a:rPr>
                <a:t>(DC</a:t>
              </a:r>
              <a:r>
                <a:rPr kumimoji="0" lang="ko-KR" altLang="en-US" sz="1600" b="1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en-US" altLang="ko-KR" sz="1600" b="1">
                  <a:latin typeface="HY헤드라인M" pitchFamily="18" charset="-127"/>
                  <a:ea typeface="HY헤드라인M" pitchFamily="18" charset="-127"/>
                </a:rPr>
                <a:t>+ 24V powered)</a:t>
              </a:r>
            </a:p>
            <a:p>
              <a:pPr eaLnBrk="0" latinLnBrk="0" hangingPunct="0">
                <a:lnSpc>
                  <a:spcPct val="115000"/>
                </a:lnSpc>
                <a:buFontTx/>
                <a:buChar char="•"/>
              </a:pPr>
              <a:r>
                <a:rPr kumimoji="0" lang="en-US" altLang="ko-KR" sz="1600" b="1">
                  <a:latin typeface="HY헤드라인M" pitchFamily="18" charset="-127"/>
                  <a:ea typeface="HY헤드라인M" pitchFamily="18" charset="-127"/>
                </a:rPr>
                <a:t> Power transistors, driven by a relay (10 Port)</a:t>
              </a:r>
            </a:p>
          </p:txBody>
        </p:sp>
        <p:sp>
          <p:nvSpPr>
            <p:cNvPr id="141" name="Text Box 14"/>
            <p:cNvSpPr txBox="1">
              <a:spLocks noChangeArrowheads="1"/>
            </p:cNvSpPr>
            <p:nvPr/>
          </p:nvSpPr>
          <p:spPr bwMode="auto">
            <a:xfrm>
              <a:off x="1054020" y="2500832"/>
              <a:ext cx="2839987" cy="39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000" b="1" dirty="0">
                  <a:solidFill>
                    <a:schemeClr val="bg1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Sampling Air Selector</a:t>
              </a:r>
            </a:p>
          </p:txBody>
        </p:sp>
      </p:grpSp>
      <p:grpSp>
        <p:nvGrpSpPr>
          <p:cNvPr id="3" name="그룹 45"/>
          <p:cNvGrpSpPr>
            <a:grpSpLocks/>
          </p:cNvGrpSpPr>
          <p:nvPr/>
        </p:nvGrpSpPr>
        <p:grpSpPr bwMode="auto">
          <a:xfrm>
            <a:off x="755650" y="4143375"/>
            <a:ext cx="7704138" cy="1806575"/>
            <a:chOff x="755576" y="4143380"/>
            <a:chExt cx="7704000" cy="1805900"/>
          </a:xfrm>
        </p:grpSpPr>
        <p:sp>
          <p:nvSpPr>
            <p:cNvPr id="23" name="AutoShape 2"/>
            <p:cNvSpPr>
              <a:spLocks noChangeArrowheads="1"/>
            </p:cNvSpPr>
            <p:nvPr/>
          </p:nvSpPr>
          <p:spPr bwMode="auto">
            <a:xfrm>
              <a:off x="755576" y="4149080"/>
              <a:ext cx="7704000" cy="1800200"/>
            </a:xfrm>
            <a:prstGeom prst="roundRect">
              <a:avLst>
                <a:gd name="adj" fmla="val 2912"/>
              </a:avLst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8575" algn="ctr">
              <a:noFill/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prstMaterial="legacyMatte">
              <a:bevelB w="0" h="0" prst="angle"/>
              <a:extrusionClr>
                <a:schemeClr val="bg2"/>
              </a:extrusionClr>
            </a:sp3d>
          </p:spPr>
          <p:txBody>
            <a:bodyPr anchor="ctr">
              <a:flatTx/>
            </a:bodyPr>
            <a:lstStyle/>
            <a:p>
              <a:pPr>
                <a:defRPr/>
              </a:pPr>
              <a:endParaRPr lang="ko-KR" altLang="ko-K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4593" name="AutoShape 7"/>
            <p:cNvSpPr>
              <a:spLocks noChangeArrowheads="1"/>
            </p:cNvSpPr>
            <p:nvPr/>
          </p:nvSpPr>
          <p:spPr bwMode="auto">
            <a:xfrm>
              <a:off x="864401" y="4652784"/>
              <a:ext cx="7452000" cy="1224488"/>
            </a:xfrm>
            <a:prstGeom prst="roundRect">
              <a:avLst>
                <a:gd name="adj" fmla="val 2917"/>
              </a:avLst>
            </a:prstGeom>
            <a:solidFill>
              <a:srgbClr val="FFFFFF">
                <a:alpha val="59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ko-KR" altLang="ko-KR" sz="1200">
                <a:latin typeface="Asia디나루"/>
                <a:ea typeface="Asia디나루"/>
                <a:cs typeface="Asia디나루"/>
              </a:endParaRPr>
            </a:p>
          </p:txBody>
        </p:sp>
        <p:sp>
          <p:nvSpPr>
            <p:cNvPr id="24594" name="Rectangle 12"/>
            <p:cNvSpPr>
              <a:spLocks noChangeArrowheads="1"/>
            </p:cNvSpPr>
            <p:nvPr/>
          </p:nvSpPr>
          <p:spPr bwMode="auto">
            <a:xfrm>
              <a:off x="960449" y="4675438"/>
              <a:ext cx="6480000" cy="1224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latinLnBrk="0" hangingPunct="0">
                <a:lnSpc>
                  <a:spcPct val="115000"/>
                </a:lnSpc>
                <a:buFontTx/>
                <a:buChar char="•"/>
              </a:pPr>
              <a:r>
                <a:rPr kumimoji="0" lang="en-US" altLang="ko-KR" sz="1600" b="1">
                  <a:latin typeface="HY헤드라인M" pitchFamily="18" charset="-127"/>
                  <a:ea typeface="HY헤드라인M" pitchFamily="18" charset="-127"/>
                </a:rPr>
                <a:t> Photo Coupler automatically controlled by the Bubbler</a:t>
              </a:r>
            </a:p>
            <a:p>
              <a:pPr marL="0" lvl="1" eaLnBrk="0" latinLnBrk="0" hangingPunct="0">
                <a:lnSpc>
                  <a:spcPct val="115000"/>
                </a:lnSpc>
                <a:buFontTx/>
                <a:buChar char="•"/>
              </a:pPr>
              <a:r>
                <a:rPr kumimoji="0" lang="en-US" altLang="ko-KR" sz="1600" b="1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en-US" altLang="ko-KR" sz="1600" b="1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Subject made by the purge, stabilization, bubbling, automatically </a:t>
              </a:r>
            </a:p>
            <a:p>
              <a:pPr marL="0" lvl="1" eaLnBrk="0" latinLnBrk="0" hangingPunct="0">
                <a:lnSpc>
                  <a:spcPct val="115000"/>
                </a:lnSpc>
              </a:pPr>
              <a:r>
                <a:rPr kumimoji="0" lang="en-US" altLang="ko-KR" sz="1600" b="1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  perform a clean operation</a:t>
              </a:r>
            </a:p>
            <a:p>
              <a:pPr eaLnBrk="0" latinLnBrk="0" hangingPunct="0">
                <a:lnSpc>
                  <a:spcPct val="115000"/>
                </a:lnSpc>
                <a:buFontTx/>
                <a:buChar char="•"/>
              </a:pPr>
              <a:r>
                <a:rPr kumimoji="0" lang="en-US" altLang="ko-KR" sz="1600" b="1">
                  <a:latin typeface="HY헤드라인M" pitchFamily="18" charset="-127"/>
                  <a:ea typeface="HY헤드라인M" pitchFamily="18" charset="-127"/>
                </a:rPr>
                <a:t> 10 Liter Air Sampling (3 Liter Per Minute Sampling Speed)</a:t>
              </a: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1054021" y="4143380"/>
              <a:ext cx="1108055" cy="399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000" b="1" dirty="0">
                  <a:solidFill>
                    <a:schemeClr val="bg1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Bubbler</a:t>
              </a:r>
            </a:p>
          </p:txBody>
        </p:sp>
      </p:grp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1738313" y="1866900"/>
            <a:ext cx="5602287" cy="539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9933">
                  <a:shade val="30000"/>
                  <a:satMod val="115000"/>
                  <a:alpha val="80000"/>
                </a:srgbClr>
              </a:gs>
              <a:gs pos="50000">
                <a:srgbClr val="FF9933">
                  <a:shade val="67500"/>
                  <a:satMod val="115000"/>
                  <a:alpha val="80000"/>
                </a:srgbClr>
              </a:gs>
              <a:gs pos="100000">
                <a:srgbClr val="FF9933">
                  <a:shade val="100000"/>
                  <a:satMod val="115000"/>
                  <a:alpha val="80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ko-KR">
              <a:latin typeface="굴림" charset="-127"/>
              <a:ea typeface="굴림" charset="-127"/>
            </a:endParaRP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1757363" y="1866900"/>
            <a:ext cx="5600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600" b="1">
                <a:latin typeface="HY헤드라인M" pitchFamily="18" charset="-127"/>
                <a:ea typeface="HY헤드라인M" pitchFamily="18" charset="-127"/>
              </a:rPr>
              <a:t>Specifications</a:t>
            </a:r>
            <a:endParaRPr lang="ko-KR" altLang="en-US" sz="2600" b="1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4583" name="그룹 37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39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24585" name="그룹 28"/>
            <p:cNvGrpSpPr>
              <a:grpSpLocks/>
            </p:cNvGrpSpPr>
            <p:nvPr/>
          </p:nvGrpSpPr>
          <p:grpSpPr bwMode="auto">
            <a:xfrm>
              <a:off x="539552" y="548680"/>
              <a:ext cx="6870609" cy="763588"/>
              <a:chOff x="765201" y="548680"/>
              <a:chExt cx="6870609" cy="763588"/>
            </a:xfrm>
          </p:grpSpPr>
          <p:sp>
            <p:nvSpPr>
              <p:cNvPr id="41" name="Rectangle 17"/>
              <p:cNvSpPr>
                <a:spLocks noChangeArrowheads="1"/>
              </p:cNvSpPr>
              <p:nvPr/>
            </p:nvSpPr>
            <p:spPr bwMode="auto">
              <a:xfrm>
                <a:off x="1517650" y="685205"/>
                <a:ext cx="6118013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Automatic Multiple Tritium Sampler(AMTS)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2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3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4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Ⅳ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>
            <a:grpSpLocks/>
          </p:cNvGrpSpPr>
          <p:nvPr/>
        </p:nvGrpSpPr>
        <p:grpSpPr bwMode="auto">
          <a:xfrm>
            <a:off x="793750" y="2681288"/>
            <a:ext cx="6480175" cy="571500"/>
            <a:chOff x="793676" y="2681015"/>
            <a:chExt cx="6480000" cy="571500"/>
          </a:xfrm>
        </p:grpSpPr>
        <p:grpSp>
          <p:nvGrpSpPr>
            <p:cNvPr id="25617" name="그룹 34"/>
            <p:cNvGrpSpPr>
              <a:grpSpLocks/>
            </p:cNvGrpSpPr>
            <p:nvPr/>
          </p:nvGrpSpPr>
          <p:grpSpPr bwMode="auto">
            <a:xfrm>
              <a:off x="793676" y="2681015"/>
              <a:ext cx="6480000" cy="571500"/>
              <a:chOff x="793676" y="2681015"/>
              <a:chExt cx="4237038" cy="571500"/>
            </a:xfrm>
          </p:grpSpPr>
          <p:sp>
            <p:nvSpPr>
              <p:cNvPr id="36" name="AutoShape 45"/>
              <p:cNvSpPr>
                <a:spLocks noChangeArrowheads="1"/>
              </p:cNvSpPr>
              <p:nvPr/>
            </p:nvSpPr>
            <p:spPr bwMode="auto">
              <a:xfrm rot="5400000">
                <a:off x="2656608" y="818084"/>
                <a:ext cx="511175" cy="4237038"/>
              </a:xfrm>
              <a:prstGeom prst="flowChartManualInput">
                <a:avLst/>
              </a:prstGeom>
              <a:solidFill>
                <a:srgbClr val="0D4CB3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b="1">
                  <a:solidFill>
                    <a:schemeClr val="bg1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7" name="AutoShape 55"/>
              <p:cNvSpPr>
                <a:spLocks noChangeArrowheads="1"/>
              </p:cNvSpPr>
              <p:nvPr/>
            </p:nvSpPr>
            <p:spPr bwMode="auto">
              <a:xfrm rot="5400000">
                <a:off x="2654257" y="950792"/>
                <a:ext cx="512763" cy="4090682"/>
              </a:xfrm>
              <a:prstGeom prst="flowChartManualInput">
                <a:avLst/>
              </a:prstGeom>
              <a:noFill/>
              <a:ln w="19050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b="1">
                  <a:solidFill>
                    <a:schemeClr val="bg1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38" name="Rectangle 53"/>
            <p:cNvSpPr>
              <a:spLocks noChangeArrowheads="1"/>
            </p:cNvSpPr>
            <p:nvPr/>
          </p:nvSpPr>
          <p:spPr bwMode="auto">
            <a:xfrm>
              <a:off x="865112" y="2714352"/>
              <a:ext cx="524337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000" b="1" dirty="0">
                  <a:solidFill>
                    <a:schemeClr val="bg1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AMTS  Test 1 – Continuous Measurements</a:t>
              </a:r>
              <a:endParaRPr lang="ko-KR" altLang="en-US" sz="20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576263" y="2135188"/>
            <a:ext cx="7991475" cy="38481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dist="50800" dir="2700000" algn="tl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grpSp>
        <p:nvGrpSpPr>
          <p:cNvPr id="4" name="그룹 43"/>
          <p:cNvGrpSpPr>
            <a:grpSpLocks/>
          </p:cNvGrpSpPr>
          <p:nvPr/>
        </p:nvGrpSpPr>
        <p:grpSpPr bwMode="auto">
          <a:xfrm>
            <a:off x="755650" y="3176588"/>
            <a:ext cx="7669213" cy="2628900"/>
            <a:chOff x="755576" y="3176314"/>
            <a:chExt cx="7669213" cy="2628950"/>
          </a:xfrm>
        </p:grpSpPr>
        <p:sp>
          <p:nvSpPr>
            <p:cNvPr id="28" name="AutoShape 46"/>
            <p:cNvSpPr>
              <a:spLocks noChangeArrowheads="1"/>
            </p:cNvSpPr>
            <p:nvPr/>
          </p:nvSpPr>
          <p:spPr bwMode="auto">
            <a:xfrm>
              <a:off x="755576" y="3176314"/>
              <a:ext cx="7669213" cy="2627362"/>
            </a:xfrm>
            <a:prstGeom prst="roundRect">
              <a:avLst>
                <a:gd name="adj" fmla="val 3639"/>
              </a:avLst>
            </a:prstGeom>
            <a:solidFill>
              <a:srgbClr val="5893D4"/>
            </a:solidFill>
            <a:ln w="19050" algn="ctr">
              <a:solidFill>
                <a:schemeClr val="bg1"/>
              </a:solidFill>
              <a:round/>
              <a:headEnd/>
              <a:tailEnd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29" name="AutoShape 59"/>
            <p:cNvSpPr>
              <a:spLocks noChangeArrowheads="1"/>
            </p:cNvSpPr>
            <p:nvPr/>
          </p:nvSpPr>
          <p:spPr bwMode="auto">
            <a:xfrm flipV="1">
              <a:off x="807964" y="3285853"/>
              <a:ext cx="7573962" cy="2519411"/>
            </a:xfrm>
            <a:prstGeom prst="roundRect">
              <a:avLst>
                <a:gd name="adj" fmla="val 3639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25616" name="직사각형 33"/>
            <p:cNvSpPr>
              <a:spLocks noChangeArrowheads="1"/>
            </p:cNvSpPr>
            <p:nvPr/>
          </p:nvSpPr>
          <p:spPr bwMode="auto">
            <a:xfrm>
              <a:off x="771829" y="3312000"/>
              <a:ext cx="7560840" cy="2441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>
                <a:lnSpc>
                  <a:spcPts val="2800"/>
                </a:lnSpc>
                <a:spcBef>
                  <a:spcPct val="50000"/>
                </a:spcBef>
              </a:pPr>
              <a:r>
                <a:rPr lang="en-US" altLang="ko-KR" b="1">
                  <a:latin typeface="HY헤드라인M" pitchFamily="18" charset="-127"/>
                  <a:ea typeface="HY헤드라인M" pitchFamily="18" charset="-127"/>
                </a:rPr>
                <a:t>▣ The time required for 4 points sampling with one Bubbler</a:t>
              </a:r>
            </a:p>
            <a:p>
              <a:pPr>
                <a:lnSpc>
                  <a:spcPts val="2800"/>
                </a:lnSpc>
                <a:spcBef>
                  <a:spcPct val="50000"/>
                </a:spcBef>
              </a:pPr>
              <a:r>
                <a:rPr lang="en-US" altLang="ko-KR" b="1">
                  <a:latin typeface="HY헤드라인M" pitchFamily="18" charset="-127"/>
                  <a:ea typeface="HY헤드라인M" pitchFamily="18" charset="-127"/>
                </a:rPr>
                <a:t>    (Sampling time = 10minutes / sampling x 4sampling = 40minutes)</a:t>
              </a:r>
            </a:p>
            <a:p>
              <a:pPr marL="0" lvl="1">
                <a:lnSpc>
                  <a:spcPts val="2800"/>
                </a:lnSpc>
                <a:spcBef>
                  <a:spcPct val="50000"/>
                </a:spcBef>
              </a:pPr>
              <a:r>
                <a:rPr lang="ko-KR" altLang="en-US" b="1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◈ </a:t>
              </a:r>
              <a:r>
                <a:rPr lang="en-US" altLang="ko-KR" b="1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The necessary time applied with AMTS</a:t>
              </a:r>
            </a:p>
            <a:p>
              <a:pPr>
                <a:lnSpc>
                  <a:spcPts val="2800"/>
                </a:lnSpc>
                <a:spcBef>
                  <a:spcPct val="50000"/>
                </a:spcBef>
              </a:pPr>
              <a:r>
                <a:rPr lang="en-US" altLang="ko-KR" b="1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    (Sampling time = 6minutes / sampling x 4sampling = 24minutes)</a:t>
              </a:r>
            </a:p>
            <a:p>
              <a:pPr>
                <a:lnSpc>
                  <a:spcPts val="2800"/>
                </a:lnSpc>
                <a:spcBef>
                  <a:spcPct val="50000"/>
                </a:spcBef>
              </a:pPr>
              <a:r>
                <a:rPr lang="ko-KR" altLang="en-US" b="1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▶ </a:t>
              </a:r>
              <a:r>
                <a:rPr lang="en-US" altLang="ko-KR" b="1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16 minutes shorter</a:t>
              </a:r>
              <a:endParaRPr lang="ko-KR" altLang="en-US" b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738313" y="1866900"/>
            <a:ext cx="5602287" cy="539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9933">
                  <a:shade val="30000"/>
                  <a:satMod val="115000"/>
                  <a:alpha val="80000"/>
                </a:srgbClr>
              </a:gs>
              <a:gs pos="50000">
                <a:srgbClr val="FF9933">
                  <a:shade val="67500"/>
                  <a:satMod val="115000"/>
                  <a:alpha val="80000"/>
                </a:srgbClr>
              </a:gs>
              <a:gs pos="100000">
                <a:srgbClr val="FF9933">
                  <a:shade val="100000"/>
                  <a:satMod val="115000"/>
                  <a:alpha val="80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ko-KR">
              <a:latin typeface="굴림" charset="-127"/>
              <a:ea typeface="굴림" charset="-127"/>
            </a:endParaRP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1757363" y="1866900"/>
            <a:ext cx="5600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600" b="1" dirty="0">
                <a:latin typeface="HY헤드라인M" pitchFamily="18" charset="-127"/>
                <a:ea typeface="HY헤드라인M" pitchFamily="18" charset="-127"/>
              </a:rPr>
              <a:t>Application Tests at Local </a:t>
            </a:r>
            <a:r>
              <a:rPr lang="en-US" altLang="ko-KR" sz="2600" b="1" dirty="0" smtClean="0">
                <a:latin typeface="HY헤드라인M" pitchFamily="18" charset="-127"/>
                <a:ea typeface="HY헤드라인M" pitchFamily="18" charset="-127"/>
              </a:rPr>
              <a:t>Point</a:t>
            </a:r>
            <a:endParaRPr lang="ko-KR" altLang="en-US" sz="2600" b="1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5607" name="그룹 45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47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25609" name="그룹 28"/>
            <p:cNvGrpSpPr>
              <a:grpSpLocks/>
            </p:cNvGrpSpPr>
            <p:nvPr/>
          </p:nvGrpSpPr>
          <p:grpSpPr bwMode="auto">
            <a:xfrm>
              <a:off x="539552" y="548680"/>
              <a:ext cx="6870609" cy="763588"/>
              <a:chOff x="765201" y="548680"/>
              <a:chExt cx="6870609" cy="763588"/>
            </a:xfrm>
          </p:grpSpPr>
          <p:sp>
            <p:nvSpPr>
              <p:cNvPr id="49" name="Rectangle 17"/>
              <p:cNvSpPr>
                <a:spLocks noChangeArrowheads="1"/>
              </p:cNvSpPr>
              <p:nvPr/>
            </p:nvSpPr>
            <p:spPr bwMode="auto">
              <a:xfrm>
                <a:off x="1517650" y="685205"/>
                <a:ext cx="6118013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Automatic Multiple Tritium Sampler(AMTS)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50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51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Ⅳ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576263" y="2135188"/>
            <a:ext cx="7991475" cy="38481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dist="50800" dir="2700000" algn="tl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grpSp>
        <p:nvGrpSpPr>
          <p:cNvPr id="2" name="그룹 46"/>
          <p:cNvGrpSpPr>
            <a:grpSpLocks/>
          </p:cNvGrpSpPr>
          <p:nvPr/>
        </p:nvGrpSpPr>
        <p:grpSpPr bwMode="auto">
          <a:xfrm>
            <a:off x="793750" y="2681288"/>
            <a:ext cx="6480175" cy="571500"/>
            <a:chOff x="793676" y="2681015"/>
            <a:chExt cx="6480000" cy="571500"/>
          </a:xfrm>
        </p:grpSpPr>
        <p:grpSp>
          <p:nvGrpSpPr>
            <p:cNvPr id="26641" name="그룹 31"/>
            <p:cNvGrpSpPr>
              <a:grpSpLocks/>
            </p:cNvGrpSpPr>
            <p:nvPr/>
          </p:nvGrpSpPr>
          <p:grpSpPr bwMode="auto">
            <a:xfrm>
              <a:off x="793676" y="2681015"/>
              <a:ext cx="6480000" cy="571500"/>
              <a:chOff x="793676" y="2681015"/>
              <a:chExt cx="4237038" cy="571500"/>
            </a:xfrm>
          </p:grpSpPr>
          <p:sp>
            <p:nvSpPr>
              <p:cNvPr id="21" name="AutoShape 45"/>
              <p:cNvSpPr>
                <a:spLocks noChangeArrowheads="1"/>
              </p:cNvSpPr>
              <p:nvPr/>
            </p:nvSpPr>
            <p:spPr bwMode="auto">
              <a:xfrm rot="5400000">
                <a:off x="2656608" y="818084"/>
                <a:ext cx="511175" cy="4237038"/>
              </a:xfrm>
              <a:prstGeom prst="flowChartManualInput">
                <a:avLst/>
              </a:prstGeom>
              <a:solidFill>
                <a:srgbClr val="0D4CB3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b="1">
                  <a:solidFill>
                    <a:schemeClr val="bg1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2" name="AutoShape 55"/>
              <p:cNvSpPr>
                <a:spLocks noChangeArrowheads="1"/>
              </p:cNvSpPr>
              <p:nvPr/>
            </p:nvSpPr>
            <p:spPr bwMode="auto">
              <a:xfrm rot="5400000">
                <a:off x="2654257" y="950792"/>
                <a:ext cx="512763" cy="4090682"/>
              </a:xfrm>
              <a:prstGeom prst="flowChartManualInput">
                <a:avLst/>
              </a:prstGeom>
              <a:noFill/>
              <a:ln w="19050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b="1">
                  <a:solidFill>
                    <a:schemeClr val="bg1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33" name="Rectangle 53"/>
            <p:cNvSpPr>
              <a:spLocks noChangeArrowheads="1"/>
            </p:cNvSpPr>
            <p:nvPr/>
          </p:nvSpPr>
          <p:spPr bwMode="auto">
            <a:xfrm>
              <a:off x="865112" y="2714352"/>
              <a:ext cx="524337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000" b="1" dirty="0">
                  <a:solidFill>
                    <a:schemeClr val="bg1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AMTS  Test 1 – Continuous Measurements</a:t>
              </a:r>
              <a:endParaRPr lang="ko-KR" altLang="en-US" sz="20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4" name="그룹 47"/>
          <p:cNvGrpSpPr>
            <a:grpSpLocks/>
          </p:cNvGrpSpPr>
          <p:nvPr/>
        </p:nvGrpSpPr>
        <p:grpSpPr bwMode="auto">
          <a:xfrm>
            <a:off x="755650" y="3176588"/>
            <a:ext cx="7669213" cy="2628900"/>
            <a:chOff x="755576" y="3176314"/>
            <a:chExt cx="7669213" cy="2628950"/>
          </a:xfrm>
        </p:grpSpPr>
        <p:sp>
          <p:nvSpPr>
            <p:cNvPr id="28" name="AutoShape 46"/>
            <p:cNvSpPr>
              <a:spLocks noChangeArrowheads="1"/>
            </p:cNvSpPr>
            <p:nvPr/>
          </p:nvSpPr>
          <p:spPr bwMode="auto">
            <a:xfrm>
              <a:off x="755576" y="3176314"/>
              <a:ext cx="7669213" cy="2627362"/>
            </a:xfrm>
            <a:prstGeom prst="roundRect">
              <a:avLst>
                <a:gd name="adj" fmla="val 3639"/>
              </a:avLst>
            </a:prstGeom>
            <a:solidFill>
              <a:srgbClr val="5893D4"/>
            </a:solidFill>
            <a:ln w="19050" algn="ctr">
              <a:solidFill>
                <a:schemeClr val="bg1"/>
              </a:solidFill>
              <a:round/>
              <a:headEnd/>
              <a:tailEnd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29" name="AutoShape 59"/>
            <p:cNvSpPr>
              <a:spLocks noChangeArrowheads="1"/>
            </p:cNvSpPr>
            <p:nvPr/>
          </p:nvSpPr>
          <p:spPr bwMode="auto">
            <a:xfrm flipV="1">
              <a:off x="807964" y="3285853"/>
              <a:ext cx="7573962" cy="2519411"/>
            </a:xfrm>
            <a:prstGeom prst="roundRect">
              <a:avLst>
                <a:gd name="adj" fmla="val 3639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26640" name="직사각형 33"/>
            <p:cNvSpPr>
              <a:spLocks noChangeArrowheads="1"/>
            </p:cNvSpPr>
            <p:nvPr/>
          </p:nvSpPr>
          <p:spPr bwMode="auto">
            <a:xfrm>
              <a:off x="771829" y="3312000"/>
              <a:ext cx="7560000" cy="2441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>
                <a:lnSpc>
                  <a:spcPts val="2800"/>
                </a:lnSpc>
                <a:spcBef>
                  <a:spcPct val="50000"/>
                </a:spcBef>
              </a:pPr>
              <a:r>
                <a:rPr lang="en-US" altLang="ko-KR" b="1">
                  <a:latin typeface="HY헤드라인M" pitchFamily="18" charset="-127"/>
                  <a:ea typeface="HY헤드라인M" pitchFamily="18" charset="-127"/>
                </a:rPr>
                <a:t>▣ The time required for 4 points sampling with two Bubbler </a:t>
              </a:r>
            </a:p>
            <a:p>
              <a:pPr marL="0" lvl="1">
                <a:lnSpc>
                  <a:spcPts val="2800"/>
                </a:lnSpc>
                <a:spcBef>
                  <a:spcPct val="50000"/>
                </a:spcBef>
              </a:pPr>
              <a:r>
                <a:rPr lang="en-US" altLang="ko-KR" b="1">
                  <a:latin typeface="HY헤드라인M" pitchFamily="18" charset="-127"/>
                  <a:ea typeface="HY헤드라인M" pitchFamily="18" charset="-127"/>
                </a:rPr>
                <a:t>    (Sampling time = 10minutes / 2bubbler x 4sampling = 20minutes)</a:t>
              </a:r>
            </a:p>
            <a:p>
              <a:pPr marL="0" lvl="1">
                <a:lnSpc>
                  <a:spcPts val="2800"/>
                </a:lnSpc>
                <a:spcBef>
                  <a:spcPct val="50000"/>
                </a:spcBef>
              </a:pPr>
              <a:r>
                <a:rPr lang="ko-KR" altLang="en-US" b="1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◈ </a:t>
              </a:r>
              <a:r>
                <a:rPr lang="en-US" altLang="ko-KR" b="1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The necessary time applied with AMTS</a:t>
              </a:r>
            </a:p>
            <a:p>
              <a:pPr marL="0" lvl="1">
                <a:lnSpc>
                  <a:spcPts val="2800"/>
                </a:lnSpc>
                <a:spcBef>
                  <a:spcPct val="50000"/>
                </a:spcBef>
              </a:pPr>
              <a:r>
                <a:rPr lang="en-US" altLang="ko-KR" b="1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    (Sampling time = 6minutes / 1bubbler x 4sampling  = 24minutes)</a:t>
              </a:r>
            </a:p>
            <a:p>
              <a:pPr>
                <a:lnSpc>
                  <a:spcPts val="2800"/>
                </a:lnSpc>
                <a:spcBef>
                  <a:spcPct val="50000"/>
                </a:spcBef>
              </a:pPr>
              <a:r>
                <a:rPr lang="ko-KR" altLang="en-US" b="1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▶ </a:t>
              </a:r>
              <a:r>
                <a:rPr lang="en-US" altLang="ko-KR" b="1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Two bubbler effects</a:t>
              </a:r>
              <a:endParaRPr lang="ko-KR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35" name="AutoShape 8"/>
          <p:cNvSpPr>
            <a:spLocks noChangeArrowheads="1"/>
          </p:cNvSpPr>
          <p:nvPr/>
        </p:nvSpPr>
        <p:spPr bwMode="auto">
          <a:xfrm>
            <a:off x="1738313" y="1866900"/>
            <a:ext cx="5602287" cy="539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9933">
                  <a:shade val="30000"/>
                  <a:satMod val="115000"/>
                  <a:alpha val="80000"/>
                </a:srgbClr>
              </a:gs>
              <a:gs pos="50000">
                <a:srgbClr val="FF9933">
                  <a:shade val="67500"/>
                  <a:satMod val="115000"/>
                  <a:alpha val="80000"/>
                </a:srgbClr>
              </a:gs>
              <a:gs pos="100000">
                <a:srgbClr val="FF9933">
                  <a:shade val="100000"/>
                  <a:satMod val="115000"/>
                  <a:alpha val="80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ko-KR">
              <a:latin typeface="굴림" charset="-127"/>
              <a:ea typeface="굴림" charset="-127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757363" y="1866900"/>
            <a:ext cx="5600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600" b="1" dirty="0">
                <a:latin typeface="HY헤드라인M" pitchFamily="18" charset="-127"/>
                <a:ea typeface="HY헤드라인M" pitchFamily="18" charset="-127"/>
              </a:rPr>
              <a:t>Application Tests at Local </a:t>
            </a:r>
            <a:r>
              <a:rPr lang="en-US" altLang="ko-KR" sz="2600" b="1" dirty="0" smtClean="0">
                <a:latin typeface="HY헤드라인M" pitchFamily="18" charset="-127"/>
                <a:ea typeface="HY헤드라인M" pitchFamily="18" charset="-127"/>
              </a:rPr>
              <a:t>Point</a:t>
            </a:r>
            <a:endParaRPr lang="ko-KR" altLang="en-US" sz="2600" b="1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6631" name="그룹 39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41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26633" name="그룹 28"/>
            <p:cNvGrpSpPr>
              <a:grpSpLocks/>
            </p:cNvGrpSpPr>
            <p:nvPr/>
          </p:nvGrpSpPr>
          <p:grpSpPr bwMode="auto">
            <a:xfrm>
              <a:off x="539552" y="548680"/>
              <a:ext cx="6870609" cy="763588"/>
              <a:chOff x="765201" y="548680"/>
              <a:chExt cx="6870609" cy="763588"/>
            </a:xfrm>
          </p:grpSpPr>
          <p:sp>
            <p:nvSpPr>
              <p:cNvPr id="43" name="Rectangle 17"/>
              <p:cNvSpPr>
                <a:spLocks noChangeArrowheads="1"/>
              </p:cNvSpPr>
              <p:nvPr/>
            </p:nvSpPr>
            <p:spPr bwMode="auto">
              <a:xfrm>
                <a:off x="1517650" y="685205"/>
                <a:ext cx="6118013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Automatic Multiple Tritium Sampler(AMTS)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4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5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6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Ⅳ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6"/>
          <p:cNvGrpSpPr>
            <a:grpSpLocks/>
          </p:cNvGrpSpPr>
          <p:nvPr/>
        </p:nvGrpSpPr>
        <p:grpSpPr bwMode="auto">
          <a:xfrm>
            <a:off x="793750" y="2681288"/>
            <a:ext cx="6480175" cy="571500"/>
            <a:chOff x="793676" y="2681015"/>
            <a:chExt cx="6480000" cy="571500"/>
          </a:xfrm>
        </p:grpSpPr>
        <p:grpSp>
          <p:nvGrpSpPr>
            <p:cNvPr id="27665" name="그룹 34"/>
            <p:cNvGrpSpPr>
              <a:grpSpLocks/>
            </p:cNvGrpSpPr>
            <p:nvPr/>
          </p:nvGrpSpPr>
          <p:grpSpPr bwMode="auto">
            <a:xfrm>
              <a:off x="793676" y="2681015"/>
              <a:ext cx="6480000" cy="571500"/>
              <a:chOff x="793676" y="2681015"/>
              <a:chExt cx="4237038" cy="571500"/>
            </a:xfrm>
          </p:grpSpPr>
          <p:sp>
            <p:nvSpPr>
              <p:cNvPr id="36" name="AutoShape 45"/>
              <p:cNvSpPr>
                <a:spLocks noChangeArrowheads="1"/>
              </p:cNvSpPr>
              <p:nvPr/>
            </p:nvSpPr>
            <p:spPr bwMode="auto">
              <a:xfrm rot="5400000">
                <a:off x="2656608" y="818084"/>
                <a:ext cx="511175" cy="4237038"/>
              </a:xfrm>
              <a:prstGeom prst="flowChartManualInput">
                <a:avLst/>
              </a:prstGeom>
              <a:solidFill>
                <a:srgbClr val="0D4CB3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b="1">
                  <a:solidFill>
                    <a:schemeClr val="bg1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7" name="AutoShape 55"/>
              <p:cNvSpPr>
                <a:spLocks noChangeArrowheads="1"/>
              </p:cNvSpPr>
              <p:nvPr/>
            </p:nvSpPr>
            <p:spPr bwMode="auto">
              <a:xfrm rot="5400000">
                <a:off x="2654257" y="950792"/>
                <a:ext cx="512763" cy="4090682"/>
              </a:xfrm>
              <a:prstGeom prst="flowChartManualInput">
                <a:avLst/>
              </a:prstGeom>
              <a:noFill/>
              <a:ln w="19050" cap="rnd">
                <a:solidFill>
                  <a:schemeClr val="bg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b="1">
                  <a:solidFill>
                    <a:schemeClr val="bg1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38" name="Rectangle 53"/>
            <p:cNvSpPr>
              <a:spLocks noChangeArrowheads="1"/>
            </p:cNvSpPr>
            <p:nvPr/>
          </p:nvSpPr>
          <p:spPr bwMode="auto">
            <a:xfrm>
              <a:off x="865112" y="2714352"/>
              <a:ext cx="3627339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000" b="1" dirty="0">
                  <a:solidFill>
                    <a:schemeClr val="bg1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AMTS  Test 2 – Time settings</a:t>
              </a:r>
              <a:endParaRPr lang="ko-KR" altLang="en-US" sz="2000" b="1" dirty="0">
                <a:solidFill>
                  <a:schemeClr val="bg1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576263" y="2135188"/>
            <a:ext cx="7991475" cy="38481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dist="50800" dir="2700000" algn="tl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grpSp>
        <p:nvGrpSpPr>
          <p:cNvPr id="4" name="그룹 47"/>
          <p:cNvGrpSpPr>
            <a:grpSpLocks/>
          </p:cNvGrpSpPr>
          <p:nvPr/>
        </p:nvGrpSpPr>
        <p:grpSpPr bwMode="auto">
          <a:xfrm>
            <a:off x="755650" y="3176588"/>
            <a:ext cx="7669213" cy="2628900"/>
            <a:chOff x="755576" y="3176314"/>
            <a:chExt cx="7669213" cy="2628950"/>
          </a:xfrm>
        </p:grpSpPr>
        <p:sp>
          <p:nvSpPr>
            <p:cNvPr id="28" name="AutoShape 46"/>
            <p:cNvSpPr>
              <a:spLocks noChangeArrowheads="1"/>
            </p:cNvSpPr>
            <p:nvPr/>
          </p:nvSpPr>
          <p:spPr bwMode="auto">
            <a:xfrm>
              <a:off x="755576" y="3176314"/>
              <a:ext cx="7669213" cy="2627362"/>
            </a:xfrm>
            <a:prstGeom prst="roundRect">
              <a:avLst>
                <a:gd name="adj" fmla="val 3639"/>
              </a:avLst>
            </a:prstGeom>
            <a:solidFill>
              <a:srgbClr val="5893D4"/>
            </a:solidFill>
            <a:ln w="19050" algn="ctr">
              <a:solidFill>
                <a:schemeClr val="bg1"/>
              </a:solidFill>
              <a:round/>
              <a:headEnd/>
              <a:tailEnd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29" name="AutoShape 59"/>
            <p:cNvSpPr>
              <a:spLocks noChangeArrowheads="1"/>
            </p:cNvSpPr>
            <p:nvPr/>
          </p:nvSpPr>
          <p:spPr bwMode="auto">
            <a:xfrm flipV="1">
              <a:off x="807964" y="3285853"/>
              <a:ext cx="7573962" cy="2519411"/>
            </a:xfrm>
            <a:prstGeom prst="roundRect">
              <a:avLst>
                <a:gd name="adj" fmla="val 3639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27664" name="직사각형 33"/>
            <p:cNvSpPr>
              <a:spLocks noChangeArrowheads="1"/>
            </p:cNvSpPr>
            <p:nvPr/>
          </p:nvSpPr>
          <p:spPr bwMode="auto">
            <a:xfrm>
              <a:off x="770400" y="3312000"/>
              <a:ext cx="7200000" cy="2385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000"/>
                </a:lnSpc>
                <a:spcBef>
                  <a:spcPct val="50000"/>
                </a:spcBef>
              </a:pPr>
              <a:r>
                <a:rPr lang="en-US" altLang="ko-KR" b="1">
                  <a:latin typeface="HY헤드라인M" pitchFamily="18" charset="-127"/>
                  <a:ea typeface="HY헤드라인M" pitchFamily="18" charset="-127"/>
                </a:rPr>
                <a:t>▣ To reduce Sampling Error – Sampling time</a:t>
              </a:r>
            </a:p>
            <a:p>
              <a:pPr>
                <a:lnSpc>
                  <a:spcPts val="2000"/>
                </a:lnSpc>
                <a:spcBef>
                  <a:spcPct val="50000"/>
                </a:spcBef>
              </a:pPr>
              <a:r>
                <a:rPr lang="en-US" altLang="ko-KR" b="1">
                  <a:latin typeface="HY헤드라인M" pitchFamily="18" charset="-127"/>
                  <a:ea typeface="HY헤드라인M" pitchFamily="18" charset="-127"/>
                </a:rPr>
                <a:t>     (Time on/off by operator – human error)</a:t>
              </a:r>
            </a:p>
            <a:p>
              <a:pPr>
                <a:lnSpc>
                  <a:spcPts val="2000"/>
                </a:lnSpc>
                <a:spcBef>
                  <a:spcPct val="50000"/>
                </a:spcBef>
              </a:pPr>
              <a:r>
                <a:rPr lang="ko-KR" altLang="en-US" b="1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◈ </a:t>
              </a:r>
              <a:r>
                <a:rPr lang="en-US" altLang="ko-KR" b="1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AMTS sampling program</a:t>
              </a:r>
            </a:p>
            <a:p>
              <a:pPr>
                <a:lnSpc>
                  <a:spcPts val="2000"/>
                </a:lnSpc>
                <a:spcBef>
                  <a:spcPct val="50000"/>
                </a:spcBef>
              </a:pPr>
              <a:r>
                <a:rPr lang="en-US" altLang="ko-KR" b="1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     - Sampling start at scheduled time ( 30 minutes, 1 hour …)</a:t>
              </a:r>
            </a:p>
            <a:p>
              <a:pPr>
                <a:lnSpc>
                  <a:spcPts val="2000"/>
                </a:lnSpc>
                <a:spcBef>
                  <a:spcPct val="50000"/>
                </a:spcBef>
              </a:pPr>
              <a:r>
                <a:rPr lang="en-US" altLang="ko-KR" b="1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    </a:t>
              </a:r>
              <a:r>
                <a:rPr lang="ko-KR" altLang="en-US" b="1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→ </a:t>
              </a:r>
              <a:r>
                <a:rPr lang="en-US" altLang="ko-KR" b="1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Automatically purge and self-cleaning</a:t>
              </a:r>
            </a:p>
            <a:p>
              <a:pPr>
                <a:lnSpc>
                  <a:spcPts val="2000"/>
                </a:lnSpc>
                <a:spcBef>
                  <a:spcPct val="50000"/>
                </a:spcBef>
              </a:pPr>
              <a:r>
                <a:rPr lang="ko-KR" altLang="en-US" sz="2200" b="1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▶</a:t>
              </a:r>
              <a:r>
                <a:rPr lang="ko-KR" altLang="en-US" b="1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en-US" altLang="ko-KR" b="1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Realization and reliability of unmanned automated collection</a:t>
              </a:r>
              <a:endParaRPr lang="ko-KR" altLang="en-US" b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738313" y="1866900"/>
            <a:ext cx="5602287" cy="539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9933">
                  <a:shade val="30000"/>
                  <a:satMod val="115000"/>
                  <a:alpha val="80000"/>
                </a:srgbClr>
              </a:gs>
              <a:gs pos="50000">
                <a:srgbClr val="FF9933">
                  <a:shade val="67500"/>
                  <a:satMod val="115000"/>
                  <a:alpha val="80000"/>
                </a:srgbClr>
              </a:gs>
              <a:gs pos="100000">
                <a:srgbClr val="FF9933">
                  <a:shade val="100000"/>
                  <a:satMod val="115000"/>
                  <a:alpha val="80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ko-KR">
              <a:latin typeface="굴림" charset="-127"/>
              <a:ea typeface="굴림" charset="-127"/>
            </a:endParaRP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1757363" y="1866900"/>
            <a:ext cx="5600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600" b="1" dirty="0">
                <a:latin typeface="HY헤드라인M" pitchFamily="18" charset="-127"/>
                <a:ea typeface="HY헤드라인M" pitchFamily="18" charset="-127"/>
              </a:rPr>
              <a:t>Application Tests at Local </a:t>
            </a:r>
            <a:r>
              <a:rPr lang="en-US" altLang="ko-KR" sz="2600" b="1" dirty="0" smtClean="0">
                <a:latin typeface="HY헤드라인M" pitchFamily="18" charset="-127"/>
                <a:ea typeface="HY헤드라인M" pitchFamily="18" charset="-127"/>
              </a:rPr>
              <a:t>Point</a:t>
            </a:r>
            <a:endParaRPr lang="ko-KR" altLang="en-US" sz="2600" b="1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7655" name="그룹 39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41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27657" name="그룹 28"/>
            <p:cNvGrpSpPr>
              <a:grpSpLocks/>
            </p:cNvGrpSpPr>
            <p:nvPr/>
          </p:nvGrpSpPr>
          <p:grpSpPr bwMode="auto">
            <a:xfrm>
              <a:off x="539552" y="548680"/>
              <a:ext cx="6870609" cy="763588"/>
              <a:chOff x="765201" y="548680"/>
              <a:chExt cx="6870609" cy="763588"/>
            </a:xfrm>
          </p:grpSpPr>
          <p:sp>
            <p:nvSpPr>
              <p:cNvPr id="43" name="Rectangle 17"/>
              <p:cNvSpPr>
                <a:spLocks noChangeArrowheads="1"/>
              </p:cNvSpPr>
              <p:nvPr/>
            </p:nvSpPr>
            <p:spPr bwMode="auto">
              <a:xfrm>
                <a:off x="1517650" y="685205"/>
                <a:ext cx="6118013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Automatic Multiple Tritium Sampler(AMTS)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4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5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6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Ⅳ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6"/>
          <p:cNvGrpSpPr>
            <a:grpSpLocks/>
          </p:cNvGrpSpPr>
          <p:nvPr/>
        </p:nvGrpSpPr>
        <p:grpSpPr bwMode="auto">
          <a:xfrm>
            <a:off x="2411413" y="1989138"/>
            <a:ext cx="4321175" cy="3600450"/>
            <a:chOff x="1317625" y="1341438"/>
            <a:chExt cx="3063875" cy="2232025"/>
          </a:xfrm>
        </p:grpSpPr>
        <p:sp>
          <p:nvSpPr>
            <p:cNvPr id="52" name="Rectangle 43"/>
            <p:cNvSpPr>
              <a:spLocks noChangeArrowheads="1"/>
            </p:cNvSpPr>
            <p:nvPr/>
          </p:nvSpPr>
          <p:spPr bwMode="auto">
            <a:xfrm>
              <a:off x="1317625" y="1341438"/>
              <a:ext cx="3063875" cy="2232025"/>
            </a:xfrm>
            <a:prstGeom prst="rect">
              <a:avLst/>
            </a:pr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3187806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28727" name="Rectangle 47"/>
            <p:cNvSpPr>
              <a:spLocks noChangeArrowheads="1"/>
            </p:cNvSpPr>
            <p:nvPr/>
          </p:nvSpPr>
          <p:spPr bwMode="auto">
            <a:xfrm>
              <a:off x="1498600" y="1895475"/>
              <a:ext cx="2701925" cy="1481138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28" name="AutoShape 49"/>
            <p:cNvSpPr>
              <a:spLocks noChangeArrowheads="1"/>
            </p:cNvSpPr>
            <p:nvPr/>
          </p:nvSpPr>
          <p:spPr bwMode="auto">
            <a:xfrm>
              <a:off x="1354138" y="1381125"/>
              <a:ext cx="2990850" cy="238125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342000" tIns="190800" anchor="ctr"/>
            <a:lstStyle/>
            <a:p>
              <a:endParaRPr lang="ko-KR" altLang="en-US"/>
            </a:p>
          </p:txBody>
        </p:sp>
        <p:sp>
          <p:nvSpPr>
            <p:cNvPr id="55" name="Rectangle 64"/>
            <p:cNvSpPr>
              <a:spLocks noChangeArrowheads="1"/>
            </p:cNvSpPr>
            <p:nvPr/>
          </p:nvSpPr>
          <p:spPr bwMode="auto">
            <a:xfrm>
              <a:off x="1578173" y="1468391"/>
              <a:ext cx="2542778" cy="31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Save the Sampling time</a:t>
              </a:r>
              <a:endParaRPr lang="ko-KR" altLang="en-US" sz="2400" b="1" dirty="0"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6" name="Rectangle 65"/>
            <p:cNvSpPr>
              <a:spLocks noChangeArrowheads="1"/>
            </p:cNvSpPr>
            <p:nvPr/>
          </p:nvSpPr>
          <p:spPr bwMode="auto">
            <a:xfrm>
              <a:off x="1549498" y="2050017"/>
              <a:ext cx="2603505" cy="1222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ts val="3000"/>
                </a:lnSpc>
                <a:spcBef>
                  <a:spcPts val="0"/>
                </a:spcBef>
                <a:defRPr/>
              </a:pPr>
              <a:r>
                <a:rPr lang="en-US" altLang="ko-KR" sz="2000" b="1" dirty="0">
                  <a:ln w="12700" cmpd="sng">
                    <a:noFill/>
                    <a:prstDash val="solid"/>
                    <a:miter lim="800000"/>
                  </a:ln>
                  <a:effectLst>
                    <a:outerShdw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With the developed equipment,</a:t>
              </a:r>
            </a:p>
            <a:p>
              <a:pPr>
                <a:lnSpc>
                  <a:spcPts val="3000"/>
                </a:lnSpc>
                <a:spcBef>
                  <a:spcPts val="0"/>
                </a:spcBef>
                <a:defRPr/>
              </a:pPr>
              <a:r>
                <a:rPr lang="en-US" altLang="ko-KR" sz="2000" b="1" dirty="0">
                  <a:ln w="12700" cmpd="sng">
                    <a:noFill/>
                    <a:prstDash val="solid"/>
                    <a:miter lim="800000"/>
                  </a:ln>
                  <a:effectLst>
                    <a:outerShdw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it shows</a:t>
              </a:r>
            </a:p>
            <a:p>
              <a:pPr>
                <a:lnSpc>
                  <a:spcPts val="3000"/>
                </a:lnSpc>
                <a:spcBef>
                  <a:spcPts val="0"/>
                </a:spcBef>
                <a:defRPr/>
              </a:pPr>
              <a:r>
                <a:rPr lang="en-US" altLang="ko-KR" sz="2000" b="1" dirty="0">
                  <a:ln w="12700" cmpd="sng">
                    <a:noFill/>
                    <a:prstDash val="solid"/>
                    <a:miter lim="800000"/>
                  </a:ln>
                  <a:effectLst>
                    <a:outerShdw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two equipment effects</a:t>
              </a:r>
            </a:p>
            <a:p>
              <a:pPr>
                <a:lnSpc>
                  <a:spcPts val="3000"/>
                </a:lnSpc>
                <a:spcBef>
                  <a:spcPts val="0"/>
                </a:spcBef>
                <a:defRPr/>
              </a:pPr>
              <a:r>
                <a:rPr lang="en-US" altLang="ko-KR" sz="2000" b="1" dirty="0">
                  <a:ln w="12700" cmpd="sng">
                    <a:noFill/>
                    <a:prstDash val="solid"/>
                    <a:miter lim="800000"/>
                  </a:ln>
                  <a:effectLst>
                    <a:outerShdw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with one bubbler.</a:t>
              </a:r>
            </a:p>
          </p:txBody>
        </p:sp>
      </p:grpSp>
      <p:grpSp>
        <p:nvGrpSpPr>
          <p:cNvPr id="3" name="그룹 57"/>
          <p:cNvGrpSpPr>
            <a:grpSpLocks/>
          </p:cNvGrpSpPr>
          <p:nvPr/>
        </p:nvGrpSpPr>
        <p:grpSpPr bwMode="auto">
          <a:xfrm>
            <a:off x="2411413" y="1989138"/>
            <a:ext cx="4321175" cy="3600450"/>
            <a:chOff x="1317625" y="1341438"/>
            <a:chExt cx="3063875" cy="2232025"/>
          </a:xfrm>
        </p:grpSpPr>
        <p:sp>
          <p:nvSpPr>
            <p:cNvPr id="59" name="Rectangle 43"/>
            <p:cNvSpPr>
              <a:spLocks noChangeArrowheads="1"/>
            </p:cNvSpPr>
            <p:nvPr/>
          </p:nvSpPr>
          <p:spPr bwMode="auto">
            <a:xfrm>
              <a:off x="1317625" y="1341438"/>
              <a:ext cx="3063875" cy="2232025"/>
            </a:xfrm>
            <a:prstGeom prst="rect">
              <a:avLst/>
            </a:prstGeom>
            <a:gradFill flip="none" rotWithShape="1">
              <a:gsLst>
                <a:gs pos="100000">
                  <a:srgbClr val="FF0000"/>
                </a:gs>
                <a:gs pos="50000">
                  <a:srgbClr val="FF6600"/>
                </a:gs>
                <a:gs pos="0">
                  <a:srgbClr val="FFCC99"/>
                </a:gs>
              </a:gsLst>
              <a:path path="rect">
                <a:fillToRect l="50000" t="50000" r="50000" b="50000"/>
              </a:path>
              <a:tileRect/>
            </a:gra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3187806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28722" name="Rectangle 47"/>
            <p:cNvSpPr>
              <a:spLocks noChangeArrowheads="1"/>
            </p:cNvSpPr>
            <p:nvPr/>
          </p:nvSpPr>
          <p:spPr bwMode="auto">
            <a:xfrm>
              <a:off x="1498600" y="1895475"/>
              <a:ext cx="2701925" cy="1481138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23" name="AutoShape 49"/>
            <p:cNvSpPr>
              <a:spLocks noChangeArrowheads="1"/>
            </p:cNvSpPr>
            <p:nvPr/>
          </p:nvSpPr>
          <p:spPr bwMode="auto">
            <a:xfrm>
              <a:off x="1354138" y="1381125"/>
              <a:ext cx="2990850" cy="238125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342000" tIns="190800" anchor="ctr"/>
            <a:lstStyle/>
            <a:p>
              <a:endParaRPr lang="ko-KR" altLang="en-US"/>
            </a:p>
          </p:txBody>
        </p:sp>
        <p:sp>
          <p:nvSpPr>
            <p:cNvPr id="62" name="Rectangle 64"/>
            <p:cNvSpPr>
              <a:spLocks noChangeArrowheads="1"/>
            </p:cNvSpPr>
            <p:nvPr/>
          </p:nvSpPr>
          <p:spPr bwMode="auto">
            <a:xfrm>
              <a:off x="1558860" y="1430533"/>
              <a:ext cx="2579148" cy="454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ts val="2500"/>
                </a:lnSpc>
                <a:defRPr/>
              </a:pPr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Standardization </a:t>
              </a:r>
              <a:endParaRPr lang="en-US" altLang="ko-KR" sz="2400" b="1" dirty="0" smtClean="0"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>
                <a:lnSpc>
                  <a:spcPts val="2500"/>
                </a:lnSpc>
                <a:defRPr/>
              </a:pPr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Of Sampling </a:t>
              </a:r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Procedures</a:t>
              </a:r>
              <a:endParaRPr lang="ko-KR" altLang="en-US" sz="2400" b="1" dirty="0"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3" name="Rectangle 65"/>
            <p:cNvSpPr>
              <a:spLocks noChangeArrowheads="1"/>
            </p:cNvSpPr>
            <p:nvPr/>
          </p:nvSpPr>
          <p:spPr bwMode="auto">
            <a:xfrm>
              <a:off x="1568633" y="2214368"/>
              <a:ext cx="2564110" cy="772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ts val="3000"/>
                </a:lnSpc>
                <a:spcBef>
                  <a:spcPts val="0"/>
                </a:spcBef>
                <a:defRPr/>
              </a:pPr>
              <a:r>
                <a:rPr lang="en-US" altLang="ko-KR" sz="2000" b="1" dirty="0">
                  <a:ln w="12700" cmpd="sng">
                    <a:noFill/>
                    <a:prstDash val="solid"/>
                    <a:miter lim="800000"/>
                  </a:ln>
                  <a:effectLst>
                    <a:outerShdw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Anyone who has a</a:t>
              </a:r>
            </a:p>
            <a:p>
              <a:pPr>
                <a:lnSpc>
                  <a:spcPts val="3000"/>
                </a:lnSpc>
                <a:spcBef>
                  <a:spcPts val="0"/>
                </a:spcBef>
                <a:defRPr/>
              </a:pPr>
              <a:r>
                <a:rPr lang="en-US" altLang="ko-KR" sz="2000" b="1" dirty="0">
                  <a:ln w="12700" cmpd="sng">
                    <a:noFill/>
                    <a:prstDash val="solid"/>
                    <a:miter lim="800000"/>
                  </a:ln>
                  <a:effectLst>
                    <a:outerShdw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certain time can sample</a:t>
              </a:r>
            </a:p>
            <a:p>
              <a:pPr>
                <a:lnSpc>
                  <a:spcPts val="3000"/>
                </a:lnSpc>
                <a:spcBef>
                  <a:spcPts val="0"/>
                </a:spcBef>
                <a:defRPr/>
              </a:pPr>
              <a:r>
                <a:rPr lang="en-US" altLang="ko-KR" sz="2000" b="1" dirty="0">
                  <a:ln w="12700" cmpd="sng">
                    <a:noFill/>
                    <a:prstDash val="solid"/>
                    <a:miter lim="800000"/>
                  </a:ln>
                  <a:effectLst>
                    <a:outerShdw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in the same way.</a:t>
              </a:r>
            </a:p>
          </p:txBody>
        </p:sp>
      </p:grpSp>
      <p:grpSp>
        <p:nvGrpSpPr>
          <p:cNvPr id="4" name="그룹 63"/>
          <p:cNvGrpSpPr>
            <a:grpSpLocks/>
          </p:cNvGrpSpPr>
          <p:nvPr/>
        </p:nvGrpSpPr>
        <p:grpSpPr bwMode="auto">
          <a:xfrm>
            <a:off x="2411413" y="1989138"/>
            <a:ext cx="4319587" cy="3600450"/>
            <a:chOff x="1317625" y="1341438"/>
            <a:chExt cx="3063875" cy="2232025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1317625" y="1341438"/>
              <a:ext cx="3063875" cy="2232025"/>
            </a:xfrm>
            <a:prstGeom prst="rect">
              <a:avLst/>
            </a:prstGeom>
            <a:gradFill flip="none" rotWithShape="1">
              <a:gsLst>
                <a:gs pos="100000">
                  <a:srgbClr val="339933"/>
                </a:gs>
                <a:gs pos="50000">
                  <a:srgbClr val="33CC33"/>
                </a:gs>
                <a:gs pos="0">
                  <a:srgbClr val="99FF33"/>
                </a:gs>
              </a:gsLst>
              <a:path path="rect">
                <a:fillToRect l="50000" t="50000" r="50000" b="50000"/>
              </a:path>
              <a:tileRect/>
            </a:gra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3187806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28717" name="Rectangle 47"/>
            <p:cNvSpPr>
              <a:spLocks noChangeArrowheads="1"/>
            </p:cNvSpPr>
            <p:nvPr/>
          </p:nvSpPr>
          <p:spPr bwMode="auto">
            <a:xfrm>
              <a:off x="1498600" y="1895475"/>
              <a:ext cx="2701925" cy="1481138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18" name="AutoShape 49"/>
            <p:cNvSpPr>
              <a:spLocks noChangeArrowheads="1"/>
            </p:cNvSpPr>
            <p:nvPr/>
          </p:nvSpPr>
          <p:spPr bwMode="auto">
            <a:xfrm>
              <a:off x="1354138" y="1381125"/>
              <a:ext cx="2990850" cy="238125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342000" tIns="190800" anchor="ctr"/>
            <a:lstStyle/>
            <a:p>
              <a:endParaRPr lang="ko-KR" altLang="en-US"/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1630656" y="1525471"/>
              <a:ext cx="2436687" cy="255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ts val="2500"/>
                </a:lnSpc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Unmanned automation</a:t>
              </a:r>
              <a:endParaRPr lang="ko-KR" altLang="en-US" sz="2400" b="1" dirty="0"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1521433" y="1902397"/>
              <a:ext cx="2655133" cy="1488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ts val="3000"/>
                </a:lnSpc>
                <a:spcBef>
                  <a:spcPts val="0"/>
                </a:spcBef>
                <a:defRPr/>
              </a:pPr>
              <a:r>
                <a:rPr lang="en-US" altLang="ko-KR" sz="2000" b="1" dirty="0">
                  <a:ln w="12700" cmpd="sng">
                    <a:noFill/>
                    <a:prstDash val="solid"/>
                    <a:miter lim="800000"/>
                  </a:ln>
                  <a:effectLst>
                    <a:outerShdw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After the initial setup,</a:t>
              </a:r>
            </a:p>
            <a:p>
              <a:pPr>
                <a:lnSpc>
                  <a:spcPts val="3000"/>
                </a:lnSpc>
                <a:spcBef>
                  <a:spcPts val="0"/>
                </a:spcBef>
                <a:defRPr/>
              </a:pPr>
              <a:r>
                <a:rPr lang="en-US" altLang="ko-KR" sz="2000" b="1" dirty="0">
                  <a:ln w="12700" cmpd="sng">
                    <a:noFill/>
                    <a:prstDash val="solid"/>
                    <a:miter lim="800000"/>
                  </a:ln>
                  <a:effectLst>
                    <a:outerShdw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all sampling can obtain </a:t>
              </a:r>
            </a:p>
            <a:p>
              <a:pPr>
                <a:lnSpc>
                  <a:spcPts val="3000"/>
                </a:lnSpc>
                <a:spcBef>
                  <a:spcPts val="0"/>
                </a:spcBef>
                <a:defRPr/>
              </a:pPr>
              <a:r>
                <a:rPr lang="en-US" altLang="ko-KR" sz="2000" b="1" dirty="0">
                  <a:ln w="12700" cmpd="sng">
                    <a:noFill/>
                    <a:prstDash val="solid"/>
                    <a:miter lim="800000"/>
                  </a:ln>
                  <a:effectLst>
                    <a:outerShdw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automatically without</a:t>
              </a:r>
            </a:p>
            <a:p>
              <a:pPr>
                <a:lnSpc>
                  <a:spcPts val="3000"/>
                </a:lnSpc>
                <a:spcBef>
                  <a:spcPts val="0"/>
                </a:spcBef>
                <a:defRPr/>
              </a:pPr>
              <a:r>
                <a:rPr lang="en-US" altLang="ko-KR" sz="2000" b="1" dirty="0">
                  <a:ln w="12700" cmpd="sng">
                    <a:noFill/>
                    <a:prstDash val="solid"/>
                    <a:miter lim="800000"/>
                  </a:ln>
                  <a:effectLst>
                    <a:outerShdw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people.</a:t>
              </a:r>
            </a:p>
            <a:p>
              <a:pPr>
                <a:lnSpc>
                  <a:spcPts val="3000"/>
                </a:lnSpc>
                <a:spcBef>
                  <a:spcPts val="0"/>
                </a:spcBef>
                <a:defRPr/>
              </a:pPr>
              <a:r>
                <a:rPr lang="en-US" altLang="ko-KR" sz="2000" b="1" dirty="0">
                  <a:ln w="12700" cmpd="sng">
                    <a:noFill/>
                    <a:prstDash val="solid"/>
                    <a:miter lim="800000"/>
                  </a:ln>
                  <a:effectLst>
                    <a:outerShdw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Also, operators can do any </a:t>
              </a:r>
            </a:p>
            <a:p>
              <a:pPr>
                <a:lnSpc>
                  <a:spcPts val="3000"/>
                </a:lnSpc>
                <a:spcBef>
                  <a:spcPts val="0"/>
                </a:spcBef>
                <a:defRPr/>
              </a:pPr>
              <a:r>
                <a:rPr lang="en-US" altLang="ko-KR" sz="2000" b="1" dirty="0">
                  <a:ln w="12700" cmpd="sng">
                    <a:noFill/>
                    <a:prstDash val="solid"/>
                    <a:miter lim="800000"/>
                  </a:ln>
                  <a:effectLst>
                    <a:outerShdw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other tasks and services.</a:t>
              </a:r>
            </a:p>
          </p:txBody>
        </p:sp>
      </p:grpSp>
      <p:grpSp>
        <p:nvGrpSpPr>
          <p:cNvPr id="5" name="그룹 80"/>
          <p:cNvGrpSpPr>
            <a:grpSpLocks/>
          </p:cNvGrpSpPr>
          <p:nvPr/>
        </p:nvGrpSpPr>
        <p:grpSpPr bwMode="auto">
          <a:xfrm>
            <a:off x="0" y="-27384"/>
            <a:ext cx="9144000" cy="6858000"/>
            <a:chOff x="0" y="0"/>
            <a:chExt cx="9144000" cy="6858000"/>
          </a:xfrm>
        </p:grpSpPr>
        <p:pic>
          <p:nvPicPr>
            <p:cNvPr id="28714" name="Picture 82" descr="005_sub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그림 79" descr="세안로고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2320" y="6237312"/>
              <a:ext cx="1459459" cy="3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</p:spPr>
        </p:pic>
      </p:grpSp>
      <p:grpSp>
        <p:nvGrpSpPr>
          <p:cNvPr id="6" name="그룹 44"/>
          <p:cNvGrpSpPr>
            <a:grpSpLocks/>
          </p:cNvGrpSpPr>
          <p:nvPr/>
        </p:nvGrpSpPr>
        <p:grpSpPr bwMode="auto">
          <a:xfrm>
            <a:off x="755650" y="1539875"/>
            <a:ext cx="7632700" cy="1168400"/>
            <a:chOff x="1187537" y="4857527"/>
            <a:chExt cx="6696000" cy="540000"/>
          </a:xfrm>
        </p:grpSpPr>
        <p:sp>
          <p:nvSpPr>
            <p:cNvPr id="46" name="AutoShape 33"/>
            <p:cNvSpPr>
              <a:spLocks noChangeArrowheads="1"/>
            </p:cNvSpPr>
            <p:nvPr/>
          </p:nvSpPr>
          <p:spPr bwMode="auto">
            <a:xfrm>
              <a:off x="1187537" y="4857527"/>
              <a:ext cx="6696000" cy="5400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D1C21"/>
                </a:gs>
                <a:gs pos="100000">
                  <a:srgbClr val="DE3236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  <a:effectLst>
              <a:outerShdw dist="52363" dir="4557825" algn="ctr" rotWithShape="0">
                <a:srgbClr val="000000">
                  <a:alpha val="20000"/>
                </a:srgbClr>
              </a:outerShdw>
            </a:effectLst>
          </p:spPr>
          <p:txBody>
            <a:bodyPr wrap="none" lIns="342000" tIns="190800" anchor="ctr"/>
            <a:lstStyle/>
            <a:p>
              <a:pPr>
                <a:defRPr/>
              </a:pPr>
              <a:endParaRPr lang="ko-KR" altLang="en-US" sz="2000" b="1">
                <a:solidFill>
                  <a:schemeClr val="bg1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7" name="AutoShape 34"/>
            <p:cNvSpPr>
              <a:spLocks noChangeArrowheads="1"/>
            </p:cNvSpPr>
            <p:nvPr/>
          </p:nvSpPr>
          <p:spPr bwMode="auto">
            <a:xfrm>
              <a:off x="1431256" y="4895679"/>
              <a:ext cx="6191850" cy="7190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lIns="342000" tIns="190800" anchor="ctr"/>
            <a:lstStyle/>
            <a:p>
              <a:pPr>
                <a:defRPr/>
              </a:pPr>
              <a:endParaRPr lang="ko-KR" altLang="en-US" sz="2000" b="1">
                <a:solidFill>
                  <a:schemeClr val="bg1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8" name="Rectangle 27"/>
            <p:cNvSpPr>
              <a:spLocks noChangeArrowheads="1"/>
            </p:cNvSpPr>
            <p:nvPr/>
          </p:nvSpPr>
          <p:spPr bwMode="auto">
            <a:xfrm>
              <a:off x="1313537" y="4898832"/>
              <a:ext cx="6444000" cy="455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en-US" altLang="ko-KR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Unmanned automation and standardization of </a:t>
              </a:r>
              <a:r>
                <a:rPr lang="en-US" altLang="ko-KR" sz="24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Sampling depending </a:t>
              </a:r>
              <a:r>
                <a:rPr lang="en-US" altLang="ko-KR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on reliability improvement</a:t>
              </a:r>
              <a:endParaRPr lang="ko-KR" alt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24645" name="Picture 69" descr="화살표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2781300"/>
            <a:ext cx="4321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그룹 49"/>
          <p:cNvGrpSpPr>
            <a:grpSpLocks/>
          </p:cNvGrpSpPr>
          <p:nvPr/>
        </p:nvGrpSpPr>
        <p:grpSpPr bwMode="auto">
          <a:xfrm>
            <a:off x="3708400" y="3735388"/>
            <a:ext cx="1822450" cy="1724025"/>
            <a:chOff x="3708588" y="3734966"/>
            <a:chExt cx="1822935" cy="1724025"/>
          </a:xfrm>
        </p:grpSpPr>
        <p:sp>
          <p:nvSpPr>
            <p:cNvPr id="28704" name="Oval 45"/>
            <p:cNvSpPr>
              <a:spLocks noChangeArrowheads="1"/>
            </p:cNvSpPr>
            <p:nvPr/>
          </p:nvSpPr>
          <p:spPr bwMode="auto">
            <a:xfrm>
              <a:off x="3965575" y="4914478"/>
              <a:ext cx="1338263" cy="544513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60001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05" name="Oval 46"/>
            <p:cNvSpPr>
              <a:spLocks noChangeArrowheads="1"/>
            </p:cNvSpPr>
            <p:nvPr/>
          </p:nvSpPr>
          <p:spPr bwMode="auto">
            <a:xfrm>
              <a:off x="3892550" y="3734966"/>
              <a:ext cx="1498600" cy="1493837"/>
            </a:xfrm>
            <a:prstGeom prst="ellipse">
              <a:avLst/>
            </a:prstGeom>
            <a:gradFill rotWithShape="1">
              <a:gsLst>
                <a:gs pos="0">
                  <a:srgbClr val="99FF33"/>
                </a:gs>
                <a:gs pos="50000">
                  <a:srgbClr val="33CC33"/>
                </a:gs>
                <a:gs pos="100000">
                  <a:srgbClr val="339933"/>
                </a:gs>
              </a:gsLst>
              <a:path path="rect">
                <a:fillToRect l="50000" t="50000" r="50000" b="50000"/>
              </a:path>
            </a:gra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06" name="AutoShape 47"/>
            <p:cNvSpPr>
              <a:spLocks noChangeArrowheads="1"/>
            </p:cNvSpPr>
            <p:nvPr/>
          </p:nvSpPr>
          <p:spPr bwMode="auto">
            <a:xfrm rot="5400000">
              <a:off x="4342606" y="3418260"/>
              <a:ext cx="608013" cy="128905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28707" name="Group 52"/>
            <p:cNvGrpSpPr>
              <a:grpSpLocks/>
            </p:cNvGrpSpPr>
            <p:nvPr/>
          </p:nvGrpSpPr>
          <p:grpSpPr bwMode="auto">
            <a:xfrm>
              <a:off x="4083050" y="4684291"/>
              <a:ext cx="1104900" cy="520700"/>
              <a:chOff x="767" y="1468"/>
              <a:chExt cx="602" cy="284"/>
            </a:xfrm>
          </p:grpSpPr>
          <p:sp>
            <p:nvSpPr>
              <p:cNvPr id="28709" name="Oval 53"/>
              <p:cNvSpPr>
                <a:spLocks noChangeArrowheads="1"/>
              </p:cNvSpPr>
              <p:nvPr/>
            </p:nvSpPr>
            <p:spPr bwMode="auto">
              <a:xfrm>
                <a:off x="779" y="1468"/>
                <a:ext cx="584" cy="126"/>
              </a:xfrm>
              <a:prstGeom prst="ellipse">
                <a:avLst/>
              </a:prstGeom>
              <a:solidFill>
                <a:schemeClr val="bg1">
                  <a:alpha val="25098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8710" name="Arc 54"/>
              <p:cNvSpPr>
                <a:spLocks/>
              </p:cNvSpPr>
              <p:nvPr/>
            </p:nvSpPr>
            <p:spPr bwMode="auto">
              <a:xfrm rot="5400000">
                <a:off x="939" y="1322"/>
                <a:ext cx="258" cy="602"/>
              </a:xfrm>
              <a:custGeom>
                <a:avLst/>
                <a:gdLst>
                  <a:gd name="T0" fmla="*/ 0 w 21758"/>
                  <a:gd name="T1" fmla="*/ 0 h 43200"/>
                  <a:gd name="T2" fmla="*/ 0 w 21758"/>
                  <a:gd name="T3" fmla="*/ 8 h 43200"/>
                  <a:gd name="T4" fmla="*/ 0 w 21758"/>
                  <a:gd name="T5" fmla="*/ 4 h 43200"/>
                  <a:gd name="T6" fmla="*/ 0 60000 65536"/>
                  <a:gd name="T7" fmla="*/ 0 60000 65536"/>
                  <a:gd name="T8" fmla="*/ 0 60000 65536"/>
                  <a:gd name="T9" fmla="*/ 0 w 21758"/>
                  <a:gd name="T10" fmla="*/ 0 h 43200"/>
                  <a:gd name="T11" fmla="*/ 21758 w 21758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58" h="43200" fill="none" extrusionOk="0">
                    <a:moveTo>
                      <a:pt x="157" y="0"/>
                    </a:moveTo>
                    <a:cubicBezTo>
                      <a:pt x="12087" y="0"/>
                      <a:pt x="21758" y="9670"/>
                      <a:pt x="21758" y="21600"/>
                    </a:cubicBezTo>
                    <a:cubicBezTo>
                      <a:pt x="21758" y="33529"/>
                      <a:pt x="12087" y="43200"/>
                      <a:pt x="158" y="43200"/>
                    </a:cubicBezTo>
                    <a:cubicBezTo>
                      <a:pt x="105" y="43200"/>
                      <a:pt x="52" y="43199"/>
                      <a:pt x="-1" y="43199"/>
                    </a:cubicBezTo>
                  </a:path>
                  <a:path w="21758" h="43200" stroke="0" extrusionOk="0">
                    <a:moveTo>
                      <a:pt x="157" y="0"/>
                    </a:moveTo>
                    <a:cubicBezTo>
                      <a:pt x="12087" y="0"/>
                      <a:pt x="21758" y="9670"/>
                      <a:pt x="21758" y="21600"/>
                    </a:cubicBezTo>
                    <a:cubicBezTo>
                      <a:pt x="21758" y="33529"/>
                      <a:pt x="12087" y="43200"/>
                      <a:pt x="158" y="43200"/>
                    </a:cubicBezTo>
                    <a:cubicBezTo>
                      <a:pt x="105" y="43200"/>
                      <a:pt x="52" y="43199"/>
                      <a:pt x="-1" y="43199"/>
                    </a:cubicBezTo>
                    <a:lnTo>
                      <a:pt x="158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79999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24639" name="Rectangle 63"/>
            <p:cNvSpPr>
              <a:spLocks noChangeArrowheads="1"/>
            </p:cNvSpPr>
            <p:nvPr/>
          </p:nvSpPr>
          <p:spPr bwMode="auto">
            <a:xfrm>
              <a:off x="3708588" y="4135016"/>
              <a:ext cx="1822935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ts val="2500"/>
                </a:lnSpc>
                <a:defRPr/>
              </a:pPr>
              <a:r>
                <a:rPr lang="en-US" altLang="ko-KR" sz="2400" b="1" dirty="0">
                  <a:effectLst>
                    <a:outerShdw dist="381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Unmanned</a:t>
              </a:r>
            </a:p>
            <a:p>
              <a:pPr algn="ctr">
                <a:lnSpc>
                  <a:spcPts val="2500"/>
                </a:lnSpc>
                <a:defRPr/>
              </a:pPr>
              <a:r>
                <a:rPr lang="en-US" altLang="ko-KR" sz="2400" b="1" dirty="0">
                  <a:effectLst>
                    <a:outerShdw dist="381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automation</a:t>
              </a:r>
              <a:endParaRPr lang="ko-KR" altLang="en-US" sz="2400" b="1" dirty="0">
                <a:effectLst>
                  <a:outerShdw dist="38100" dir="2700000" algn="tl" rotWithShape="0">
                    <a:schemeClr val="bg1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1" name="그룹 48"/>
          <p:cNvGrpSpPr>
            <a:grpSpLocks/>
          </p:cNvGrpSpPr>
          <p:nvPr/>
        </p:nvGrpSpPr>
        <p:grpSpPr bwMode="auto">
          <a:xfrm>
            <a:off x="1574800" y="4303713"/>
            <a:ext cx="1765300" cy="2032000"/>
            <a:chOff x="1574800" y="4303291"/>
            <a:chExt cx="1765300" cy="2032000"/>
          </a:xfrm>
        </p:grpSpPr>
        <p:sp>
          <p:nvSpPr>
            <p:cNvPr id="28690" name="Oval 42"/>
            <p:cNvSpPr>
              <a:spLocks noChangeArrowheads="1"/>
            </p:cNvSpPr>
            <p:nvPr/>
          </p:nvSpPr>
          <p:spPr bwMode="auto">
            <a:xfrm>
              <a:off x="1660525" y="5692353"/>
              <a:ext cx="1576388" cy="64293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60001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619" name="Oval 43"/>
            <p:cNvSpPr>
              <a:spLocks noChangeArrowheads="1"/>
            </p:cNvSpPr>
            <p:nvPr/>
          </p:nvSpPr>
          <p:spPr bwMode="auto">
            <a:xfrm>
              <a:off x="1574800" y="4303291"/>
              <a:ext cx="1765300" cy="1760537"/>
            </a:xfrm>
            <a:prstGeom prst="ellipse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28692" name="AutoShape 44"/>
            <p:cNvSpPr>
              <a:spLocks noChangeArrowheads="1"/>
            </p:cNvSpPr>
            <p:nvPr/>
          </p:nvSpPr>
          <p:spPr bwMode="auto">
            <a:xfrm rot="5400000">
              <a:off x="2103438" y="3930228"/>
              <a:ext cx="717550" cy="151765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28693" name="Group 49"/>
            <p:cNvGrpSpPr>
              <a:grpSpLocks/>
            </p:cNvGrpSpPr>
            <p:nvPr/>
          </p:nvGrpSpPr>
          <p:grpSpPr bwMode="auto">
            <a:xfrm>
              <a:off x="1827213" y="5447878"/>
              <a:ext cx="1255712" cy="592138"/>
              <a:chOff x="767" y="1468"/>
              <a:chExt cx="602" cy="284"/>
            </a:xfrm>
          </p:grpSpPr>
          <p:sp>
            <p:nvSpPr>
              <p:cNvPr id="28695" name="Oval 50"/>
              <p:cNvSpPr>
                <a:spLocks noChangeArrowheads="1"/>
              </p:cNvSpPr>
              <p:nvPr/>
            </p:nvSpPr>
            <p:spPr bwMode="auto">
              <a:xfrm>
                <a:off x="779" y="1468"/>
                <a:ext cx="584" cy="126"/>
              </a:xfrm>
              <a:prstGeom prst="ellipse">
                <a:avLst/>
              </a:prstGeom>
              <a:solidFill>
                <a:schemeClr val="bg1">
                  <a:alpha val="25098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8696" name="Arc 51"/>
              <p:cNvSpPr>
                <a:spLocks/>
              </p:cNvSpPr>
              <p:nvPr/>
            </p:nvSpPr>
            <p:spPr bwMode="auto">
              <a:xfrm rot="5400000">
                <a:off x="939" y="1322"/>
                <a:ext cx="258" cy="602"/>
              </a:xfrm>
              <a:custGeom>
                <a:avLst/>
                <a:gdLst>
                  <a:gd name="T0" fmla="*/ 0 w 21758"/>
                  <a:gd name="T1" fmla="*/ 0 h 43200"/>
                  <a:gd name="T2" fmla="*/ 0 w 21758"/>
                  <a:gd name="T3" fmla="*/ 8 h 43200"/>
                  <a:gd name="T4" fmla="*/ 0 w 21758"/>
                  <a:gd name="T5" fmla="*/ 4 h 43200"/>
                  <a:gd name="T6" fmla="*/ 0 60000 65536"/>
                  <a:gd name="T7" fmla="*/ 0 60000 65536"/>
                  <a:gd name="T8" fmla="*/ 0 60000 65536"/>
                  <a:gd name="T9" fmla="*/ 0 w 21758"/>
                  <a:gd name="T10" fmla="*/ 0 h 43200"/>
                  <a:gd name="T11" fmla="*/ 21758 w 21758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58" h="43200" fill="none" extrusionOk="0">
                    <a:moveTo>
                      <a:pt x="157" y="0"/>
                    </a:moveTo>
                    <a:cubicBezTo>
                      <a:pt x="12087" y="0"/>
                      <a:pt x="21758" y="9670"/>
                      <a:pt x="21758" y="21600"/>
                    </a:cubicBezTo>
                    <a:cubicBezTo>
                      <a:pt x="21758" y="33529"/>
                      <a:pt x="12087" y="43200"/>
                      <a:pt x="158" y="43200"/>
                    </a:cubicBezTo>
                    <a:cubicBezTo>
                      <a:pt x="105" y="43200"/>
                      <a:pt x="52" y="43199"/>
                      <a:pt x="-1" y="43199"/>
                    </a:cubicBezTo>
                  </a:path>
                  <a:path w="21758" h="43200" stroke="0" extrusionOk="0">
                    <a:moveTo>
                      <a:pt x="157" y="0"/>
                    </a:moveTo>
                    <a:cubicBezTo>
                      <a:pt x="12087" y="0"/>
                      <a:pt x="21758" y="9670"/>
                      <a:pt x="21758" y="21600"/>
                    </a:cubicBezTo>
                    <a:cubicBezTo>
                      <a:pt x="21758" y="33529"/>
                      <a:pt x="12087" y="43200"/>
                      <a:pt x="158" y="43200"/>
                    </a:cubicBezTo>
                    <a:cubicBezTo>
                      <a:pt x="105" y="43200"/>
                      <a:pt x="52" y="43199"/>
                      <a:pt x="-1" y="43199"/>
                    </a:cubicBezTo>
                    <a:lnTo>
                      <a:pt x="158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79999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24640" name="Rectangle 64"/>
            <p:cNvSpPr>
              <a:spLocks noChangeArrowheads="1"/>
            </p:cNvSpPr>
            <p:nvPr/>
          </p:nvSpPr>
          <p:spPr bwMode="auto">
            <a:xfrm>
              <a:off x="1733574" y="4497664"/>
              <a:ext cx="1470274" cy="120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ts val="3000"/>
                </a:lnSpc>
                <a:defRPr/>
              </a:pPr>
              <a:r>
                <a:rPr lang="en-US" altLang="ko-KR" sz="2400" b="1" dirty="0" smtClean="0">
                  <a:effectLst>
                    <a:outerShdw dist="381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Save the</a:t>
              </a:r>
            </a:p>
            <a:p>
              <a:pPr algn="ctr">
                <a:lnSpc>
                  <a:spcPts val="3000"/>
                </a:lnSpc>
                <a:defRPr/>
              </a:pPr>
              <a:r>
                <a:rPr lang="en-US" altLang="ko-KR" sz="2400" b="1" dirty="0" smtClean="0">
                  <a:effectLst>
                    <a:outerShdw dist="381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Sampling</a:t>
              </a:r>
              <a:endParaRPr lang="en-US" altLang="ko-KR" sz="2400" b="1" dirty="0">
                <a:effectLst>
                  <a:outerShdw dist="38100" dir="2700000" algn="tl" rotWithShape="0">
                    <a:schemeClr val="bg1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>
                <a:lnSpc>
                  <a:spcPts val="3000"/>
                </a:lnSpc>
                <a:defRPr/>
              </a:pPr>
              <a:r>
                <a:rPr lang="en-US" altLang="ko-KR" sz="2400" b="1" dirty="0">
                  <a:effectLst>
                    <a:outerShdw dist="381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time</a:t>
              </a:r>
              <a:endParaRPr lang="ko-KR" altLang="en-US" sz="2400" b="1" dirty="0">
                <a:effectLst>
                  <a:outerShdw dist="38100" dir="2700000" algn="tl" rotWithShape="0">
                    <a:schemeClr val="bg1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28683" name="그룹 84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86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28685" name="그룹 28"/>
            <p:cNvGrpSpPr>
              <a:grpSpLocks/>
            </p:cNvGrpSpPr>
            <p:nvPr/>
          </p:nvGrpSpPr>
          <p:grpSpPr bwMode="auto">
            <a:xfrm>
              <a:off x="539552" y="548680"/>
              <a:ext cx="6870609" cy="763588"/>
              <a:chOff x="765201" y="548680"/>
              <a:chExt cx="6870609" cy="763588"/>
            </a:xfrm>
          </p:grpSpPr>
          <p:sp>
            <p:nvSpPr>
              <p:cNvPr id="88" name="Rectangle 17"/>
              <p:cNvSpPr>
                <a:spLocks noChangeArrowheads="1"/>
              </p:cNvSpPr>
              <p:nvPr/>
            </p:nvSpPr>
            <p:spPr bwMode="auto">
              <a:xfrm>
                <a:off x="1517650" y="685205"/>
                <a:ext cx="6118013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Automatic Multiple Tritium Sampler(AMTS)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9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0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1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Ⅳ</a:t>
                </a:r>
              </a:p>
            </p:txBody>
          </p:sp>
        </p:grpSp>
      </p:grpSp>
      <p:grpSp>
        <p:nvGrpSpPr>
          <p:cNvPr id="9" name="그룹 50"/>
          <p:cNvGrpSpPr>
            <a:grpSpLocks/>
          </p:cNvGrpSpPr>
          <p:nvPr/>
        </p:nvGrpSpPr>
        <p:grpSpPr bwMode="auto">
          <a:xfrm>
            <a:off x="5543921" y="4346575"/>
            <a:ext cx="2517035" cy="2035175"/>
            <a:chOff x="5544050" y="4346153"/>
            <a:chExt cx="2516769" cy="2035175"/>
          </a:xfrm>
        </p:grpSpPr>
        <p:sp>
          <p:nvSpPr>
            <p:cNvPr id="28697" name="Oval 40"/>
            <p:cNvSpPr>
              <a:spLocks noChangeArrowheads="1"/>
            </p:cNvSpPr>
            <p:nvPr/>
          </p:nvSpPr>
          <p:spPr bwMode="auto">
            <a:xfrm>
              <a:off x="5986462" y="5741566"/>
              <a:ext cx="1571625" cy="63976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60001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698" name="Oval 41"/>
            <p:cNvSpPr>
              <a:spLocks noChangeArrowheads="1"/>
            </p:cNvSpPr>
            <p:nvPr/>
          </p:nvSpPr>
          <p:spPr bwMode="auto">
            <a:xfrm>
              <a:off x="5940424" y="4346153"/>
              <a:ext cx="1758950" cy="1755775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699" name="AutoShape 48"/>
            <p:cNvSpPr>
              <a:spLocks noChangeArrowheads="1"/>
            </p:cNvSpPr>
            <p:nvPr/>
          </p:nvSpPr>
          <p:spPr bwMode="auto">
            <a:xfrm rot="5400000">
              <a:off x="6427787" y="4027067"/>
              <a:ext cx="800100" cy="150495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chemeClr val="bg1">
                    <a:alpha val="82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28700" name="Group 55"/>
            <p:cNvGrpSpPr>
              <a:grpSpLocks/>
            </p:cNvGrpSpPr>
            <p:nvPr/>
          </p:nvGrpSpPr>
          <p:grpSpPr bwMode="auto">
            <a:xfrm>
              <a:off x="6205537" y="5476453"/>
              <a:ext cx="1255712" cy="592138"/>
              <a:chOff x="767" y="1468"/>
              <a:chExt cx="602" cy="284"/>
            </a:xfrm>
          </p:grpSpPr>
          <p:sp>
            <p:nvSpPr>
              <p:cNvPr id="28702" name="Oval 56"/>
              <p:cNvSpPr>
                <a:spLocks noChangeArrowheads="1"/>
              </p:cNvSpPr>
              <p:nvPr/>
            </p:nvSpPr>
            <p:spPr bwMode="auto">
              <a:xfrm>
                <a:off x="779" y="1468"/>
                <a:ext cx="584" cy="126"/>
              </a:xfrm>
              <a:prstGeom prst="ellipse">
                <a:avLst/>
              </a:prstGeom>
              <a:solidFill>
                <a:schemeClr val="bg1">
                  <a:alpha val="25098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8703" name="Arc 57"/>
              <p:cNvSpPr>
                <a:spLocks/>
              </p:cNvSpPr>
              <p:nvPr/>
            </p:nvSpPr>
            <p:spPr bwMode="auto">
              <a:xfrm rot="5400000">
                <a:off x="939" y="1322"/>
                <a:ext cx="258" cy="602"/>
              </a:xfrm>
              <a:custGeom>
                <a:avLst/>
                <a:gdLst>
                  <a:gd name="T0" fmla="*/ 0 w 21758"/>
                  <a:gd name="T1" fmla="*/ 0 h 43200"/>
                  <a:gd name="T2" fmla="*/ 0 w 21758"/>
                  <a:gd name="T3" fmla="*/ 8 h 43200"/>
                  <a:gd name="T4" fmla="*/ 0 w 21758"/>
                  <a:gd name="T5" fmla="*/ 4 h 43200"/>
                  <a:gd name="T6" fmla="*/ 0 60000 65536"/>
                  <a:gd name="T7" fmla="*/ 0 60000 65536"/>
                  <a:gd name="T8" fmla="*/ 0 60000 65536"/>
                  <a:gd name="T9" fmla="*/ 0 w 21758"/>
                  <a:gd name="T10" fmla="*/ 0 h 43200"/>
                  <a:gd name="T11" fmla="*/ 21758 w 21758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58" h="43200" fill="none" extrusionOk="0">
                    <a:moveTo>
                      <a:pt x="157" y="0"/>
                    </a:moveTo>
                    <a:cubicBezTo>
                      <a:pt x="12087" y="0"/>
                      <a:pt x="21758" y="9670"/>
                      <a:pt x="21758" y="21600"/>
                    </a:cubicBezTo>
                    <a:cubicBezTo>
                      <a:pt x="21758" y="33529"/>
                      <a:pt x="12087" y="43200"/>
                      <a:pt x="158" y="43200"/>
                    </a:cubicBezTo>
                    <a:cubicBezTo>
                      <a:pt x="105" y="43200"/>
                      <a:pt x="52" y="43199"/>
                      <a:pt x="-1" y="43199"/>
                    </a:cubicBezTo>
                  </a:path>
                  <a:path w="21758" h="43200" stroke="0" extrusionOk="0">
                    <a:moveTo>
                      <a:pt x="157" y="0"/>
                    </a:moveTo>
                    <a:cubicBezTo>
                      <a:pt x="12087" y="0"/>
                      <a:pt x="21758" y="9670"/>
                      <a:pt x="21758" y="21600"/>
                    </a:cubicBezTo>
                    <a:cubicBezTo>
                      <a:pt x="21758" y="33529"/>
                      <a:pt x="12087" y="43200"/>
                      <a:pt x="158" y="43200"/>
                    </a:cubicBezTo>
                    <a:cubicBezTo>
                      <a:pt x="105" y="43200"/>
                      <a:pt x="52" y="43199"/>
                      <a:pt x="-1" y="43199"/>
                    </a:cubicBezTo>
                    <a:lnTo>
                      <a:pt x="158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bg1">
                      <a:alpha val="79999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24641" name="Rectangle 65"/>
            <p:cNvSpPr>
              <a:spLocks noChangeArrowheads="1"/>
            </p:cNvSpPr>
            <p:nvPr/>
          </p:nvSpPr>
          <p:spPr bwMode="auto">
            <a:xfrm>
              <a:off x="5544050" y="4514031"/>
              <a:ext cx="2516769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ts val="3000"/>
                </a:lnSpc>
                <a:defRPr/>
              </a:pPr>
              <a:r>
                <a:rPr lang="en-US" altLang="ko-KR" sz="2400" b="1" dirty="0" smtClean="0">
                  <a:effectLst>
                    <a:outerShdw dist="381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Standardization </a:t>
              </a:r>
            </a:p>
            <a:p>
              <a:pPr algn="ctr">
                <a:lnSpc>
                  <a:spcPts val="3000"/>
                </a:lnSpc>
                <a:defRPr/>
              </a:pPr>
              <a:r>
                <a:rPr lang="en-US" altLang="ko-KR" sz="2400" b="1" dirty="0" smtClean="0">
                  <a:effectLst>
                    <a:outerShdw dist="381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Of </a:t>
              </a:r>
              <a:r>
                <a:rPr lang="en-US" altLang="ko-KR" sz="2400" b="1" dirty="0" smtClean="0">
                  <a:effectLst>
                    <a:outerShdw dist="381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Sampling</a:t>
              </a:r>
            </a:p>
            <a:p>
              <a:pPr algn="ctr">
                <a:lnSpc>
                  <a:spcPts val="3000"/>
                </a:lnSpc>
                <a:defRPr/>
              </a:pPr>
              <a:r>
                <a:rPr lang="en-US" altLang="ko-KR" sz="2400" b="1" dirty="0" smtClean="0">
                  <a:effectLst>
                    <a:outerShdw dist="381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en-US" altLang="ko-KR" sz="2400" b="1" dirty="0" smtClean="0">
                  <a:effectLst>
                    <a:outerShdw dist="381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Procedures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4"/>
          <p:cNvGrpSpPr>
            <a:grpSpLocks/>
          </p:cNvGrpSpPr>
          <p:nvPr/>
        </p:nvGrpSpPr>
        <p:grpSpPr bwMode="auto">
          <a:xfrm>
            <a:off x="576263" y="1868488"/>
            <a:ext cx="7920037" cy="1260475"/>
            <a:chOff x="576000" y="1868400"/>
            <a:chExt cx="7920000" cy="1260000"/>
          </a:xfrm>
        </p:grpSpPr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>
              <a:off x="576000" y="1868400"/>
              <a:ext cx="7920000" cy="1260000"/>
            </a:xfrm>
            <a:prstGeom prst="roundRect">
              <a:avLst>
                <a:gd name="adj" fmla="val 2912"/>
              </a:avLst>
            </a:prstGeom>
            <a:gradFill rotWithShape="1">
              <a:gsLst>
                <a:gs pos="0">
                  <a:srgbClr val="AD1C21"/>
                </a:gs>
                <a:gs pos="100000">
                  <a:srgbClr val="AD1C21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608000" prstMaterial="legacyMatte">
              <a:bevelT w="13500" h="13500" prst="angle"/>
              <a:bevelB w="13500" h="13500" prst="angle"/>
              <a:extrusionClr>
                <a:srgbClr val="AD1C21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charset="-127"/>
                <a:ea typeface="굴림" charset="-127"/>
              </a:endParaRPr>
            </a:p>
          </p:txBody>
        </p:sp>
        <p:sp>
          <p:nvSpPr>
            <p:cNvPr id="29717" name="AutoShape 19"/>
            <p:cNvSpPr>
              <a:spLocks noChangeArrowheads="1"/>
            </p:cNvSpPr>
            <p:nvPr/>
          </p:nvSpPr>
          <p:spPr bwMode="gray">
            <a:xfrm>
              <a:off x="646072" y="1904912"/>
              <a:ext cx="7774323" cy="127000"/>
            </a:xfrm>
            <a:prstGeom prst="roundRect">
              <a:avLst>
                <a:gd name="adj" fmla="val 39560"/>
              </a:avLst>
            </a:prstGeom>
            <a:gradFill rotWithShape="1">
              <a:gsLst>
                <a:gs pos="0">
                  <a:schemeClr val="bg1">
                    <a:alpha val="60999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718" name="AutoShape 25"/>
            <p:cNvSpPr>
              <a:spLocks noChangeArrowheads="1"/>
            </p:cNvSpPr>
            <p:nvPr/>
          </p:nvSpPr>
          <p:spPr bwMode="auto">
            <a:xfrm>
              <a:off x="647568" y="2102928"/>
              <a:ext cx="7740000" cy="936000"/>
            </a:xfrm>
            <a:prstGeom prst="roundRect">
              <a:avLst>
                <a:gd name="adj" fmla="val 2917"/>
              </a:avLst>
            </a:prstGeom>
            <a:solidFill>
              <a:srgbClr val="FFFFFF">
                <a:alpha val="59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endParaRPr lang="ko-KR" altLang="ko-KR" sz="1200">
                <a:latin typeface="Asia디나루"/>
                <a:ea typeface="Asia디나루"/>
                <a:cs typeface="Asia디나루"/>
              </a:endParaRP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650612" y="2228626"/>
              <a:ext cx="7739027" cy="73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74625" indent="-174625">
                <a:lnSpc>
                  <a:spcPct val="130000"/>
                </a:lnSpc>
                <a:buFontTx/>
                <a:buBlip>
                  <a:blip r:embed="rId2"/>
                </a:buBlip>
                <a:defRPr/>
              </a:pPr>
              <a:r>
                <a:rPr lang="en-US" altLang="ko-KR" sz="1600" b="1" dirty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When tritium sampling at the several area in Radiation Control </a:t>
              </a:r>
              <a:r>
                <a:rPr lang="en-US" altLang="ko-KR" sz="1600" b="1" dirty="0" smtClean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zone,</a:t>
              </a:r>
              <a:endParaRPr lang="en-US" altLang="ko-KR" sz="1600" b="1" dirty="0">
                <a:effectLst>
                  <a:outerShdw dist="38100" dir="2700000" algn="tl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marL="174625" indent="-174625">
                <a:lnSpc>
                  <a:spcPct val="130000"/>
                </a:lnSpc>
                <a:defRPr/>
              </a:pPr>
              <a:r>
                <a:rPr lang="en-US" altLang="ko-KR" sz="1600" b="1" dirty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  it expects </a:t>
              </a:r>
              <a:r>
                <a:rPr lang="en-US" altLang="ko-KR" sz="1600" b="1" dirty="0" smtClean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the shorter </a:t>
              </a:r>
              <a:r>
                <a:rPr lang="en-US" altLang="ko-KR" sz="1600" b="1" dirty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time to sample with </a:t>
              </a:r>
              <a:r>
                <a:rPr lang="en-US" altLang="ko-KR" sz="1600" b="1" dirty="0" smtClean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the AMTS</a:t>
              </a:r>
              <a:r>
                <a:rPr lang="en-US" altLang="ko-KR" sz="1600" b="1" dirty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.</a:t>
              </a:r>
              <a:endParaRPr lang="ko-KR" altLang="en-US" sz="1600" b="1" dirty="0">
                <a:effectLst>
                  <a:outerShdw dist="38100" dir="2700000" algn="tl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28"/>
          <p:cNvGrpSpPr>
            <a:grpSpLocks/>
          </p:cNvGrpSpPr>
          <p:nvPr/>
        </p:nvGrpSpPr>
        <p:grpSpPr bwMode="auto">
          <a:xfrm>
            <a:off x="576263" y="3346450"/>
            <a:ext cx="7920037" cy="1260475"/>
            <a:chOff x="576000" y="3346200"/>
            <a:chExt cx="7920000" cy="1260000"/>
          </a:xfrm>
        </p:grpSpPr>
        <p:sp>
          <p:nvSpPr>
            <p:cNvPr id="26" name="AutoShape 18"/>
            <p:cNvSpPr>
              <a:spLocks noChangeArrowheads="1"/>
            </p:cNvSpPr>
            <p:nvPr/>
          </p:nvSpPr>
          <p:spPr bwMode="auto">
            <a:xfrm>
              <a:off x="576000" y="3346200"/>
              <a:ext cx="7920000" cy="1260000"/>
            </a:xfrm>
            <a:prstGeom prst="roundRect">
              <a:avLst>
                <a:gd name="adj" fmla="val 2912"/>
              </a:avLst>
            </a:prstGeom>
            <a:gradFill flip="none" rotWithShape="1">
              <a:gsLst>
                <a:gs pos="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8575" algn="ctr">
              <a:noFill/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6080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charset="-127"/>
                <a:ea typeface="굴림" charset="-127"/>
              </a:endParaRPr>
            </a:p>
          </p:txBody>
        </p:sp>
        <p:sp>
          <p:nvSpPr>
            <p:cNvPr id="29713" name="AutoShape 19"/>
            <p:cNvSpPr>
              <a:spLocks noChangeArrowheads="1"/>
            </p:cNvSpPr>
            <p:nvPr/>
          </p:nvSpPr>
          <p:spPr bwMode="gray">
            <a:xfrm>
              <a:off x="646072" y="3382712"/>
              <a:ext cx="7774323" cy="127000"/>
            </a:xfrm>
            <a:prstGeom prst="roundRect">
              <a:avLst>
                <a:gd name="adj" fmla="val 39560"/>
              </a:avLst>
            </a:prstGeom>
            <a:gradFill rotWithShape="1">
              <a:gsLst>
                <a:gs pos="0">
                  <a:schemeClr val="bg1">
                    <a:alpha val="60999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714" name="AutoShape 25"/>
            <p:cNvSpPr>
              <a:spLocks noChangeArrowheads="1"/>
            </p:cNvSpPr>
            <p:nvPr/>
          </p:nvSpPr>
          <p:spPr bwMode="auto">
            <a:xfrm>
              <a:off x="647568" y="3580728"/>
              <a:ext cx="7740000" cy="936000"/>
            </a:xfrm>
            <a:prstGeom prst="roundRect">
              <a:avLst>
                <a:gd name="adj" fmla="val 2917"/>
              </a:avLst>
            </a:prstGeom>
            <a:solidFill>
              <a:srgbClr val="FFFFFF">
                <a:alpha val="59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endParaRPr lang="ko-KR" altLang="ko-KR" sz="1200">
                <a:latin typeface="Asia디나루"/>
                <a:ea typeface="Asia디나루"/>
                <a:cs typeface="Asia디나루"/>
              </a:endParaRP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650612" y="3703253"/>
              <a:ext cx="7739027" cy="732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74625" indent="-174625">
                <a:lnSpc>
                  <a:spcPct val="130000"/>
                </a:lnSpc>
                <a:buFontTx/>
                <a:buBlip>
                  <a:blip r:embed="rId2"/>
                </a:buBlip>
                <a:defRPr/>
              </a:pPr>
              <a:r>
                <a:rPr lang="en-US" altLang="ko-KR" sz="1600" b="1" dirty="0" smtClean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More then 2 sampling positions can concentrate a sampling position. </a:t>
              </a:r>
            </a:p>
            <a:p>
              <a:pPr marL="174625" indent="-174625">
                <a:lnSpc>
                  <a:spcPct val="130000"/>
                </a:lnSpc>
                <a:defRPr/>
              </a:pPr>
              <a:r>
                <a:rPr lang="en-US" altLang="ko-KR" sz="1600" b="1" dirty="0" smtClean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  The more effects the tritium concentration surveillance .</a:t>
              </a:r>
              <a:endParaRPr lang="ko-KR" altLang="en-US" sz="1600" b="1" dirty="0">
                <a:effectLst>
                  <a:outerShdw dist="38100" dir="2700000" algn="tl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4" name="그룹 30"/>
          <p:cNvGrpSpPr>
            <a:grpSpLocks/>
          </p:cNvGrpSpPr>
          <p:nvPr/>
        </p:nvGrpSpPr>
        <p:grpSpPr bwMode="auto">
          <a:xfrm>
            <a:off x="576263" y="4824413"/>
            <a:ext cx="7920037" cy="1258887"/>
            <a:chOff x="576000" y="4824000"/>
            <a:chExt cx="7920000" cy="1260000"/>
          </a:xfrm>
        </p:grpSpPr>
        <p:sp>
          <p:nvSpPr>
            <p:cNvPr id="32" name="AutoShape 18"/>
            <p:cNvSpPr>
              <a:spLocks noChangeArrowheads="1"/>
            </p:cNvSpPr>
            <p:nvPr/>
          </p:nvSpPr>
          <p:spPr bwMode="auto">
            <a:xfrm>
              <a:off x="576000" y="4824000"/>
              <a:ext cx="7920000" cy="1260000"/>
            </a:xfrm>
            <a:prstGeom prst="roundRect">
              <a:avLst>
                <a:gd name="adj" fmla="val 2912"/>
              </a:avLst>
            </a:prstGeom>
            <a:gradFill flip="none" rotWithShape="1">
              <a:gsLst>
                <a:gs pos="0">
                  <a:srgbClr val="3399FF">
                    <a:shade val="30000"/>
                    <a:satMod val="115000"/>
                  </a:srgbClr>
                </a:gs>
                <a:gs pos="50000">
                  <a:srgbClr val="3399FF">
                    <a:shade val="67500"/>
                    <a:satMod val="115000"/>
                  </a:srgbClr>
                </a:gs>
                <a:gs pos="100000">
                  <a:srgbClr val="3399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8575" algn="ctr">
              <a:noFill/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608000" prstMaterial="legacyMatte">
              <a:bevelT w="13500" h="13500" prst="angle"/>
              <a:bevelB w="13500" h="13500" prst="angle"/>
              <a:extrusionClr>
                <a:srgbClr val="0070C0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굴림" charset="-127"/>
                <a:ea typeface="굴림" charset="-127"/>
              </a:endParaRPr>
            </a:p>
          </p:txBody>
        </p:sp>
        <p:sp>
          <p:nvSpPr>
            <p:cNvPr id="29709" name="AutoShape 19"/>
            <p:cNvSpPr>
              <a:spLocks noChangeArrowheads="1"/>
            </p:cNvSpPr>
            <p:nvPr/>
          </p:nvSpPr>
          <p:spPr bwMode="gray">
            <a:xfrm>
              <a:off x="646072" y="4860512"/>
              <a:ext cx="7774323" cy="127000"/>
            </a:xfrm>
            <a:prstGeom prst="roundRect">
              <a:avLst>
                <a:gd name="adj" fmla="val 39560"/>
              </a:avLst>
            </a:prstGeom>
            <a:gradFill rotWithShape="1">
              <a:gsLst>
                <a:gs pos="0">
                  <a:schemeClr val="bg1">
                    <a:alpha val="60999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710" name="AutoShape 25"/>
            <p:cNvSpPr>
              <a:spLocks noChangeArrowheads="1"/>
            </p:cNvSpPr>
            <p:nvPr/>
          </p:nvSpPr>
          <p:spPr bwMode="auto">
            <a:xfrm>
              <a:off x="647568" y="5058528"/>
              <a:ext cx="7740000" cy="936000"/>
            </a:xfrm>
            <a:prstGeom prst="roundRect">
              <a:avLst>
                <a:gd name="adj" fmla="val 2917"/>
              </a:avLst>
            </a:prstGeom>
            <a:solidFill>
              <a:srgbClr val="FFFFFF">
                <a:alpha val="59999"/>
              </a:srgbClr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endParaRPr lang="ko-KR" altLang="ko-KR" sz="1200">
                <a:latin typeface="Asia디나루"/>
                <a:ea typeface="Asia디나루"/>
                <a:cs typeface="Asia디나루"/>
              </a:endParaRPr>
            </a:p>
          </p:txBody>
        </p:sp>
        <p:sp>
          <p:nvSpPr>
            <p:cNvPr id="36" name="Text Box 26"/>
            <p:cNvSpPr txBox="1">
              <a:spLocks noChangeArrowheads="1"/>
            </p:cNvSpPr>
            <p:nvPr/>
          </p:nvSpPr>
          <p:spPr bwMode="auto">
            <a:xfrm>
              <a:off x="650612" y="5178325"/>
              <a:ext cx="7739027" cy="687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74625" indent="-174625">
                <a:lnSpc>
                  <a:spcPct val="130000"/>
                </a:lnSpc>
                <a:buFontTx/>
                <a:buBlip>
                  <a:blip r:embed="rId2"/>
                </a:buBlip>
                <a:defRPr/>
              </a:pPr>
              <a:r>
                <a:rPr lang="en-US" altLang="ko-KR" sz="1600" b="1" dirty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With </a:t>
              </a:r>
              <a:r>
                <a:rPr lang="en-US" altLang="ko-KR" sz="1600" b="1" dirty="0" smtClean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the reservation </a:t>
              </a:r>
              <a:r>
                <a:rPr lang="en-US" altLang="ko-KR" sz="1600" b="1" dirty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function of AMTS, it is possible to sample and </a:t>
              </a:r>
              <a:r>
                <a:rPr lang="en-US" altLang="ko-KR" sz="1600" b="1" dirty="0" smtClean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to purge  </a:t>
              </a:r>
              <a:r>
                <a:rPr lang="en-US" altLang="ko-KR" sz="1600" b="1" dirty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periodically according to </a:t>
              </a:r>
              <a:r>
                <a:rPr lang="en-US" altLang="ko-KR" sz="1600" b="1" dirty="0" smtClean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the setting </a:t>
              </a:r>
              <a:r>
                <a:rPr lang="en-US" altLang="ko-KR" sz="1600" b="1" dirty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time and </a:t>
              </a:r>
              <a:r>
                <a:rPr lang="en-US" altLang="ko-KR" sz="1600" b="1" dirty="0" smtClean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the setting </a:t>
              </a:r>
              <a:r>
                <a:rPr lang="en-US" altLang="ko-KR" sz="1600" b="1" dirty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procedure.</a:t>
              </a:r>
              <a:endParaRPr lang="ko-KR" altLang="en-US" sz="1600" b="1" dirty="0">
                <a:effectLst>
                  <a:outerShdw dist="38100" dir="2700000" algn="tl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29701" name="그룹 48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48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29703" name="그룹 23"/>
            <p:cNvGrpSpPr>
              <a:grpSpLocks/>
            </p:cNvGrpSpPr>
            <p:nvPr/>
          </p:nvGrpSpPr>
          <p:grpSpPr bwMode="auto">
            <a:xfrm>
              <a:off x="539552" y="548680"/>
              <a:ext cx="4918152" cy="763588"/>
              <a:chOff x="765201" y="548680"/>
              <a:chExt cx="4918152" cy="763588"/>
            </a:xfrm>
          </p:grpSpPr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1517650" y="685205"/>
                <a:ext cx="4165456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Conclusions &amp; Expectations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8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9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0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Ⅴ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0"/>
          <p:cNvGrpSpPr>
            <a:grpSpLocks/>
          </p:cNvGrpSpPr>
          <p:nvPr/>
        </p:nvGrpSpPr>
        <p:grpSpPr bwMode="auto">
          <a:xfrm>
            <a:off x="576263" y="1868488"/>
            <a:ext cx="7920037" cy="1260475"/>
            <a:chOff x="576000" y="1868400"/>
            <a:chExt cx="7920000" cy="1260000"/>
          </a:xfrm>
        </p:grpSpPr>
        <p:grpSp>
          <p:nvGrpSpPr>
            <p:cNvPr id="30742" name="그룹 23"/>
            <p:cNvGrpSpPr>
              <a:grpSpLocks/>
            </p:cNvGrpSpPr>
            <p:nvPr/>
          </p:nvGrpSpPr>
          <p:grpSpPr bwMode="auto">
            <a:xfrm>
              <a:off x="576000" y="1868400"/>
              <a:ext cx="7920000" cy="1260000"/>
              <a:chOff x="612000" y="1538288"/>
              <a:chExt cx="7920000" cy="1260000"/>
            </a:xfrm>
          </p:grpSpPr>
          <p:sp>
            <p:nvSpPr>
              <p:cNvPr id="20" name="AutoShape 18"/>
              <p:cNvSpPr>
                <a:spLocks noChangeArrowheads="1"/>
              </p:cNvSpPr>
              <p:nvPr/>
            </p:nvSpPr>
            <p:spPr bwMode="auto">
              <a:xfrm>
                <a:off x="612000" y="1538288"/>
                <a:ext cx="7920000" cy="1260000"/>
              </a:xfrm>
              <a:prstGeom prst="roundRect">
                <a:avLst>
                  <a:gd name="adj" fmla="val 2912"/>
                </a:avLst>
              </a:prstGeom>
              <a:gradFill rotWithShape="1">
                <a:gsLst>
                  <a:gs pos="0">
                    <a:srgbClr val="AD1C21"/>
                  </a:gs>
                  <a:gs pos="100000">
                    <a:srgbClr val="AD1C21">
                      <a:gamma/>
                      <a:tint val="30196"/>
                      <a:invGamma/>
                    </a:srgbClr>
                  </a:gs>
                </a:gsLst>
                <a:lin ang="2700000" scaled="1"/>
              </a:gradFill>
              <a:ln w="28575" algn="ctr">
                <a:noFill/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608000" prstMaterial="legacyMatte">
                <a:bevelT w="13500" h="13500" prst="angle"/>
                <a:bevelB w="13500" h="13500" prst="angle"/>
                <a:extrusionClr>
                  <a:srgbClr val="AD1C21"/>
                </a:extrusionClr>
              </a:sp3d>
            </p:spPr>
            <p:txBody>
              <a:bodyPr anchor="ctr">
                <a:flatTx/>
              </a:bodyPr>
              <a:lstStyle/>
              <a:p>
                <a:pPr algn="ctr">
                  <a:defRPr/>
                </a:pPr>
                <a:endParaRPr lang="ko-KR" altLang="ko-KR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30745" name="AutoShape 19"/>
              <p:cNvSpPr>
                <a:spLocks noChangeArrowheads="1"/>
              </p:cNvSpPr>
              <p:nvPr/>
            </p:nvSpPr>
            <p:spPr bwMode="gray">
              <a:xfrm>
                <a:off x="682072" y="1574800"/>
                <a:ext cx="7774323" cy="127000"/>
              </a:xfrm>
              <a:prstGeom prst="roundRect">
                <a:avLst>
                  <a:gd name="adj" fmla="val 39560"/>
                </a:avLst>
              </a:prstGeom>
              <a:gradFill rotWithShape="1">
                <a:gsLst>
                  <a:gs pos="0">
                    <a:schemeClr val="bg1">
                      <a:alpha val="60999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0746" name="AutoShape 25"/>
              <p:cNvSpPr>
                <a:spLocks noChangeArrowheads="1"/>
              </p:cNvSpPr>
              <p:nvPr/>
            </p:nvSpPr>
            <p:spPr bwMode="auto">
              <a:xfrm>
                <a:off x="683568" y="1772816"/>
                <a:ext cx="7740000" cy="936000"/>
              </a:xfrm>
              <a:prstGeom prst="roundRect">
                <a:avLst>
                  <a:gd name="adj" fmla="val 2917"/>
                </a:avLst>
              </a:prstGeom>
              <a:solidFill>
                <a:srgbClr val="FFFFFF">
                  <a:alpha val="59999"/>
                </a:srgbClr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endParaRPr lang="ko-KR" altLang="ko-KR" sz="1200">
                  <a:latin typeface="Asia디나루"/>
                  <a:ea typeface="Asia디나루"/>
                  <a:cs typeface="Asia디나루"/>
                </a:endParaRPr>
              </a:p>
            </p:txBody>
          </p:sp>
        </p:grp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652200" y="2225452"/>
              <a:ext cx="7740614" cy="732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74625" indent="-174625">
                <a:lnSpc>
                  <a:spcPct val="130000"/>
                </a:lnSpc>
                <a:buFontTx/>
                <a:buBlip>
                  <a:blip r:embed="rId2"/>
                </a:buBlip>
                <a:defRPr/>
              </a:pPr>
              <a:r>
                <a:rPr lang="en-US" altLang="ko-KR" sz="1600" b="1" dirty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When heavy water leakage breaks out, it can </a:t>
              </a:r>
              <a:r>
                <a:rPr lang="en-US" altLang="ko-KR" sz="1600" b="1" dirty="0" smtClean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sample on the </a:t>
              </a:r>
              <a:r>
                <a:rPr lang="en-US" altLang="ko-KR" sz="1600" b="1" dirty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various areas within </a:t>
              </a:r>
              <a:r>
                <a:rPr lang="en-US" altLang="ko-KR" sz="1600" b="1" dirty="0" smtClean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the shorter time, takes any actions </a:t>
              </a:r>
              <a:r>
                <a:rPr lang="en-US" altLang="ko-KR" sz="1600" b="1" dirty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quickly </a:t>
              </a:r>
              <a:r>
                <a:rPr lang="en-US" altLang="ko-KR" sz="1600" b="1" dirty="0" smtClean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for </a:t>
              </a:r>
              <a:r>
                <a:rPr lang="en-US" altLang="ko-KR" sz="1600" b="1" dirty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emergency situation.</a:t>
              </a:r>
              <a:endParaRPr lang="ko-KR" altLang="en-US" sz="1600" b="1" dirty="0">
                <a:effectLst>
                  <a:outerShdw dist="38100" dir="2700000" algn="tl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4" name="그룹 41"/>
          <p:cNvGrpSpPr>
            <a:grpSpLocks/>
          </p:cNvGrpSpPr>
          <p:nvPr/>
        </p:nvGrpSpPr>
        <p:grpSpPr bwMode="auto">
          <a:xfrm>
            <a:off x="576263" y="3346450"/>
            <a:ext cx="7923212" cy="1260475"/>
            <a:chOff x="576000" y="3346200"/>
            <a:chExt cx="7924199" cy="1260000"/>
          </a:xfrm>
        </p:grpSpPr>
        <p:grpSp>
          <p:nvGrpSpPr>
            <p:cNvPr id="30737" name="그룹 36"/>
            <p:cNvGrpSpPr>
              <a:grpSpLocks/>
            </p:cNvGrpSpPr>
            <p:nvPr/>
          </p:nvGrpSpPr>
          <p:grpSpPr bwMode="auto">
            <a:xfrm>
              <a:off x="576000" y="3346200"/>
              <a:ext cx="7920000" cy="1260000"/>
              <a:chOff x="576000" y="3346200"/>
              <a:chExt cx="7920000" cy="1260000"/>
            </a:xfrm>
          </p:grpSpPr>
          <p:sp>
            <p:nvSpPr>
              <p:cNvPr id="26" name="AutoShape 18"/>
              <p:cNvSpPr>
                <a:spLocks noChangeArrowheads="1"/>
              </p:cNvSpPr>
              <p:nvPr/>
            </p:nvSpPr>
            <p:spPr bwMode="auto">
              <a:xfrm>
                <a:off x="576000" y="3346200"/>
                <a:ext cx="7919436" cy="1260000"/>
              </a:xfrm>
              <a:prstGeom prst="roundRect">
                <a:avLst>
                  <a:gd name="adj" fmla="val 2912"/>
                </a:avLst>
              </a:prstGeom>
              <a:gradFill flip="none" rotWithShape="1">
                <a:gsLst>
                  <a:gs pos="0">
                    <a:srgbClr val="FF9933">
                      <a:shade val="30000"/>
                      <a:satMod val="115000"/>
                    </a:srgbClr>
                  </a:gs>
                  <a:gs pos="50000">
                    <a:srgbClr val="FF9933">
                      <a:shade val="67500"/>
                      <a:satMod val="115000"/>
                    </a:srgbClr>
                  </a:gs>
                  <a:gs pos="100000">
                    <a:srgbClr val="FF9933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8575" algn="ctr">
                <a:noFill/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608000" prstMaterial="legacyMatte">
                <a:bevelT w="13500" h="13500" prst="angle"/>
                <a:bevelB w="13500" h="13500" prst="angle"/>
                <a:extrusionClr>
                  <a:srgbClr val="FF6600"/>
                </a:extrusionClr>
              </a:sp3d>
            </p:spPr>
            <p:txBody>
              <a:bodyPr anchor="ctr">
                <a:flatTx/>
              </a:bodyPr>
              <a:lstStyle/>
              <a:p>
                <a:pPr algn="ctr">
                  <a:defRPr/>
                </a:pPr>
                <a:endParaRPr lang="ko-KR" altLang="ko-KR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30740" name="AutoShape 19"/>
              <p:cNvSpPr>
                <a:spLocks noChangeArrowheads="1"/>
              </p:cNvSpPr>
              <p:nvPr/>
            </p:nvSpPr>
            <p:spPr bwMode="gray">
              <a:xfrm>
                <a:off x="646072" y="3382712"/>
                <a:ext cx="7774323" cy="127000"/>
              </a:xfrm>
              <a:prstGeom prst="roundRect">
                <a:avLst>
                  <a:gd name="adj" fmla="val 39560"/>
                </a:avLst>
              </a:prstGeom>
              <a:gradFill rotWithShape="1">
                <a:gsLst>
                  <a:gs pos="0">
                    <a:schemeClr val="bg1">
                      <a:alpha val="60999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0741" name="AutoShape 25"/>
              <p:cNvSpPr>
                <a:spLocks noChangeArrowheads="1"/>
              </p:cNvSpPr>
              <p:nvPr/>
            </p:nvSpPr>
            <p:spPr bwMode="auto">
              <a:xfrm>
                <a:off x="647568" y="3580728"/>
                <a:ext cx="7740000" cy="936000"/>
              </a:xfrm>
              <a:prstGeom prst="roundRect">
                <a:avLst>
                  <a:gd name="adj" fmla="val 2917"/>
                </a:avLst>
              </a:prstGeom>
              <a:solidFill>
                <a:srgbClr val="FFFFFF">
                  <a:alpha val="59999"/>
                </a:srgbClr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endParaRPr lang="ko-KR" altLang="ko-KR" sz="1200">
                  <a:latin typeface="Asia디나루"/>
                  <a:ea typeface="Asia디나루"/>
                  <a:cs typeface="Asia디나루"/>
                </a:endParaRPr>
              </a:p>
            </p:txBody>
          </p:sp>
        </p:grp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652209" y="3704840"/>
              <a:ext cx="7847990" cy="687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74625" indent="-174625">
                <a:lnSpc>
                  <a:spcPct val="130000"/>
                </a:lnSpc>
                <a:buFontTx/>
                <a:buBlip>
                  <a:blip r:embed="rId2"/>
                </a:buBlip>
                <a:defRPr/>
              </a:pPr>
              <a:r>
                <a:rPr lang="en-US" altLang="ko-KR" sz="1600" b="1" dirty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After </a:t>
              </a:r>
              <a:r>
                <a:rPr lang="en-US" altLang="ko-KR" sz="1600" b="1" dirty="0" smtClean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the outage, </a:t>
              </a:r>
              <a:r>
                <a:rPr lang="en-US" altLang="ko-KR" sz="1600" b="1" dirty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it is possible to observe quickly </a:t>
              </a:r>
              <a:r>
                <a:rPr lang="en-US" altLang="ko-KR" sz="1600" b="1" dirty="0" smtClean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around the suspected heavy </a:t>
              </a:r>
              <a:r>
                <a:rPr lang="en-US" altLang="ko-KR" sz="1600" b="1" dirty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water leak </a:t>
              </a:r>
              <a:r>
                <a:rPr lang="en-US" altLang="ko-KR" sz="1600" b="1" dirty="0" smtClean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area during the reactor start operation.</a:t>
              </a:r>
              <a:endParaRPr lang="ko-KR" altLang="en-US" sz="1600" b="1" dirty="0">
                <a:effectLst>
                  <a:outerShdw dist="38100" dir="2700000" algn="tl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6" name="그룹 42"/>
          <p:cNvGrpSpPr>
            <a:grpSpLocks/>
          </p:cNvGrpSpPr>
          <p:nvPr/>
        </p:nvGrpSpPr>
        <p:grpSpPr bwMode="auto">
          <a:xfrm>
            <a:off x="576263" y="4824413"/>
            <a:ext cx="7920037" cy="1258887"/>
            <a:chOff x="576000" y="4824000"/>
            <a:chExt cx="7920000" cy="1260000"/>
          </a:xfrm>
        </p:grpSpPr>
        <p:grpSp>
          <p:nvGrpSpPr>
            <p:cNvPr id="30732" name="그룹 38"/>
            <p:cNvGrpSpPr>
              <a:grpSpLocks/>
            </p:cNvGrpSpPr>
            <p:nvPr/>
          </p:nvGrpSpPr>
          <p:grpSpPr bwMode="auto">
            <a:xfrm>
              <a:off x="576000" y="4824000"/>
              <a:ext cx="7920000" cy="1260000"/>
              <a:chOff x="576000" y="4824000"/>
              <a:chExt cx="7920000" cy="1260000"/>
            </a:xfrm>
          </p:grpSpPr>
          <p:sp>
            <p:nvSpPr>
              <p:cNvPr id="32" name="AutoShape 18"/>
              <p:cNvSpPr>
                <a:spLocks noChangeArrowheads="1"/>
              </p:cNvSpPr>
              <p:nvPr/>
            </p:nvSpPr>
            <p:spPr bwMode="auto">
              <a:xfrm>
                <a:off x="576000" y="4824000"/>
                <a:ext cx="7920000" cy="1260000"/>
              </a:xfrm>
              <a:prstGeom prst="roundRect">
                <a:avLst>
                  <a:gd name="adj" fmla="val 2912"/>
                </a:avLst>
              </a:prstGeom>
              <a:gradFill flip="none" rotWithShape="1">
                <a:gsLst>
                  <a:gs pos="0">
                    <a:srgbClr val="3399FF">
                      <a:shade val="30000"/>
                      <a:satMod val="115000"/>
                    </a:srgbClr>
                  </a:gs>
                  <a:gs pos="50000">
                    <a:srgbClr val="3399FF">
                      <a:shade val="67500"/>
                      <a:satMod val="115000"/>
                    </a:srgbClr>
                  </a:gs>
                  <a:gs pos="100000">
                    <a:srgbClr val="3399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8575" algn="ctr">
                <a:noFill/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608000" prstMaterial="legacyMatte">
                <a:bevelT w="13500" h="13500" prst="angle"/>
                <a:bevelB w="13500" h="13500" prst="angle"/>
                <a:extrusionClr>
                  <a:srgbClr val="0070C0"/>
                </a:extrusionClr>
              </a:sp3d>
            </p:spPr>
            <p:txBody>
              <a:bodyPr anchor="ctr">
                <a:flatTx/>
              </a:bodyPr>
              <a:lstStyle/>
              <a:p>
                <a:pPr algn="ctr">
                  <a:defRPr/>
                </a:pPr>
                <a:endParaRPr lang="ko-KR" altLang="ko-KR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30735" name="AutoShape 19"/>
              <p:cNvSpPr>
                <a:spLocks noChangeArrowheads="1"/>
              </p:cNvSpPr>
              <p:nvPr/>
            </p:nvSpPr>
            <p:spPr bwMode="gray">
              <a:xfrm>
                <a:off x="646072" y="4860512"/>
                <a:ext cx="7774323" cy="127000"/>
              </a:xfrm>
              <a:prstGeom prst="roundRect">
                <a:avLst>
                  <a:gd name="adj" fmla="val 39560"/>
                </a:avLst>
              </a:prstGeom>
              <a:gradFill rotWithShape="1">
                <a:gsLst>
                  <a:gs pos="0">
                    <a:schemeClr val="bg1">
                      <a:alpha val="60999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0736" name="AutoShape 25"/>
              <p:cNvSpPr>
                <a:spLocks noChangeArrowheads="1"/>
              </p:cNvSpPr>
              <p:nvPr/>
            </p:nvSpPr>
            <p:spPr bwMode="auto">
              <a:xfrm>
                <a:off x="647568" y="5058528"/>
                <a:ext cx="7740000" cy="936000"/>
              </a:xfrm>
              <a:prstGeom prst="roundRect">
                <a:avLst>
                  <a:gd name="adj" fmla="val 2917"/>
                </a:avLst>
              </a:prstGeom>
              <a:solidFill>
                <a:srgbClr val="FFFFFF">
                  <a:alpha val="59999"/>
                </a:srgbClr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endParaRPr lang="ko-KR" altLang="ko-KR" sz="1200">
                  <a:latin typeface="Asia디나루"/>
                  <a:ea typeface="Asia디나루"/>
                  <a:cs typeface="Asia디나루"/>
                </a:endParaRPr>
              </a:p>
            </p:txBody>
          </p:sp>
        </p:grp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652200" y="5144634"/>
              <a:ext cx="7740614" cy="733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74625" indent="-174625">
                <a:lnSpc>
                  <a:spcPct val="130000"/>
                </a:lnSpc>
                <a:buFontTx/>
                <a:buBlip>
                  <a:blip r:embed="rId2"/>
                </a:buBlip>
                <a:defRPr/>
              </a:pPr>
              <a:r>
                <a:rPr lang="en-US" altLang="ko-KR" sz="1600" b="1" dirty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After </a:t>
              </a:r>
              <a:r>
                <a:rPr lang="en-US" altLang="ko-KR" sz="1600" b="1" dirty="0" smtClean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the outage of </a:t>
              </a:r>
              <a:r>
                <a:rPr lang="en-US" altLang="ko-KR" sz="1600" b="1" dirty="0" err="1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Wolsong</a:t>
              </a:r>
              <a:r>
                <a:rPr lang="en-US" altLang="ko-KR" sz="1600" b="1" dirty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Unit #</a:t>
              </a:r>
              <a:r>
                <a:rPr lang="en-US" altLang="ko-KR" sz="1600" b="1" dirty="0" smtClean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1, </a:t>
              </a:r>
              <a:r>
                <a:rPr lang="en-US" altLang="ko-KR" sz="1600" b="1" dirty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it is possible to observe quickly </a:t>
              </a:r>
              <a:r>
                <a:rPr lang="en-US" altLang="ko-KR" sz="1600" b="1" dirty="0" smtClean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around the suspected heavy </a:t>
              </a:r>
              <a:r>
                <a:rPr lang="en-US" altLang="ko-KR" sz="1600" b="1" dirty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water leak </a:t>
              </a:r>
              <a:r>
                <a:rPr lang="en-US" altLang="ko-KR" sz="1600" b="1" dirty="0" smtClean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point</a:t>
              </a:r>
              <a:r>
                <a:rPr lang="en-US" altLang="ko-KR" sz="1600" b="1" dirty="0">
                  <a:effectLst>
                    <a:outerShdw dist="38100" dir="2700000" algn="tl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.</a:t>
              </a:r>
              <a:endParaRPr lang="ko-KR" altLang="en-US" sz="1600" b="1" dirty="0">
                <a:effectLst>
                  <a:outerShdw dist="38100" dir="2700000" algn="tl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0725" name="그룹 47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30727" name="그룹 23"/>
            <p:cNvGrpSpPr>
              <a:grpSpLocks/>
            </p:cNvGrpSpPr>
            <p:nvPr/>
          </p:nvGrpSpPr>
          <p:grpSpPr bwMode="auto">
            <a:xfrm>
              <a:off x="539552" y="548680"/>
              <a:ext cx="4918152" cy="763588"/>
              <a:chOff x="765201" y="548680"/>
              <a:chExt cx="4918152" cy="763588"/>
            </a:xfrm>
          </p:grpSpPr>
          <p:sp>
            <p:nvSpPr>
              <p:cNvPr id="51" name="Rectangle 17"/>
              <p:cNvSpPr>
                <a:spLocks noChangeArrowheads="1"/>
              </p:cNvSpPr>
              <p:nvPr/>
            </p:nvSpPr>
            <p:spPr bwMode="auto">
              <a:xfrm>
                <a:off x="1517650" y="685205"/>
                <a:ext cx="4165456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Conclusions &amp; Expectations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52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53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54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Ⅴ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1217613" y="3187700"/>
            <a:ext cx="2339975" cy="2762250"/>
            <a:chOff x="1218164" y="3188391"/>
            <a:chExt cx="2339975" cy="2760889"/>
          </a:xfrm>
        </p:grpSpPr>
        <p:sp>
          <p:nvSpPr>
            <p:cNvPr id="31770" name="Rectangle 24"/>
            <p:cNvSpPr>
              <a:spLocks noChangeArrowheads="1"/>
            </p:cNvSpPr>
            <p:nvPr/>
          </p:nvSpPr>
          <p:spPr bwMode="auto">
            <a:xfrm>
              <a:off x="1221301" y="5634955"/>
              <a:ext cx="2216150" cy="314325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71" name="AutoShape 25"/>
            <p:cNvSpPr>
              <a:spLocks noChangeArrowheads="1"/>
            </p:cNvSpPr>
            <p:nvPr/>
          </p:nvSpPr>
          <p:spPr bwMode="auto">
            <a:xfrm>
              <a:off x="1218164" y="3188391"/>
              <a:ext cx="2339975" cy="2448000"/>
            </a:xfrm>
            <a:prstGeom prst="cube">
              <a:avLst>
                <a:gd name="adj" fmla="val 4611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0C0C0"/>
                </a:gs>
              </a:gsLst>
              <a:lin ang="5400000" scaled="1"/>
            </a:gra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72" name="직사각형 135"/>
            <p:cNvSpPr>
              <a:spLocks noChangeArrowheads="1"/>
            </p:cNvSpPr>
            <p:nvPr/>
          </p:nvSpPr>
          <p:spPr bwMode="auto">
            <a:xfrm>
              <a:off x="1259632" y="3429572"/>
              <a:ext cx="2160000" cy="219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2000" b="1" dirty="0" smtClean="0">
                  <a:latin typeface="HY헤드라인M" pitchFamily="18" charset="-127"/>
                  <a:ea typeface="HY헤드라인M" pitchFamily="18" charset="-127"/>
                </a:rPr>
                <a:t>AMTS </a:t>
              </a:r>
              <a:r>
                <a:rPr lang="en-US" altLang="ko-KR" sz="2000" b="1" dirty="0">
                  <a:latin typeface="HY헤드라인M" pitchFamily="18" charset="-127"/>
                  <a:ea typeface="HY헤드라인M" pitchFamily="18" charset="-127"/>
                </a:rPr>
                <a:t>has </a:t>
              </a:r>
              <a:r>
                <a:rPr lang="en-US" altLang="ko-KR" sz="2000" b="1" dirty="0" smtClean="0">
                  <a:latin typeface="HY헤드라인M" pitchFamily="18" charset="-127"/>
                  <a:ea typeface="HY헤드라인M" pitchFamily="18" charset="-127"/>
                </a:rPr>
                <a:t>a sampling pump , </a:t>
              </a:r>
              <a:endParaRPr lang="en-US" altLang="ko-KR" sz="2000" b="1" dirty="0">
                <a:latin typeface="HY헤드라인M" pitchFamily="18" charset="-127"/>
                <a:ea typeface="HY헤드라인M" pitchFamily="18" charset="-127"/>
              </a:endParaRPr>
            </a:p>
            <a:p>
              <a:pPr>
                <a:lnSpc>
                  <a:spcPts val="1000"/>
                </a:lnSpc>
              </a:pPr>
              <a:endParaRPr lang="en-US" altLang="ko-KR" sz="20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>
                <a:lnSpc>
                  <a:spcPts val="2200"/>
                </a:lnSpc>
              </a:pPr>
              <a:r>
                <a:rPr lang="en-US" altLang="ko-KR" sz="2000" b="1" dirty="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sampling can not be done </a:t>
              </a:r>
              <a:r>
                <a:rPr lang="en-US" altLang="ko-KR" sz="2000" b="1" dirty="0" smtClean="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 more than 2 points simultaneously</a:t>
              </a:r>
              <a:r>
                <a:rPr lang="en-US" altLang="ko-KR" sz="2000" b="1" dirty="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.</a:t>
              </a:r>
            </a:p>
          </p:txBody>
        </p:sp>
      </p:grpSp>
      <p:grpSp>
        <p:nvGrpSpPr>
          <p:cNvPr id="3" name="그룹 31"/>
          <p:cNvGrpSpPr>
            <a:grpSpLocks/>
          </p:cNvGrpSpPr>
          <p:nvPr/>
        </p:nvGrpSpPr>
        <p:grpSpPr bwMode="auto">
          <a:xfrm>
            <a:off x="3649663" y="3187700"/>
            <a:ext cx="2339975" cy="2762250"/>
            <a:chOff x="3650033" y="3188391"/>
            <a:chExt cx="2339975" cy="2760889"/>
          </a:xfrm>
        </p:grpSpPr>
        <p:sp>
          <p:nvSpPr>
            <p:cNvPr id="31767" name="Rectangle 24"/>
            <p:cNvSpPr>
              <a:spLocks noChangeArrowheads="1"/>
            </p:cNvSpPr>
            <p:nvPr/>
          </p:nvSpPr>
          <p:spPr bwMode="auto">
            <a:xfrm>
              <a:off x="3653170" y="5634955"/>
              <a:ext cx="2216150" cy="314325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68" name="AutoShape 25"/>
            <p:cNvSpPr>
              <a:spLocks noChangeArrowheads="1"/>
            </p:cNvSpPr>
            <p:nvPr/>
          </p:nvSpPr>
          <p:spPr bwMode="auto">
            <a:xfrm>
              <a:off x="3650033" y="3188391"/>
              <a:ext cx="2339975" cy="2448000"/>
            </a:xfrm>
            <a:prstGeom prst="cube">
              <a:avLst>
                <a:gd name="adj" fmla="val 4611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0C0C0"/>
                </a:gs>
              </a:gsLst>
              <a:lin ang="5400000" scaled="1"/>
            </a:gra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69" name="직사각형 136"/>
            <p:cNvSpPr>
              <a:spLocks noChangeArrowheads="1"/>
            </p:cNvSpPr>
            <p:nvPr/>
          </p:nvSpPr>
          <p:spPr bwMode="auto">
            <a:xfrm>
              <a:off x="3677355" y="3429572"/>
              <a:ext cx="2160240" cy="1938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200"/>
                </a:lnSpc>
                <a:spcBef>
                  <a:spcPct val="50000"/>
                </a:spcBef>
              </a:pPr>
              <a:r>
                <a:rPr lang="en-US" altLang="ko-KR" sz="2000" b="1" dirty="0" smtClean="0">
                  <a:latin typeface="HY헤드라인M" pitchFamily="18" charset="-127"/>
                  <a:ea typeface="HY헤드라인M" pitchFamily="18" charset="-127"/>
                </a:rPr>
                <a:t>Consists of the three separated   elements</a:t>
              </a:r>
              <a:r>
                <a:rPr lang="en-US" altLang="ko-KR" sz="2000" b="1" dirty="0">
                  <a:latin typeface="HY헤드라인M" pitchFamily="18" charset="-127"/>
                  <a:ea typeface="HY헤드라인M" pitchFamily="18" charset="-127"/>
                </a:rPr>
                <a:t>, </a:t>
              </a:r>
            </a:p>
            <a:p>
              <a:pPr>
                <a:lnSpc>
                  <a:spcPts val="2200"/>
                </a:lnSpc>
                <a:spcBef>
                  <a:spcPct val="50000"/>
                </a:spcBef>
              </a:pPr>
              <a:r>
                <a:rPr lang="en-US" altLang="ko-KR" sz="2000" b="1" dirty="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it is difficult to carry </a:t>
              </a:r>
              <a:r>
                <a:rPr lang="en-US" altLang="ko-KR" sz="2000" b="1" dirty="0" smtClean="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on and movement.</a:t>
              </a:r>
              <a:endParaRPr lang="en-US" altLang="ko-KR" sz="20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4" name="그룹 32"/>
          <p:cNvGrpSpPr>
            <a:grpSpLocks/>
          </p:cNvGrpSpPr>
          <p:nvPr/>
        </p:nvGrpSpPr>
        <p:grpSpPr bwMode="auto">
          <a:xfrm>
            <a:off x="6081713" y="3187700"/>
            <a:ext cx="2339975" cy="2762250"/>
            <a:chOff x="6081902" y="3188391"/>
            <a:chExt cx="2339975" cy="2760889"/>
          </a:xfrm>
        </p:grpSpPr>
        <p:sp>
          <p:nvSpPr>
            <p:cNvPr id="31764" name="Rectangle 24"/>
            <p:cNvSpPr>
              <a:spLocks noChangeArrowheads="1"/>
            </p:cNvSpPr>
            <p:nvPr/>
          </p:nvSpPr>
          <p:spPr bwMode="auto">
            <a:xfrm>
              <a:off x="6085039" y="5634955"/>
              <a:ext cx="2216150" cy="314325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65" name="AutoShape 25"/>
            <p:cNvSpPr>
              <a:spLocks noChangeArrowheads="1"/>
            </p:cNvSpPr>
            <p:nvPr/>
          </p:nvSpPr>
          <p:spPr bwMode="auto">
            <a:xfrm>
              <a:off x="6081902" y="3188391"/>
              <a:ext cx="2339975" cy="2448000"/>
            </a:xfrm>
            <a:prstGeom prst="cube">
              <a:avLst>
                <a:gd name="adj" fmla="val 4611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0C0C0"/>
                </a:gs>
              </a:gsLst>
              <a:lin ang="5400000" scaled="1"/>
            </a:gra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766" name="직사각형 137"/>
            <p:cNvSpPr>
              <a:spLocks noChangeArrowheads="1"/>
            </p:cNvSpPr>
            <p:nvPr/>
          </p:nvSpPr>
          <p:spPr bwMode="auto">
            <a:xfrm>
              <a:off x="6095319" y="3429572"/>
              <a:ext cx="2124000" cy="1656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200"/>
                </a:lnSpc>
                <a:spcBef>
                  <a:spcPct val="50000"/>
                </a:spcBef>
              </a:pPr>
              <a:r>
                <a:rPr lang="en-US" altLang="ko-KR" sz="2000" b="1" dirty="0" smtClean="0">
                  <a:latin typeface="HY헤드라인M" pitchFamily="18" charset="-127"/>
                  <a:ea typeface="HY헤드라인M" pitchFamily="18" charset="-127"/>
                </a:rPr>
                <a:t>At the abnormal </a:t>
              </a:r>
              <a:r>
                <a:rPr lang="en-US" altLang="ko-KR" sz="2000" b="1" dirty="0">
                  <a:latin typeface="HY헤드라인M" pitchFamily="18" charset="-127"/>
                  <a:ea typeface="HY헤드라인M" pitchFamily="18" charset="-127"/>
                </a:rPr>
                <a:t>loss of power,</a:t>
              </a:r>
              <a:r>
                <a:rPr lang="en-US" altLang="ko-KR" sz="2000" b="1" dirty="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</a:p>
            <a:p>
              <a:pPr>
                <a:lnSpc>
                  <a:spcPts val="2200"/>
                </a:lnSpc>
                <a:spcBef>
                  <a:spcPct val="50000"/>
                </a:spcBef>
              </a:pPr>
              <a:r>
                <a:rPr lang="en-US" altLang="ko-KR" sz="2000" b="1" dirty="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it can be lost all </a:t>
              </a:r>
              <a:r>
                <a:rPr lang="en-US" altLang="ko-KR" sz="2000" b="1" dirty="0" smtClean="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of sampling data.</a:t>
              </a:r>
              <a:endParaRPr lang="en-US" altLang="ko-KR" sz="20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1749" name="그룹 14"/>
          <p:cNvGrpSpPr>
            <a:grpSpLocks/>
          </p:cNvGrpSpPr>
          <p:nvPr/>
        </p:nvGrpSpPr>
        <p:grpSpPr bwMode="auto">
          <a:xfrm>
            <a:off x="576263" y="1868488"/>
            <a:ext cx="7920037" cy="4114800"/>
            <a:chOff x="468313" y="1120775"/>
            <a:chExt cx="7687362" cy="4406801"/>
          </a:xfrm>
        </p:grpSpPr>
        <p:sp>
          <p:nvSpPr>
            <p:cNvPr id="87" name="Rectangle 27"/>
            <p:cNvSpPr>
              <a:spLocks noChangeArrowheads="1"/>
            </p:cNvSpPr>
            <p:nvPr/>
          </p:nvSpPr>
          <p:spPr bwMode="auto">
            <a:xfrm>
              <a:off x="955226" y="1413202"/>
              <a:ext cx="7200449" cy="4114374"/>
            </a:xfrm>
            <a:prstGeom prst="rect">
              <a:avLst/>
            </a:prstGeom>
            <a:noFill/>
            <a:ln w="25400">
              <a:solidFill>
                <a:srgbClr val="80808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latin typeface="굴림" charset="-127"/>
                <a:ea typeface="굴림" charset="-127"/>
              </a:endParaRPr>
            </a:p>
          </p:txBody>
        </p:sp>
        <p:sp>
          <p:nvSpPr>
            <p:cNvPr id="91" name="AutoShape 22"/>
            <p:cNvSpPr>
              <a:spLocks noChangeArrowheads="1"/>
            </p:cNvSpPr>
            <p:nvPr/>
          </p:nvSpPr>
          <p:spPr bwMode="auto">
            <a:xfrm>
              <a:off x="468313" y="1120775"/>
              <a:ext cx="2722703" cy="57975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>
              <a:outerShdw dist="52363" dir="4557825" algn="ctr" rotWithShape="0">
                <a:srgbClr val="000000">
                  <a:alpha val="20000"/>
                </a:srgbClr>
              </a:outerShdw>
            </a:effectLst>
          </p:spPr>
          <p:txBody>
            <a:bodyPr wrap="none" lIns="342000" tIns="190800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31762" name="AutoShape 23"/>
            <p:cNvSpPr>
              <a:spLocks noChangeArrowheads="1"/>
            </p:cNvSpPr>
            <p:nvPr/>
          </p:nvSpPr>
          <p:spPr bwMode="auto">
            <a:xfrm>
              <a:off x="622300" y="1160463"/>
              <a:ext cx="2443163" cy="2460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342000" tIns="190800" anchor="ctr"/>
            <a:lstStyle/>
            <a:p>
              <a:endParaRPr lang="ko-KR" altLang="en-US"/>
            </a:p>
          </p:txBody>
        </p:sp>
        <p:sp>
          <p:nvSpPr>
            <p:cNvPr id="97" name="Rectangle 24"/>
            <p:cNvSpPr>
              <a:spLocks noChangeArrowheads="1"/>
            </p:cNvSpPr>
            <p:nvPr/>
          </p:nvSpPr>
          <p:spPr bwMode="auto">
            <a:xfrm>
              <a:off x="699442" y="1130976"/>
              <a:ext cx="2283558" cy="49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Improvements</a:t>
              </a:r>
              <a:r>
                <a:rPr lang="ko-KR" altLang="en-US" sz="2400" b="1" dirty="0">
                  <a:solidFill>
                    <a:schemeClr val="bg1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</a:t>
              </a:r>
            </a:p>
          </p:txBody>
        </p:sp>
      </p:grpSp>
      <p:sp>
        <p:nvSpPr>
          <p:cNvPr id="123" name="AutoShape 26"/>
          <p:cNvSpPr>
            <a:spLocks noChangeArrowheads="1"/>
          </p:cNvSpPr>
          <p:nvPr/>
        </p:nvSpPr>
        <p:spPr bwMode="auto">
          <a:xfrm>
            <a:off x="1203877" y="2542602"/>
            <a:ext cx="2339975" cy="728662"/>
          </a:xfrm>
          <a:prstGeom prst="cube">
            <a:avLst>
              <a:gd name="adj" fmla="val 13944"/>
            </a:avLst>
          </a:prstGeom>
          <a:gradFill rotWithShape="1">
            <a:gsLst>
              <a:gs pos="0">
                <a:srgbClr val="AD1C21"/>
              </a:gs>
              <a:gs pos="100000">
                <a:srgbClr val="AD1C21">
                  <a:gamma/>
                  <a:tint val="60392"/>
                  <a:invGamma/>
                </a:srgbClr>
              </a:gs>
            </a:gsLst>
            <a:lin ang="540000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ts val="2500"/>
              </a:lnSpc>
              <a:defRPr/>
            </a:pPr>
            <a:r>
              <a:rPr lang="en-US" altLang="ko-KR" sz="2100" b="1" dirty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Simultaneous</a:t>
            </a:r>
          </a:p>
          <a:p>
            <a:pPr algn="ctr">
              <a:lnSpc>
                <a:spcPts val="2500"/>
              </a:lnSpc>
              <a:defRPr/>
            </a:pPr>
            <a:r>
              <a:rPr lang="en-US" altLang="ko-KR" sz="2100" b="1" dirty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function</a:t>
            </a:r>
            <a:endParaRPr lang="ko-KR" altLang="en-US" sz="21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1" name="AutoShape 26"/>
          <p:cNvSpPr>
            <a:spLocks noChangeArrowheads="1"/>
          </p:cNvSpPr>
          <p:nvPr/>
        </p:nvSpPr>
        <p:spPr bwMode="auto">
          <a:xfrm>
            <a:off x="3635746" y="2542602"/>
            <a:ext cx="2339975" cy="728662"/>
          </a:xfrm>
          <a:prstGeom prst="cube">
            <a:avLst>
              <a:gd name="adj" fmla="val 13944"/>
            </a:avLst>
          </a:prstGeom>
          <a:gradFill rotWithShape="1">
            <a:gsLst>
              <a:gs pos="0">
                <a:srgbClr val="AD1C21"/>
              </a:gs>
              <a:gs pos="100000">
                <a:srgbClr val="AD1C21">
                  <a:gamma/>
                  <a:tint val="60392"/>
                  <a:invGamma/>
                </a:srgbClr>
              </a:gs>
            </a:gsLst>
            <a:lin ang="540000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2100" b="1" dirty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Portable</a:t>
            </a:r>
          </a:p>
          <a:p>
            <a:pPr algn="ctr">
              <a:defRPr/>
            </a:pPr>
            <a:r>
              <a:rPr lang="en-US" altLang="ko-KR" sz="2100" b="1" dirty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function</a:t>
            </a:r>
            <a:endParaRPr lang="ko-KR" altLang="en-US" sz="21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5" name="AutoShape 26"/>
          <p:cNvSpPr>
            <a:spLocks noChangeArrowheads="1"/>
          </p:cNvSpPr>
          <p:nvPr/>
        </p:nvSpPr>
        <p:spPr bwMode="auto">
          <a:xfrm>
            <a:off x="6067615" y="2542602"/>
            <a:ext cx="2339975" cy="728662"/>
          </a:xfrm>
          <a:prstGeom prst="cube">
            <a:avLst>
              <a:gd name="adj" fmla="val 13944"/>
            </a:avLst>
          </a:prstGeom>
          <a:gradFill rotWithShape="1">
            <a:gsLst>
              <a:gs pos="0">
                <a:srgbClr val="AD1C21"/>
              </a:gs>
              <a:gs pos="100000">
                <a:srgbClr val="AD1C21">
                  <a:gamma/>
                  <a:tint val="60392"/>
                  <a:invGamma/>
                </a:srgbClr>
              </a:gs>
            </a:gsLst>
            <a:lin ang="540000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2100" b="1" dirty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Storage</a:t>
            </a:r>
          </a:p>
          <a:p>
            <a:pPr algn="ctr">
              <a:defRPr/>
            </a:pPr>
            <a:r>
              <a:rPr lang="en-US" altLang="ko-KR" sz="2100" b="1" dirty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function</a:t>
            </a:r>
            <a:endParaRPr lang="ko-KR" altLang="en-US" sz="21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1753" name="그룹 45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45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31755" name="그룹 31"/>
            <p:cNvGrpSpPr>
              <a:grpSpLocks/>
            </p:cNvGrpSpPr>
            <p:nvPr/>
          </p:nvGrpSpPr>
          <p:grpSpPr bwMode="auto">
            <a:xfrm>
              <a:off x="539552" y="548680"/>
              <a:ext cx="2714022" cy="763588"/>
              <a:chOff x="765201" y="548680"/>
              <a:chExt cx="2714022" cy="763588"/>
            </a:xfrm>
          </p:grpSpPr>
          <p:sp>
            <p:nvSpPr>
              <p:cNvPr id="34" name="Rectangle 17"/>
              <p:cNvSpPr>
                <a:spLocks noChangeArrowheads="1"/>
              </p:cNvSpPr>
              <p:nvPr/>
            </p:nvSpPr>
            <p:spPr bwMode="auto">
              <a:xfrm>
                <a:off x="1519238" y="685205"/>
                <a:ext cx="1960494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Future Plans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5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6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Ⅵ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그룹 25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765201" y="548680"/>
            <a:chExt cx="7983262" cy="763588"/>
          </a:xfrm>
        </p:grpSpPr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1217623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517650" y="685205"/>
              <a:ext cx="686574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400" b="1" dirty="0" smtClean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Characteristics of </a:t>
              </a:r>
              <a:r>
                <a:rPr lang="en-US" altLang="ko-KR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CANDU </a:t>
              </a:r>
              <a:r>
                <a:rPr lang="en-US" altLang="ko-KR" sz="2400" b="1" dirty="0" smtClean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Reactor </a:t>
              </a:r>
              <a:r>
                <a:rPr lang="en-US" altLang="ko-KR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and Tritium</a:t>
              </a:r>
              <a:endParaRPr lang="ko-KR" altLang="en-US" sz="2400" b="1" dirty="0">
                <a:effectLst>
                  <a:outerShdw dist="63500" dir="2700000" algn="tl" rotWithShape="0">
                    <a:schemeClr val="bg1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>
              <a:off x="765201" y="548680"/>
              <a:ext cx="763562" cy="763588"/>
            </a:xfrm>
            <a:prstGeom prst="diamond">
              <a:avLst/>
            </a:prstGeom>
            <a:solidFill>
              <a:srgbClr val="143F7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5400000" algn="ctr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>
              <a:off x="820762" y="604243"/>
              <a:ext cx="652439" cy="652462"/>
            </a:xfrm>
            <a:prstGeom prst="diamond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812824" y="620118"/>
              <a:ext cx="638153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3600" b="1" dirty="0">
                  <a:ln w="3175">
                    <a:noFill/>
                  </a:ln>
                  <a:effectLst>
                    <a:outerShdw dist="63500" dir="2700000" algn="tl" rotWithShape="0">
                      <a:schemeClr val="bg1"/>
                    </a:outerShdw>
                  </a:effectLst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Ⅰ</a:t>
              </a:r>
            </a:p>
          </p:txBody>
        </p:sp>
      </p:grpSp>
      <p:grpSp>
        <p:nvGrpSpPr>
          <p:cNvPr id="5123" name="그룹 33"/>
          <p:cNvGrpSpPr>
            <a:grpSpLocks/>
          </p:cNvGrpSpPr>
          <p:nvPr/>
        </p:nvGrpSpPr>
        <p:grpSpPr bwMode="auto">
          <a:xfrm>
            <a:off x="576263" y="1866900"/>
            <a:ext cx="7991475" cy="4116388"/>
            <a:chOff x="576000" y="1866630"/>
            <a:chExt cx="7992000" cy="4116570"/>
          </a:xfrm>
        </p:grpSpPr>
        <p:sp>
          <p:nvSpPr>
            <p:cNvPr id="31" name="직사각형 30"/>
            <p:cNvSpPr/>
            <p:nvPr/>
          </p:nvSpPr>
          <p:spPr>
            <a:xfrm>
              <a:off x="576000" y="2134930"/>
              <a:ext cx="7992000" cy="384827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>
              <a:outerShdw dist="50800" dir="2700000" algn="tl" rotWithShape="0">
                <a:srgbClr val="FFC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grpSp>
          <p:nvGrpSpPr>
            <p:cNvPr id="5125" name="그룹 32"/>
            <p:cNvGrpSpPr>
              <a:grpSpLocks/>
            </p:cNvGrpSpPr>
            <p:nvPr/>
          </p:nvGrpSpPr>
          <p:grpSpPr bwMode="auto">
            <a:xfrm>
              <a:off x="648000" y="1866630"/>
              <a:ext cx="7920000" cy="3962293"/>
              <a:chOff x="648000" y="1866630"/>
              <a:chExt cx="7920000" cy="3962293"/>
            </a:xfrm>
          </p:grpSpPr>
          <p:sp>
            <p:nvSpPr>
              <p:cNvPr id="5126" name="Text Box 2"/>
              <p:cNvSpPr txBox="1">
                <a:spLocks noChangeArrowheads="1"/>
              </p:cNvSpPr>
              <p:nvPr/>
            </p:nvSpPr>
            <p:spPr bwMode="auto">
              <a:xfrm>
                <a:off x="648000" y="2658684"/>
                <a:ext cx="7920000" cy="3170239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lvl="1">
                  <a:lnSpc>
                    <a:spcPts val="3000"/>
                  </a:lnSpc>
                </a:pPr>
                <a:r>
                  <a:rPr lang="en-US" altLang="ko-KR" sz="2200" b="1" dirty="0">
                    <a:latin typeface="HY헤드라인M" pitchFamily="18" charset="-127"/>
                    <a:ea typeface="HY헤드라인M" pitchFamily="18" charset="-127"/>
                  </a:rPr>
                  <a:t>▣ Natural Uranium Fuel </a:t>
                </a:r>
                <a:r>
                  <a:rPr lang="en-US" altLang="ko-KR" sz="2200" b="1" dirty="0" smtClean="0">
                    <a:latin typeface="HY헤드라인M" pitchFamily="18" charset="-127"/>
                    <a:ea typeface="HY헤드라인M" pitchFamily="18" charset="-127"/>
                  </a:rPr>
                  <a:t>contains </a:t>
                </a:r>
                <a:r>
                  <a:rPr lang="en-US" altLang="ko-KR" sz="2200" b="1" dirty="0" smtClean="0">
                    <a:latin typeface="HY헤드라인M" pitchFamily="18" charset="-127"/>
                    <a:ea typeface="HY헤드라인M" pitchFamily="18" charset="-127"/>
                  </a:rPr>
                  <a:t>0.7</a:t>
                </a:r>
                <a:r>
                  <a:rPr lang="en-US" altLang="ko-KR" sz="2200" b="1" dirty="0">
                    <a:latin typeface="HY헤드라인M" pitchFamily="18" charset="-127"/>
                    <a:ea typeface="HY헤드라인M" pitchFamily="18" charset="-127"/>
                  </a:rPr>
                  <a:t>% </a:t>
                </a:r>
                <a:r>
                  <a:rPr lang="en-US" altLang="ko-KR" sz="2200" b="1" dirty="0" smtClean="0">
                    <a:latin typeface="HY헤드라인M" pitchFamily="18" charset="-127"/>
                    <a:ea typeface="HY헤드라인M" pitchFamily="18" charset="-127"/>
                  </a:rPr>
                  <a:t> of U-235 </a:t>
                </a:r>
                <a:endParaRPr lang="en-US" altLang="ko-KR" sz="2200" b="1" dirty="0">
                  <a:latin typeface="HY헤드라인M" pitchFamily="18" charset="-127"/>
                  <a:ea typeface="HY헤드라인M" pitchFamily="18" charset="-127"/>
                </a:endParaRPr>
              </a:p>
              <a:p>
                <a:pPr marL="0" lvl="1">
                  <a:lnSpc>
                    <a:spcPts val="3000"/>
                  </a:lnSpc>
                </a:pPr>
                <a:endParaRPr lang="en-US" altLang="ko-KR" sz="2200" b="1" dirty="0">
                  <a:latin typeface="HY헤드라인M" pitchFamily="18" charset="-127"/>
                  <a:ea typeface="HY헤드라인M" pitchFamily="18" charset="-127"/>
                </a:endParaRPr>
              </a:p>
              <a:p>
                <a:pPr marL="0" lvl="1">
                  <a:lnSpc>
                    <a:spcPts val="3000"/>
                  </a:lnSpc>
                </a:pPr>
                <a:r>
                  <a:rPr lang="en-US" altLang="ko-KR" sz="2200" b="1" dirty="0">
                    <a:latin typeface="HY헤드라인M" pitchFamily="18" charset="-127"/>
                    <a:ea typeface="HY헤드라인M" pitchFamily="18" charset="-127"/>
                  </a:rPr>
                  <a:t>▣ </a:t>
                </a:r>
                <a:r>
                  <a:rPr lang="en-US" altLang="ko-KR" sz="2200" b="1" dirty="0" smtClean="0">
                    <a:latin typeface="HY헤드라인M" pitchFamily="18" charset="-127"/>
                    <a:ea typeface="HY헤드라인M" pitchFamily="18" charset="-127"/>
                  </a:rPr>
                  <a:t>Use of the Heavy </a:t>
                </a:r>
                <a:r>
                  <a:rPr lang="en-US" altLang="ko-KR" sz="2200" b="1" dirty="0">
                    <a:latin typeface="HY헤드라인M" pitchFamily="18" charset="-127"/>
                    <a:ea typeface="HY헤드라인M" pitchFamily="18" charset="-127"/>
                  </a:rPr>
                  <a:t>water (D</a:t>
                </a:r>
                <a:r>
                  <a:rPr lang="en-US" altLang="ko-KR" sz="2200" b="1" baseline="-25000" dirty="0">
                    <a:latin typeface="HY헤드라인M" pitchFamily="18" charset="-127"/>
                    <a:ea typeface="HY헤드라인M" pitchFamily="18" charset="-127"/>
                  </a:rPr>
                  <a:t>2</a:t>
                </a:r>
                <a:r>
                  <a:rPr lang="en-US" altLang="ko-KR" sz="2200" b="1" dirty="0">
                    <a:latin typeface="HY헤드라인M" pitchFamily="18" charset="-127"/>
                    <a:ea typeface="HY헤드라인M" pitchFamily="18" charset="-127"/>
                  </a:rPr>
                  <a:t>O) as Coolant and Moderator</a:t>
                </a:r>
              </a:p>
              <a:p>
                <a:pPr marL="0" lvl="1">
                  <a:lnSpc>
                    <a:spcPts val="3000"/>
                  </a:lnSpc>
                </a:pPr>
                <a:endParaRPr lang="en-US" altLang="ko-KR" sz="2200" b="1" dirty="0">
                  <a:latin typeface="HY헤드라인M" pitchFamily="18" charset="-127"/>
                  <a:ea typeface="HY헤드라인M" pitchFamily="18" charset="-127"/>
                </a:endParaRPr>
              </a:p>
              <a:p>
                <a:pPr>
                  <a:lnSpc>
                    <a:spcPts val="3000"/>
                  </a:lnSpc>
                </a:pPr>
                <a:r>
                  <a:rPr lang="en-US" altLang="ko-KR" sz="2200" b="1" dirty="0">
                    <a:latin typeface="HY헤드라인M" pitchFamily="18" charset="-127"/>
                    <a:ea typeface="HY헤드라인M" pitchFamily="18" charset="-127"/>
                  </a:rPr>
                  <a:t>▣ The </a:t>
                </a:r>
                <a:r>
                  <a:rPr lang="en-US" altLang="ko-KR" sz="2200" b="1" dirty="0" smtClean="0">
                    <a:latin typeface="HY헤드라인M" pitchFamily="18" charset="-127"/>
                    <a:ea typeface="HY헤드라인M" pitchFamily="18" charset="-127"/>
                  </a:rPr>
                  <a:t>interactions of neutrons </a:t>
                </a:r>
                <a:r>
                  <a:rPr lang="en-US" altLang="ko-KR" sz="2200" b="1" dirty="0">
                    <a:latin typeface="HY헤드라인M" pitchFamily="18" charset="-127"/>
                    <a:ea typeface="HY헤드라인M" pitchFamily="18" charset="-127"/>
                  </a:rPr>
                  <a:t>with Heavy water </a:t>
                </a:r>
              </a:p>
              <a:p>
                <a:pPr>
                  <a:lnSpc>
                    <a:spcPts val="3000"/>
                  </a:lnSpc>
                </a:pPr>
                <a:r>
                  <a:rPr lang="en-US" altLang="ko-KR" sz="2200" b="1" dirty="0">
                    <a:latin typeface="HY헤드라인M" pitchFamily="18" charset="-127"/>
                    <a:ea typeface="HY헤드라인M" pitchFamily="18" charset="-127"/>
                  </a:rPr>
                  <a:t>    → Tritium Occurrence</a:t>
                </a:r>
              </a:p>
              <a:p>
                <a:pPr>
                  <a:lnSpc>
                    <a:spcPts val="3000"/>
                  </a:lnSpc>
                </a:pPr>
                <a:endParaRPr lang="ko-KR" altLang="en-US" sz="2200" b="1" dirty="0">
                  <a:latin typeface="HY헤드라인M" pitchFamily="18" charset="-127"/>
                  <a:ea typeface="HY헤드라인M" pitchFamily="18" charset="-127"/>
                </a:endParaRPr>
              </a:p>
              <a:p>
                <a:pPr marL="0" lvl="1">
                  <a:lnSpc>
                    <a:spcPts val="3000"/>
                  </a:lnSpc>
                </a:pPr>
                <a:r>
                  <a:rPr lang="en-US" altLang="ko-KR" sz="2200" b="1" dirty="0" smtClean="0">
                    <a:latin typeface="HY헤드라인M" pitchFamily="18" charset="-127"/>
                    <a:ea typeface="HY헤드라인M" pitchFamily="18" charset="-127"/>
                  </a:rPr>
                  <a:t>▣ CANDU Reactor in Korea </a:t>
                </a:r>
                <a:r>
                  <a:rPr lang="en-US" altLang="ko-KR" sz="2200" b="1" dirty="0">
                    <a:latin typeface="HY헤드라인M" pitchFamily="18" charset="-127"/>
                    <a:ea typeface="HY헤드라인M" pitchFamily="18" charset="-127"/>
                  </a:rPr>
                  <a:t>→ </a:t>
                </a:r>
                <a:r>
                  <a:rPr lang="en-US" altLang="ko-KR" sz="2200" b="1" dirty="0" err="1">
                    <a:latin typeface="HY헤드라인M" pitchFamily="18" charset="-127"/>
                    <a:ea typeface="HY헤드라인M" pitchFamily="18" charset="-127"/>
                  </a:rPr>
                  <a:t>Wolsong</a:t>
                </a:r>
                <a:r>
                  <a:rPr lang="en-US" altLang="ko-KR" sz="2200" b="1" dirty="0">
                    <a:latin typeface="HY헤드라인M" pitchFamily="18" charset="-127"/>
                    <a:ea typeface="HY헤드라인M" pitchFamily="18" charset="-127"/>
                  </a:rPr>
                  <a:t> Plant 1 &amp; 2 </a:t>
                </a:r>
              </a:p>
            </p:txBody>
          </p:sp>
          <p:grpSp>
            <p:nvGrpSpPr>
              <p:cNvPr id="5127" name="그룹 28"/>
              <p:cNvGrpSpPr>
                <a:grpSpLocks/>
              </p:cNvGrpSpPr>
              <p:nvPr/>
            </p:nvGrpSpPr>
            <p:grpSpPr bwMode="auto">
              <a:xfrm>
                <a:off x="1738127" y="1866630"/>
                <a:ext cx="5620413" cy="539774"/>
                <a:chOff x="1876145" y="1866630"/>
                <a:chExt cx="5419082" cy="539774"/>
              </a:xfrm>
            </p:grpSpPr>
            <p:sp>
              <p:nvSpPr>
                <p:cNvPr id="27" name="AutoShape 8"/>
                <p:cNvSpPr>
                  <a:spLocks noChangeArrowheads="1"/>
                </p:cNvSpPr>
                <p:nvPr/>
              </p:nvSpPr>
              <p:spPr bwMode="auto">
                <a:xfrm>
                  <a:off x="1876145" y="1866630"/>
                  <a:ext cx="5400430" cy="53977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FF9933">
                        <a:shade val="30000"/>
                        <a:satMod val="115000"/>
                        <a:alpha val="80000"/>
                      </a:srgbClr>
                    </a:gs>
                    <a:gs pos="50000">
                      <a:srgbClr val="FF9933">
                        <a:shade val="67500"/>
                        <a:satMod val="115000"/>
                        <a:alpha val="80000"/>
                      </a:srgbClr>
                    </a:gs>
                    <a:gs pos="100000">
                      <a:srgbClr val="FF9933">
                        <a:shade val="100000"/>
                        <a:satMod val="115000"/>
                        <a:alpha val="80000"/>
                      </a:srgbClr>
                    </a:gs>
                  </a:gsLst>
                  <a:lin ang="5400000" scaled="1"/>
                  <a:tileRect/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ko-KR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512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894284" y="1867329"/>
                  <a:ext cx="5400943" cy="4924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2600" b="1" dirty="0" smtClean="0">
                      <a:latin typeface="HY헤드라인M" pitchFamily="18" charset="-127"/>
                      <a:ea typeface="HY헤드라인M" pitchFamily="18" charset="-127"/>
                    </a:rPr>
                    <a:t>Characteristics </a:t>
                  </a:r>
                  <a:r>
                    <a:rPr lang="en-US" altLang="ko-KR" sz="2600" b="1" dirty="0">
                      <a:latin typeface="HY헤드라인M" pitchFamily="18" charset="-127"/>
                      <a:ea typeface="HY헤드라인M" pitchFamily="18" charset="-127"/>
                    </a:rPr>
                    <a:t>of CANDU Reactor</a:t>
                  </a:r>
                  <a:endParaRPr lang="ko-KR" altLang="en-US" sz="2600" b="1" dirty="0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4"/>
          <p:cNvGrpSpPr>
            <a:grpSpLocks/>
          </p:cNvGrpSpPr>
          <p:nvPr/>
        </p:nvGrpSpPr>
        <p:grpSpPr bwMode="auto">
          <a:xfrm>
            <a:off x="576263" y="1868488"/>
            <a:ext cx="7920037" cy="1920875"/>
            <a:chOff x="575999" y="1868400"/>
            <a:chExt cx="7920001" cy="1920640"/>
          </a:xfrm>
        </p:grpSpPr>
        <p:sp>
          <p:nvSpPr>
            <p:cNvPr id="59419" name="Rectangle 27"/>
            <p:cNvSpPr>
              <a:spLocks noChangeArrowheads="1"/>
            </p:cNvSpPr>
            <p:nvPr/>
          </p:nvSpPr>
          <p:spPr bwMode="auto">
            <a:xfrm>
              <a:off x="1077647" y="2141417"/>
              <a:ext cx="7418353" cy="1647623"/>
            </a:xfrm>
            <a:prstGeom prst="rect">
              <a:avLst/>
            </a:prstGeom>
            <a:noFill/>
            <a:ln w="25400">
              <a:solidFill>
                <a:srgbClr val="80808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59414" name="AutoShape 22"/>
            <p:cNvSpPr>
              <a:spLocks noChangeArrowheads="1"/>
            </p:cNvSpPr>
            <p:nvPr/>
          </p:nvSpPr>
          <p:spPr bwMode="auto">
            <a:xfrm>
              <a:off x="575999" y="1868400"/>
              <a:ext cx="4319567" cy="5412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B4293"/>
                </a:gs>
                <a:gs pos="100000">
                  <a:srgbClr val="1D61B3"/>
                </a:gs>
              </a:gsLst>
              <a:lin ang="5400000" scaled="1"/>
            </a:gradFill>
            <a:ln w="25400" algn="ctr">
              <a:solidFill>
                <a:srgbClr val="FFFFFF"/>
              </a:solidFill>
              <a:round/>
              <a:headEnd/>
              <a:tailEnd/>
            </a:ln>
            <a:effectLst>
              <a:outerShdw dist="52363" dir="4557825" algn="ctr" rotWithShape="0">
                <a:srgbClr val="000000">
                  <a:alpha val="20000"/>
                </a:srgbClr>
              </a:outerShdw>
            </a:effectLst>
          </p:spPr>
          <p:txBody>
            <a:bodyPr wrap="none" lIns="342000" tIns="190800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32786" name="AutoShape 23"/>
            <p:cNvSpPr>
              <a:spLocks noChangeArrowheads="1"/>
            </p:cNvSpPr>
            <p:nvPr/>
          </p:nvSpPr>
          <p:spPr bwMode="auto">
            <a:xfrm>
              <a:off x="734646" y="1905458"/>
              <a:ext cx="3996000" cy="22975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342000" tIns="190800" anchor="ctr"/>
            <a:lstStyle/>
            <a:p>
              <a:endParaRPr lang="ko-KR" altLang="en-US"/>
            </a:p>
          </p:txBody>
        </p:sp>
        <p:sp>
          <p:nvSpPr>
            <p:cNvPr id="59416" name="Rectangle 24"/>
            <p:cNvSpPr>
              <a:spLocks noChangeArrowheads="1"/>
            </p:cNvSpPr>
            <p:nvPr/>
          </p:nvSpPr>
          <p:spPr bwMode="auto">
            <a:xfrm>
              <a:off x="1060184" y="1917606"/>
              <a:ext cx="3422634" cy="41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ts val="2500"/>
                </a:lnSpc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Simultaneous function</a:t>
              </a:r>
              <a:endParaRPr lang="ko-KR" altLang="en-US" sz="2400" b="1" dirty="0"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2788" name="직사각형 18"/>
            <p:cNvSpPr>
              <a:spLocks noChangeArrowheads="1"/>
            </p:cNvSpPr>
            <p:nvPr/>
          </p:nvSpPr>
          <p:spPr bwMode="auto">
            <a:xfrm>
              <a:off x="1440000" y="2664000"/>
              <a:ext cx="6912768" cy="769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200" b="1" dirty="0" smtClean="0">
                  <a:latin typeface="HY헤드라인M" pitchFamily="18" charset="-127"/>
                  <a:ea typeface="HY헤드라인M" pitchFamily="18" charset="-127"/>
                </a:rPr>
                <a:t>Improve the </a:t>
              </a:r>
              <a:r>
                <a:rPr lang="en-US" altLang="ko-KR" sz="2200" b="1" dirty="0">
                  <a:latin typeface="HY헤드라인M" pitchFamily="18" charset="-127"/>
                  <a:ea typeface="HY헤드라인M" pitchFamily="18" charset="-127"/>
                </a:rPr>
                <a:t>equipment </a:t>
              </a:r>
              <a:r>
                <a:rPr lang="en-US" altLang="ko-KR" sz="2200" b="1" dirty="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to sample </a:t>
              </a:r>
              <a:r>
                <a:rPr lang="en-US" altLang="ko-KR" sz="2200" b="1" dirty="0" smtClean="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more than 2 points at </a:t>
              </a:r>
              <a:r>
                <a:rPr lang="en-US" altLang="ko-KR" sz="2200" b="1" dirty="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the same time.</a:t>
              </a:r>
              <a:endParaRPr lang="ko-KR" altLang="en-US" sz="2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그룹 31"/>
          <p:cNvGrpSpPr>
            <a:grpSpLocks/>
          </p:cNvGrpSpPr>
          <p:nvPr/>
        </p:nvGrpSpPr>
        <p:grpSpPr bwMode="auto">
          <a:xfrm>
            <a:off x="576263" y="4100513"/>
            <a:ext cx="7920037" cy="1920875"/>
            <a:chOff x="575999" y="4100648"/>
            <a:chExt cx="7920001" cy="1920640"/>
          </a:xfrm>
        </p:grpSpPr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077647" y="4373665"/>
              <a:ext cx="7418353" cy="1647623"/>
            </a:xfrm>
            <a:prstGeom prst="rect">
              <a:avLst/>
            </a:prstGeom>
            <a:noFill/>
            <a:ln w="25400">
              <a:solidFill>
                <a:srgbClr val="80808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28" name="AutoShape 22"/>
            <p:cNvSpPr>
              <a:spLocks noChangeArrowheads="1"/>
            </p:cNvSpPr>
            <p:nvPr/>
          </p:nvSpPr>
          <p:spPr bwMode="auto">
            <a:xfrm>
              <a:off x="575999" y="4100648"/>
              <a:ext cx="4319567" cy="541271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>
              <a:outerShdw dist="52363" dir="4557825" algn="ctr" rotWithShape="0">
                <a:srgbClr val="000000">
                  <a:alpha val="20000"/>
                </a:srgbClr>
              </a:outerShdw>
            </a:effectLst>
          </p:spPr>
          <p:txBody>
            <a:bodyPr wrap="none" lIns="342000" tIns="190800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32781" name="AutoShape 23"/>
            <p:cNvSpPr>
              <a:spLocks noChangeArrowheads="1"/>
            </p:cNvSpPr>
            <p:nvPr/>
          </p:nvSpPr>
          <p:spPr bwMode="auto">
            <a:xfrm>
              <a:off x="734646" y="4137706"/>
              <a:ext cx="3996000" cy="22975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342000" tIns="190800" anchor="ctr"/>
            <a:lstStyle/>
            <a:p>
              <a:endParaRPr lang="ko-KR" altLang="en-US"/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1061772" y="4149854"/>
              <a:ext cx="2693975" cy="41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ts val="2500"/>
                </a:lnSpc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Portable function</a:t>
              </a:r>
              <a:endParaRPr lang="ko-KR" altLang="en-US" sz="2400" b="1" dirty="0"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2783" name="직사각형 30"/>
            <p:cNvSpPr>
              <a:spLocks noChangeArrowheads="1"/>
            </p:cNvSpPr>
            <p:nvPr/>
          </p:nvSpPr>
          <p:spPr bwMode="auto">
            <a:xfrm>
              <a:off x="1440000" y="5072074"/>
              <a:ext cx="691276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200" b="1" dirty="0" smtClean="0">
                  <a:latin typeface="HY헤드라인M" pitchFamily="18" charset="-127"/>
                  <a:ea typeface="HY헤드라인M" pitchFamily="18" charset="-127"/>
                </a:rPr>
                <a:t>Improve the </a:t>
              </a:r>
              <a:r>
                <a:rPr lang="en-US" altLang="ko-KR" sz="2200" b="1" dirty="0">
                  <a:latin typeface="HY헤드라인M" pitchFamily="18" charset="-127"/>
                  <a:ea typeface="HY헤드라인M" pitchFamily="18" charset="-127"/>
                </a:rPr>
                <a:t>equipment </a:t>
              </a:r>
              <a:r>
                <a:rPr lang="en-US" altLang="ko-KR" sz="2200" b="1" dirty="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All- in-one and portable.</a:t>
              </a:r>
              <a:endParaRPr lang="ko-KR" altLang="en-US" sz="22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2772" name="그룹 38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40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32774" name="그룹 31"/>
            <p:cNvGrpSpPr>
              <a:grpSpLocks/>
            </p:cNvGrpSpPr>
            <p:nvPr/>
          </p:nvGrpSpPr>
          <p:grpSpPr bwMode="auto">
            <a:xfrm>
              <a:off x="539552" y="548680"/>
              <a:ext cx="2714022" cy="763588"/>
              <a:chOff x="765201" y="548680"/>
              <a:chExt cx="2714022" cy="763588"/>
            </a:xfrm>
          </p:grpSpPr>
          <p:sp>
            <p:nvSpPr>
              <p:cNvPr id="42" name="Rectangle 17"/>
              <p:cNvSpPr>
                <a:spLocks noChangeArrowheads="1"/>
              </p:cNvSpPr>
              <p:nvPr/>
            </p:nvSpPr>
            <p:spPr bwMode="auto">
              <a:xfrm>
                <a:off x="1519238" y="685205"/>
                <a:ext cx="1960494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Future Plans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3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4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Ⅵ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1"/>
          <p:cNvGrpSpPr>
            <a:grpSpLocks/>
          </p:cNvGrpSpPr>
          <p:nvPr/>
        </p:nvGrpSpPr>
        <p:grpSpPr bwMode="auto">
          <a:xfrm>
            <a:off x="576263" y="4100513"/>
            <a:ext cx="7920037" cy="1920875"/>
            <a:chOff x="575999" y="4100648"/>
            <a:chExt cx="7920001" cy="1920640"/>
          </a:xfrm>
        </p:grpSpPr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077647" y="4373665"/>
              <a:ext cx="7418353" cy="1647623"/>
            </a:xfrm>
            <a:prstGeom prst="rect">
              <a:avLst/>
            </a:prstGeom>
            <a:noFill/>
            <a:ln w="25400">
              <a:solidFill>
                <a:srgbClr val="80808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28" name="AutoShape 22"/>
            <p:cNvSpPr>
              <a:spLocks noChangeArrowheads="1"/>
            </p:cNvSpPr>
            <p:nvPr/>
          </p:nvSpPr>
          <p:spPr bwMode="auto">
            <a:xfrm>
              <a:off x="575999" y="4100648"/>
              <a:ext cx="4319567" cy="541271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>
              <a:outerShdw dist="52363" dir="4557825" algn="ctr" rotWithShape="0">
                <a:srgbClr val="000000">
                  <a:alpha val="20000"/>
                </a:srgbClr>
              </a:outerShdw>
            </a:effectLst>
          </p:spPr>
          <p:txBody>
            <a:bodyPr wrap="none" lIns="342000" tIns="190800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33811" name="AutoShape 23"/>
            <p:cNvSpPr>
              <a:spLocks noChangeArrowheads="1"/>
            </p:cNvSpPr>
            <p:nvPr/>
          </p:nvSpPr>
          <p:spPr bwMode="auto">
            <a:xfrm>
              <a:off x="734646" y="4137706"/>
              <a:ext cx="3996000" cy="22975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342000" tIns="190800" anchor="ctr"/>
            <a:lstStyle/>
            <a:p>
              <a:endParaRPr lang="ko-KR" altLang="en-US"/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1061772" y="4149854"/>
              <a:ext cx="2049453" cy="41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ts val="2500"/>
                </a:lnSpc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TAM function</a:t>
              </a:r>
              <a:endParaRPr lang="ko-KR" altLang="en-US" sz="2400" b="1" dirty="0"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3813" name="직사각형 30"/>
            <p:cNvSpPr>
              <a:spLocks noChangeArrowheads="1"/>
            </p:cNvSpPr>
            <p:nvPr/>
          </p:nvSpPr>
          <p:spPr bwMode="auto">
            <a:xfrm>
              <a:off x="1331373" y="4941200"/>
              <a:ext cx="7164147" cy="769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HY헤드라인M" pitchFamily="18" charset="-127"/>
                  <a:ea typeface="HY헤드라인M" pitchFamily="18" charset="-127"/>
                </a:rPr>
                <a:t>Apply </a:t>
              </a:r>
              <a:r>
                <a:rPr lang="en-US" altLang="ko-KR" sz="2200" b="1" dirty="0">
                  <a:latin typeface="HY헤드라인M" pitchFamily="18" charset="-127"/>
                  <a:ea typeface="HY헤드라인M" pitchFamily="18" charset="-127"/>
                </a:rPr>
                <a:t>TAM function </a:t>
              </a:r>
              <a:r>
                <a:rPr lang="en-US" altLang="ko-KR" sz="2200" b="1" dirty="0" smtClean="0">
                  <a:latin typeface="HY헤드라인M" pitchFamily="18" charset="-127"/>
                  <a:ea typeface="HY헤드라인M" pitchFamily="18" charset="-127"/>
                </a:rPr>
                <a:t>to </a:t>
              </a:r>
              <a:r>
                <a:rPr lang="en-US" altLang="ko-KR" sz="2200" b="1" dirty="0">
                  <a:latin typeface="HY헤드라인M" pitchFamily="18" charset="-127"/>
                  <a:ea typeface="HY헤드라인M" pitchFamily="18" charset="-127"/>
                </a:rPr>
                <a:t>portable tritium </a:t>
              </a:r>
              <a:r>
                <a:rPr lang="en-US" altLang="ko-KR" sz="2200" b="1" dirty="0" smtClean="0">
                  <a:latin typeface="HY헤드라인M" pitchFamily="18" charset="-127"/>
                  <a:ea typeface="HY헤드라인M" pitchFamily="18" charset="-127"/>
                </a:rPr>
                <a:t>measurement. </a:t>
              </a:r>
            </a:p>
            <a:p>
              <a:r>
                <a:rPr lang="en-US" altLang="ko-KR" sz="2200" b="1" dirty="0" smtClean="0">
                  <a:latin typeface="HY헤드라인M" pitchFamily="18" charset="-127"/>
                  <a:ea typeface="HY헤드라인M" pitchFamily="18" charset="-127"/>
                </a:rPr>
                <a:t> ⇒</a:t>
              </a:r>
              <a:r>
                <a:rPr lang="en-US" altLang="ko-KR" sz="2200" b="1" dirty="0" smtClean="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 Unmanned </a:t>
              </a:r>
              <a:r>
                <a:rPr lang="en-US" altLang="ko-KR" sz="2200" b="1" dirty="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automatic </a:t>
              </a:r>
              <a:r>
                <a:rPr lang="en-US" altLang="ko-KR" sz="2200" b="1" dirty="0" smtClean="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tritium measurement.</a:t>
              </a:r>
              <a:endParaRPr lang="en-US" altLang="ko-KR" sz="22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37"/>
          <p:cNvGrpSpPr>
            <a:grpSpLocks/>
          </p:cNvGrpSpPr>
          <p:nvPr/>
        </p:nvGrpSpPr>
        <p:grpSpPr bwMode="auto">
          <a:xfrm>
            <a:off x="576263" y="1868488"/>
            <a:ext cx="7920037" cy="1920875"/>
            <a:chOff x="575999" y="1868400"/>
            <a:chExt cx="7920001" cy="1920640"/>
          </a:xfrm>
        </p:grpSpPr>
        <p:grpSp>
          <p:nvGrpSpPr>
            <p:cNvPr id="33803" name="그룹 24"/>
            <p:cNvGrpSpPr>
              <a:grpSpLocks/>
            </p:cNvGrpSpPr>
            <p:nvPr/>
          </p:nvGrpSpPr>
          <p:grpSpPr bwMode="auto">
            <a:xfrm>
              <a:off x="575999" y="1868400"/>
              <a:ext cx="7920001" cy="1920640"/>
              <a:chOff x="575999" y="1868400"/>
              <a:chExt cx="7920001" cy="1920640"/>
            </a:xfrm>
          </p:grpSpPr>
          <p:sp>
            <p:nvSpPr>
              <p:cNvPr id="59419" name="Rectangle 27"/>
              <p:cNvSpPr>
                <a:spLocks noChangeArrowheads="1"/>
              </p:cNvSpPr>
              <p:nvPr/>
            </p:nvSpPr>
            <p:spPr bwMode="auto">
              <a:xfrm>
                <a:off x="1077647" y="2141417"/>
                <a:ext cx="7418353" cy="1647623"/>
              </a:xfrm>
              <a:prstGeom prst="rect">
                <a:avLst/>
              </a:prstGeom>
              <a:noFill/>
              <a:ln w="25400">
                <a:solidFill>
                  <a:srgbClr val="80808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59414" name="AutoShape 22"/>
              <p:cNvSpPr>
                <a:spLocks noChangeArrowheads="1"/>
              </p:cNvSpPr>
              <p:nvPr/>
            </p:nvSpPr>
            <p:spPr bwMode="auto">
              <a:xfrm>
                <a:off x="575999" y="1868400"/>
                <a:ext cx="4319567" cy="54127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B4293"/>
                  </a:gs>
                  <a:gs pos="100000">
                    <a:srgbClr val="1D61B3"/>
                  </a:gs>
                </a:gsLst>
                <a:lin ang="5400000" scaled="1"/>
              </a:gradFill>
              <a:ln w="254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52363" dir="4557825" algn="ctr" rotWithShape="0">
                  <a:srgbClr val="000000">
                    <a:alpha val="20000"/>
                  </a:srgbClr>
                </a:outerShdw>
              </a:effectLst>
            </p:spPr>
            <p:txBody>
              <a:bodyPr wrap="none" lIns="342000" tIns="190800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33808" name="AutoShape 23"/>
              <p:cNvSpPr>
                <a:spLocks noChangeArrowheads="1"/>
              </p:cNvSpPr>
              <p:nvPr/>
            </p:nvSpPr>
            <p:spPr bwMode="auto">
              <a:xfrm>
                <a:off x="734646" y="1905458"/>
                <a:ext cx="3996000" cy="22975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lIns="342000" tIns="190800" anchor="ctr"/>
              <a:lstStyle/>
              <a:p>
                <a:endParaRPr lang="ko-KR" altLang="en-US"/>
              </a:p>
            </p:txBody>
          </p:sp>
        </p:grp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061772" y="1917606"/>
              <a:ext cx="2630475" cy="41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ts val="2500"/>
                </a:lnSpc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effectLst>
                    <a:outerShdw dist="38100" dir="2700000" algn="tl" rotWithShape="0">
                      <a:prstClr val="black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Storage function</a:t>
              </a:r>
              <a:endParaRPr lang="ko-KR" altLang="en-US" sz="2400" b="1" dirty="0">
                <a:solidFill>
                  <a:schemeClr val="bg1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3805" name="직사각형 25"/>
            <p:cNvSpPr>
              <a:spLocks noChangeArrowheads="1"/>
            </p:cNvSpPr>
            <p:nvPr/>
          </p:nvSpPr>
          <p:spPr bwMode="auto">
            <a:xfrm>
              <a:off x="1440000" y="2664000"/>
              <a:ext cx="691276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200" b="1" dirty="0">
                  <a:latin typeface="HY헤드라인M" pitchFamily="18" charset="-127"/>
                  <a:ea typeface="HY헤드라인M" pitchFamily="18" charset="-127"/>
                </a:rPr>
                <a:t>Improve the program </a:t>
              </a:r>
              <a:r>
                <a:rPr lang="en-US" altLang="ko-KR" sz="2200" b="1" dirty="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to store </a:t>
              </a:r>
              <a:r>
                <a:rPr lang="en-US" altLang="ko-KR" sz="2200" b="1" dirty="0" smtClean="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the sampling status automatically.</a:t>
              </a:r>
              <a:endParaRPr lang="en-US" altLang="ko-KR" sz="22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3796" name="그룹 40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33798" name="그룹 31"/>
            <p:cNvGrpSpPr>
              <a:grpSpLocks/>
            </p:cNvGrpSpPr>
            <p:nvPr/>
          </p:nvGrpSpPr>
          <p:grpSpPr bwMode="auto">
            <a:xfrm>
              <a:off x="539552" y="548680"/>
              <a:ext cx="2714022" cy="763588"/>
              <a:chOff x="765201" y="548680"/>
              <a:chExt cx="2714022" cy="763588"/>
            </a:xfrm>
          </p:grpSpPr>
          <p:sp>
            <p:nvSpPr>
              <p:cNvPr id="44" name="Rectangle 17"/>
              <p:cNvSpPr>
                <a:spLocks noChangeArrowheads="1"/>
              </p:cNvSpPr>
              <p:nvPr/>
            </p:nvSpPr>
            <p:spPr bwMode="auto">
              <a:xfrm>
                <a:off x="1519238" y="685205"/>
                <a:ext cx="1960494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Future Plans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5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6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7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Ⅵ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6"/>
          <p:cNvSpPr>
            <a:spLocks noChangeArrowheads="1" noChangeShapeType="1" noTextEdit="1"/>
          </p:cNvSpPr>
          <p:nvPr/>
        </p:nvSpPr>
        <p:spPr bwMode="auto">
          <a:xfrm>
            <a:off x="1871663" y="2420938"/>
            <a:ext cx="5400675" cy="126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4800" b="1" kern="10">
                <a:ln w="17780">
                  <a:noFill/>
                  <a:miter lim="800000"/>
                  <a:headEnd/>
                  <a:tailEnd/>
                </a:ln>
                <a:effectLst>
                  <a:outerShdw dist="38100" dir="2700000" algn="tl" rotWithShape="0">
                    <a:srgbClr val="7F7F7F"/>
                  </a:outerShdw>
                </a:effectLst>
                <a:latin typeface="HY헤드라인M"/>
                <a:ea typeface="HY헤드라인M"/>
              </a:rPr>
              <a:t>Thank you</a:t>
            </a:r>
            <a:endParaRPr lang="ko-KR" altLang="en-US" sz="4800" b="1" kern="10">
              <a:ln w="17780">
                <a:noFill/>
                <a:miter lim="800000"/>
                <a:headEnd/>
                <a:tailEnd/>
              </a:ln>
              <a:effectLst>
                <a:outerShdw dist="38100" dir="2700000" algn="tl" rotWithShape="0">
                  <a:srgbClr val="7F7F7F"/>
                </a:outerShdw>
              </a:effectLst>
              <a:latin typeface="HY헤드라인M"/>
              <a:ea typeface="HY헤드라인M"/>
            </a:endParaRPr>
          </a:p>
        </p:txBody>
      </p:sp>
      <p:grpSp>
        <p:nvGrpSpPr>
          <p:cNvPr id="2" name="그룹 3"/>
          <p:cNvGrpSpPr/>
          <p:nvPr/>
        </p:nvGrpSpPr>
        <p:grpSpPr>
          <a:xfrm>
            <a:off x="2315272" y="2357430"/>
            <a:ext cx="5400000" cy="1800000"/>
            <a:chOff x="1619672" y="2421088"/>
            <a:chExt cx="6185455" cy="1800000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 rot="5400000">
              <a:off x="6587815" y="3284575"/>
              <a:ext cx="1800000" cy="730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chemeClr val="bg1">
                  <a:lumMod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619672" y="3788271"/>
              <a:ext cx="6185455" cy="714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chemeClr val="bg1">
                  <a:lumMod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그룹 33"/>
          <p:cNvGrpSpPr>
            <a:grpSpLocks/>
          </p:cNvGrpSpPr>
          <p:nvPr/>
        </p:nvGrpSpPr>
        <p:grpSpPr bwMode="auto">
          <a:xfrm>
            <a:off x="576263" y="2135188"/>
            <a:ext cx="7991475" cy="3848100"/>
            <a:chOff x="576000" y="2134800"/>
            <a:chExt cx="7992000" cy="3848400"/>
          </a:xfrm>
        </p:grpSpPr>
        <p:sp>
          <p:nvSpPr>
            <p:cNvPr id="31" name="직사각형 30"/>
            <p:cNvSpPr/>
            <p:nvPr/>
          </p:nvSpPr>
          <p:spPr>
            <a:xfrm>
              <a:off x="576000" y="2134800"/>
              <a:ext cx="7992000" cy="38484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>
              <a:outerShdw dist="50800" dir="2700000" algn="tl" rotWithShape="0">
                <a:srgbClr val="FFC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6156" name="Text Box 2"/>
            <p:cNvSpPr txBox="1">
              <a:spLocks noChangeArrowheads="1"/>
            </p:cNvSpPr>
            <p:nvPr/>
          </p:nvSpPr>
          <p:spPr bwMode="auto">
            <a:xfrm>
              <a:off x="648000" y="2658684"/>
              <a:ext cx="7920000" cy="286254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ko-KR" sz="2200" b="1" dirty="0">
                  <a:latin typeface="HY헤드라인M" pitchFamily="18" charset="-127"/>
                  <a:ea typeface="HY헤드라인M" pitchFamily="18" charset="-127"/>
                </a:rPr>
                <a:t>▣ Hydrogen </a:t>
              </a:r>
              <a:r>
                <a:rPr lang="en-US" altLang="ko-KR" sz="2200" b="1" dirty="0" smtClean="0">
                  <a:latin typeface="HY헤드라인M" pitchFamily="18" charset="-127"/>
                  <a:ea typeface="HY헤드라인M" pitchFamily="18" charset="-127"/>
                </a:rPr>
                <a:t>with 2 neutrons exists gas or vapor status.</a:t>
              </a:r>
            </a:p>
            <a:p>
              <a:pPr>
                <a:lnSpc>
                  <a:spcPts val="2700"/>
                </a:lnSpc>
              </a:pPr>
              <a:endParaRPr lang="en-US" altLang="ko-KR" sz="2200" b="1" dirty="0">
                <a:latin typeface="HY헤드라인M" pitchFamily="18" charset="-127"/>
                <a:ea typeface="HY헤드라인M" pitchFamily="18" charset="-127"/>
              </a:endParaRPr>
            </a:p>
            <a:p>
              <a:pPr marL="0" lvl="1">
                <a:lnSpc>
                  <a:spcPts val="2700"/>
                </a:lnSpc>
              </a:pPr>
              <a:r>
                <a:rPr lang="en-US" altLang="ko-KR" sz="2200" b="1" dirty="0">
                  <a:latin typeface="HY헤드라인M" pitchFamily="18" charset="-127"/>
                  <a:ea typeface="HY헤드라인M" pitchFamily="18" charset="-127"/>
                </a:rPr>
                <a:t>▣ Pure Beta-emitting radionuclide, Half-Life : 12.3 years .</a:t>
              </a:r>
            </a:p>
            <a:p>
              <a:pPr>
                <a:lnSpc>
                  <a:spcPts val="2700"/>
                </a:lnSpc>
              </a:pPr>
              <a:endParaRPr lang="ko-KR" altLang="en-US" sz="2200" b="1" dirty="0">
                <a:latin typeface="HY헤드라인M" pitchFamily="18" charset="-127"/>
                <a:ea typeface="HY헤드라인M" pitchFamily="18" charset="-127"/>
              </a:endParaRPr>
            </a:p>
            <a:p>
              <a:pPr>
                <a:lnSpc>
                  <a:spcPts val="2700"/>
                </a:lnSpc>
              </a:pPr>
              <a:r>
                <a:rPr lang="en-US" altLang="ko-KR" sz="2200" b="1" dirty="0">
                  <a:latin typeface="HY헤드라인M" pitchFamily="18" charset="-127"/>
                  <a:ea typeface="HY헤드라인M" pitchFamily="18" charset="-127"/>
                </a:rPr>
                <a:t>▣ Maximum Energy : 18.6keV , Average Energy : 5.6keV </a:t>
              </a:r>
            </a:p>
            <a:p>
              <a:pPr>
                <a:lnSpc>
                  <a:spcPts val="2700"/>
                </a:lnSpc>
              </a:pPr>
              <a:endParaRPr lang="ko-KR" altLang="en-US" sz="2200" b="1" dirty="0">
                <a:latin typeface="HY헤드라인M" pitchFamily="18" charset="-127"/>
                <a:ea typeface="HY헤드라인M" pitchFamily="18" charset="-127"/>
              </a:endParaRPr>
            </a:p>
            <a:p>
              <a:pPr marL="0" lvl="1">
                <a:lnSpc>
                  <a:spcPts val="2700"/>
                </a:lnSpc>
              </a:pPr>
              <a:r>
                <a:rPr lang="en-US" altLang="ko-KR" sz="2200" b="1" dirty="0">
                  <a:latin typeface="HY헤드라인M" pitchFamily="18" charset="-127"/>
                  <a:ea typeface="HY헤드라인M" pitchFamily="18" charset="-127"/>
                </a:rPr>
                <a:t>▣ Internal exposure is </a:t>
              </a:r>
              <a:r>
                <a:rPr lang="en-US" altLang="ko-KR" sz="2200" b="1" dirty="0" smtClean="0">
                  <a:latin typeface="HY헤드라인M" pitchFamily="18" charset="-127"/>
                  <a:ea typeface="HY헤드라인M" pitchFamily="18" charset="-127"/>
                </a:rPr>
                <a:t>the more </a:t>
              </a:r>
              <a:r>
                <a:rPr lang="en-US" altLang="ko-KR" sz="2200" b="1" dirty="0">
                  <a:latin typeface="HY헤드라인M" pitchFamily="18" charset="-127"/>
                  <a:ea typeface="HY헤드라인M" pitchFamily="18" charset="-127"/>
                </a:rPr>
                <a:t>harmful to the body via</a:t>
              </a:r>
            </a:p>
            <a:p>
              <a:pPr marL="0" lvl="1">
                <a:lnSpc>
                  <a:spcPts val="2700"/>
                </a:lnSpc>
              </a:pPr>
              <a:r>
                <a:rPr lang="en-US" altLang="ko-KR" sz="2200" b="1" dirty="0">
                  <a:latin typeface="HY헤드라인M" pitchFamily="18" charset="-127"/>
                  <a:ea typeface="HY헤드라인M" pitchFamily="18" charset="-127"/>
                </a:rPr>
                <a:t>    inhalation or wounds.</a:t>
              </a:r>
            </a:p>
          </p:txBody>
        </p:sp>
      </p:grp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1738313" y="1866900"/>
            <a:ext cx="5602287" cy="539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9933">
                  <a:shade val="30000"/>
                  <a:satMod val="115000"/>
                  <a:alpha val="80000"/>
                </a:srgbClr>
              </a:gs>
              <a:gs pos="50000">
                <a:srgbClr val="FF9933">
                  <a:shade val="67500"/>
                  <a:satMod val="115000"/>
                  <a:alpha val="80000"/>
                </a:srgbClr>
              </a:gs>
              <a:gs pos="100000">
                <a:srgbClr val="FF9933">
                  <a:shade val="100000"/>
                  <a:satMod val="115000"/>
                  <a:alpha val="80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ko-KR">
              <a:latin typeface="굴림" charset="-127"/>
              <a:ea typeface="굴림" charset="-127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57363" y="1866900"/>
            <a:ext cx="56007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600" b="1" dirty="0" smtClean="0">
                <a:latin typeface="HY헤드라인M" pitchFamily="18" charset="-127"/>
                <a:ea typeface="HY헤드라인M" pitchFamily="18" charset="-127"/>
              </a:rPr>
              <a:t>Characteristics </a:t>
            </a:r>
            <a:r>
              <a:rPr lang="en-US" altLang="ko-KR" sz="2600" b="1" dirty="0">
                <a:latin typeface="HY헤드라인M" pitchFamily="18" charset="-127"/>
                <a:ea typeface="HY헤드라인M" pitchFamily="18" charset="-127"/>
              </a:rPr>
              <a:t>of Tritium</a:t>
            </a:r>
            <a:endParaRPr lang="ko-KR" altLang="en-US" sz="2600" b="1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6149" name="그룹 27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765201" y="548680"/>
            <a:chExt cx="7983262" cy="763588"/>
          </a:xfrm>
        </p:grpSpPr>
        <p:sp>
          <p:nvSpPr>
            <p:cNvPr id="29" name="AutoShape 15"/>
            <p:cNvSpPr>
              <a:spLocks noChangeArrowheads="1"/>
            </p:cNvSpPr>
            <p:nvPr/>
          </p:nvSpPr>
          <p:spPr bwMode="auto">
            <a:xfrm>
              <a:off x="1217623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1517650" y="685205"/>
              <a:ext cx="686574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400" b="1" dirty="0" smtClean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Characteristics of </a:t>
              </a:r>
              <a:r>
                <a:rPr lang="en-US" altLang="ko-KR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CANDU </a:t>
              </a:r>
              <a:r>
                <a:rPr lang="en-US" altLang="ko-KR" sz="2400" b="1" dirty="0" smtClean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Reactor </a:t>
              </a:r>
              <a:r>
                <a:rPr lang="en-US" altLang="ko-KR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and Tritium</a:t>
              </a:r>
              <a:endParaRPr lang="ko-KR" altLang="en-US" sz="2400" b="1" dirty="0">
                <a:effectLst>
                  <a:outerShdw dist="63500" dir="2700000" algn="tl" rotWithShape="0">
                    <a:schemeClr val="bg1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2" name="AutoShape 19"/>
            <p:cNvSpPr>
              <a:spLocks noChangeArrowheads="1"/>
            </p:cNvSpPr>
            <p:nvPr/>
          </p:nvSpPr>
          <p:spPr bwMode="auto">
            <a:xfrm>
              <a:off x="765201" y="548680"/>
              <a:ext cx="763562" cy="763588"/>
            </a:xfrm>
            <a:prstGeom prst="diamond">
              <a:avLst/>
            </a:prstGeom>
            <a:solidFill>
              <a:srgbClr val="143F7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5400000" algn="ctr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3" name="AutoShape 20"/>
            <p:cNvSpPr>
              <a:spLocks noChangeArrowheads="1"/>
            </p:cNvSpPr>
            <p:nvPr/>
          </p:nvSpPr>
          <p:spPr bwMode="auto">
            <a:xfrm>
              <a:off x="820762" y="604243"/>
              <a:ext cx="652439" cy="652462"/>
            </a:xfrm>
            <a:prstGeom prst="diamond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812824" y="620118"/>
              <a:ext cx="638153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3600" b="1" dirty="0">
                  <a:ln w="3175">
                    <a:noFill/>
                  </a:ln>
                  <a:effectLst>
                    <a:outerShdw dist="63500" dir="2700000" algn="tl" rotWithShape="0">
                      <a:schemeClr val="bg1"/>
                    </a:outerShdw>
                  </a:effectLst>
                  <a:latin typeface="Times New Roman" pitchFamily="18" charset="0"/>
                  <a:ea typeface="HY헤드라인M" pitchFamily="18" charset="-127"/>
                  <a:cs typeface="Times New Roman" pitchFamily="18" charset="0"/>
                </a:rPr>
                <a:t>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그룹 17"/>
          <p:cNvGrpSpPr>
            <a:grpSpLocks/>
          </p:cNvGrpSpPr>
          <p:nvPr/>
        </p:nvGrpSpPr>
        <p:grpSpPr bwMode="auto">
          <a:xfrm>
            <a:off x="576263" y="2135188"/>
            <a:ext cx="7991475" cy="3848100"/>
            <a:chOff x="576000" y="2134800"/>
            <a:chExt cx="7992000" cy="3848400"/>
          </a:xfrm>
        </p:grpSpPr>
        <p:sp>
          <p:nvSpPr>
            <p:cNvPr id="17" name="직사각형 16"/>
            <p:cNvSpPr/>
            <p:nvPr/>
          </p:nvSpPr>
          <p:spPr>
            <a:xfrm>
              <a:off x="576000" y="2134800"/>
              <a:ext cx="7992000" cy="38484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>
              <a:outerShdw dist="50800" dir="2700000" algn="tl" rotWithShape="0">
                <a:srgbClr val="FFC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7183" name="Text Box 2"/>
            <p:cNvSpPr txBox="1">
              <a:spLocks noChangeArrowheads="1"/>
            </p:cNvSpPr>
            <p:nvPr/>
          </p:nvSpPr>
          <p:spPr bwMode="auto">
            <a:xfrm>
              <a:off x="648000" y="2772000"/>
              <a:ext cx="7920000" cy="3231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800"/>
                </a:lnSpc>
                <a:spcBef>
                  <a:spcPct val="50000"/>
                </a:spcBef>
              </a:pPr>
              <a:r>
                <a:rPr lang="en-US" altLang="ko-KR" sz="2400" b="1" dirty="0">
                  <a:latin typeface="HY헤드라인M" pitchFamily="18" charset="-127"/>
                  <a:ea typeface="HY헤드라인M" pitchFamily="18" charset="-127"/>
                </a:rPr>
                <a:t>▣ </a:t>
              </a:r>
              <a:r>
                <a:rPr lang="en-US" altLang="ko-KR" sz="2400" b="1" dirty="0" smtClean="0">
                  <a:latin typeface="HY헤드라인M" pitchFamily="18" charset="-127"/>
                  <a:ea typeface="HY헤드라인M" pitchFamily="18" charset="-127"/>
                </a:rPr>
                <a:t>Use of the Fixed </a:t>
              </a:r>
              <a:r>
                <a:rPr lang="en-US" altLang="ko-KR" sz="2400" b="1" dirty="0">
                  <a:latin typeface="HY헤드라인M" pitchFamily="18" charset="-127"/>
                  <a:ea typeface="HY헤드라인M" pitchFamily="18" charset="-127"/>
                </a:rPr>
                <a:t>Tritium Air Monitors (FTAM) </a:t>
              </a:r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00" y="3312000"/>
            <a:ext cx="2484628" cy="241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00" y="3312000"/>
            <a:ext cx="2483863" cy="241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738313" y="1866900"/>
            <a:ext cx="5602287" cy="539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9933">
                  <a:shade val="30000"/>
                  <a:satMod val="115000"/>
                  <a:alpha val="80000"/>
                </a:srgbClr>
              </a:gs>
              <a:gs pos="50000">
                <a:srgbClr val="FF9933">
                  <a:shade val="67500"/>
                  <a:satMod val="115000"/>
                  <a:alpha val="80000"/>
                </a:srgbClr>
              </a:gs>
              <a:gs pos="100000">
                <a:srgbClr val="FF9933">
                  <a:shade val="100000"/>
                  <a:satMod val="115000"/>
                  <a:alpha val="80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ko-KR">
              <a:latin typeface="굴림" charset="-127"/>
              <a:ea typeface="굴림" charset="-127"/>
            </a:endParaRP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1757363" y="1866900"/>
            <a:ext cx="5600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600" b="1" dirty="0" smtClean="0">
                <a:latin typeface="HY헤드라인M" pitchFamily="18" charset="-127"/>
                <a:ea typeface="HY헤드라인M" pitchFamily="18" charset="-127"/>
              </a:rPr>
              <a:t>Methods </a:t>
            </a:r>
            <a:r>
              <a:rPr lang="en-US" altLang="ko-KR" sz="2600" b="1" dirty="0">
                <a:latin typeface="HY헤드라인M" pitchFamily="18" charset="-127"/>
                <a:ea typeface="HY헤드라인M" pitchFamily="18" charset="-127"/>
              </a:rPr>
              <a:t>of Tritium Measurement</a:t>
            </a:r>
            <a:endParaRPr lang="ko-KR" altLang="en-US" sz="2600" b="1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175" name="그룹 36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36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7177" name="그룹 25"/>
            <p:cNvGrpSpPr>
              <a:grpSpLocks/>
            </p:cNvGrpSpPr>
            <p:nvPr/>
          </p:nvGrpSpPr>
          <p:grpSpPr bwMode="auto">
            <a:xfrm>
              <a:off x="539552" y="548680"/>
              <a:ext cx="4163137" cy="763588"/>
              <a:chOff x="765201" y="548680"/>
              <a:chExt cx="4163137" cy="763588"/>
            </a:xfrm>
          </p:grpSpPr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1519238" y="685205"/>
                <a:ext cx="3409832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Tritium Measurements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6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7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8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Ⅱ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그룹 28"/>
          <p:cNvGrpSpPr>
            <a:grpSpLocks/>
          </p:cNvGrpSpPr>
          <p:nvPr/>
        </p:nvGrpSpPr>
        <p:grpSpPr bwMode="auto">
          <a:xfrm>
            <a:off x="576263" y="2135188"/>
            <a:ext cx="7991475" cy="3848100"/>
            <a:chOff x="576000" y="2134800"/>
            <a:chExt cx="7992000" cy="3848400"/>
          </a:xfrm>
        </p:grpSpPr>
        <p:sp>
          <p:nvSpPr>
            <p:cNvPr id="28" name="직사각형 27"/>
            <p:cNvSpPr/>
            <p:nvPr/>
          </p:nvSpPr>
          <p:spPr>
            <a:xfrm>
              <a:off x="576000" y="2134800"/>
              <a:ext cx="7992000" cy="38484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>
              <a:outerShdw dist="50800" dir="2700000" algn="tl" rotWithShape="0">
                <a:srgbClr val="FFC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8206" name="Text Box 2"/>
            <p:cNvSpPr txBox="1">
              <a:spLocks noChangeArrowheads="1"/>
            </p:cNvSpPr>
            <p:nvPr/>
          </p:nvSpPr>
          <p:spPr bwMode="auto">
            <a:xfrm>
              <a:off x="648000" y="2772000"/>
              <a:ext cx="7920000" cy="3231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800"/>
                </a:lnSpc>
                <a:spcBef>
                  <a:spcPct val="50000"/>
                </a:spcBef>
              </a:pPr>
              <a:r>
                <a:rPr lang="en-US" altLang="ko-KR" sz="2400" b="1" dirty="0">
                  <a:latin typeface="HY헤드라인M" pitchFamily="18" charset="-127"/>
                  <a:ea typeface="HY헤드라인M" pitchFamily="18" charset="-127"/>
                </a:rPr>
                <a:t>▣ </a:t>
              </a:r>
              <a:r>
                <a:rPr lang="en-US" altLang="ko-KR" sz="2400" b="1" dirty="0" smtClean="0">
                  <a:latin typeface="HY헤드라인M" pitchFamily="18" charset="-127"/>
                  <a:ea typeface="HY헤드라인M" pitchFamily="18" charset="-127"/>
                </a:rPr>
                <a:t>Use of the Portable </a:t>
              </a:r>
              <a:r>
                <a:rPr lang="en-US" altLang="ko-KR" sz="2400" b="1" dirty="0">
                  <a:latin typeface="HY헤드라인M" pitchFamily="18" charset="-127"/>
                  <a:ea typeface="HY헤드라인M" pitchFamily="18" charset="-127"/>
                </a:rPr>
                <a:t>Tritium Meter</a:t>
              </a: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0000" y="3312000"/>
            <a:ext cx="2484628" cy="241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738313" y="1866900"/>
            <a:ext cx="5602287" cy="539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9933">
                  <a:shade val="30000"/>
                  <a:satMod val="115000"/>
                  <a:alpha val="80000"/>
                </a:srgbClr>
              </a:gs>
              <a:gs pos="50000">
                <a:srgbClr val="FF9933">
                  <a:shade val="67500"/>
                  <a:satMod val="115000"/>
                  <a:alpha val="80000"/>
                </a:srgbClr>
              </a:gs>
              <a:gs pos="100000">
                <a:srgbClr val="FF9933">
                  <a:shade val="100000"/>
                  <a:satMod val="115000"/>
                  <a:alpha val="80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ko-KR">
              <a:latin typeface="굴림" charset="-127"/>
              <a:ea typeface="굴림" charset="-127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757363" y="1866900"/>
            <a:ext cx="5600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600" b="1" dirty="0" smtClean="0">
                <a:latin typeface="HY헤드라인M" pitchFamily="18" charset="-127"/>
                <a:ea typeface="HY헤드라인M" pitchFamily="18" charset="-127"/>
              </a:rPr>
              <a:t>Methods </a:t>
            </a:r>
            <a:r>
              <a:rPr lang="en-US" altLang="ko-KR" sz="2600" b="1" dirty="0">
                <a:latin typeface="HY헤드라인M" pitchFamily="18" charset="-127"/>
                <a:ea typeface="HY헤드라인M" pitchFamily="18" charset="-127"/>
              </a:rPr>
              <a:t>of Tritium Measurement</a:t>
            </a:r>
            <a:endParaRPr lang="ko-KR" altLang="en-US" sz="2600" b="1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8198" name="그룹 26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32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8200" name="그룹 25"/>
            <p:cNvGrpSpPr>
              <a:grpSpLocks/>
            </p:cNvGrpSpPr>
            <p:nvPr/>
          </p:nvGrpSpPr>
          <p:grpSpPr bwMode="auto">
            <a:xfrm>
              <a:off x="539552" y="548680"/>
              <a:ext cx="4163137" cy="763588"/>
              <a:chOff x="765201" y="548680"/>
              <a:chExt cx="4163137" cy="763588"/>
            </a:xfrm>
          </p:grpSpPr>
          <p:sp>
            <p:nvSpPr>
              <p:cNvPr id="34" name="Rectangle 17"/>
              <p:cNvSpPr>
                <a:spLocks noChangeArrowheads="1"/>
              </p:cNvSpPr>
              <p:nvPr/>
            </p:nvSpPr>
            <p:spPr bwMode="auto">
              <a:xfrm>
                <a:off x="1519238" y="685205"/>
                <a:ext cx="3409832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Tritium Measurements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5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6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Ⅱ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그룹 28"/>
          <p:cNvGrpSpPr>
            <a:grpSpLocks/>
          </p:cNvGrpSpPr>
          <p:nvPr/>
        </p:nvGrpSpPr>
        <p:grpSpPr bwMode="auto">
          <a:xfrm>
            <a:off x="576263" y="2135188"/>
            <a:ext cx="7991475" cy="3848100"/>
            <a:chOff x="576000" y="2134800"/>
            <a:chExt cx="7992000" cy="3848400"/>
          </a:xfrm>
        </p:grpSpPr>
        <p:sp>
          <p:nvSpPr>
            <p:cNvPr id="28" name="직사각형 27"/>
            <p:cNvSpPr/>
            <p:nvPr/>
          </p:nvSpPr>
          <p:spPr>
            <a:xfrm>
              <a:off x="576000" y="2134800"/>
              <a:ext cx="7992000" cy="38484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>
              <a:outerShdw dist="50800" dir="2700000" algn="tl" rotWithShape="0">
                <a:srgbClr val="FFC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9231" name="Text Box 2"/>
            <p:cNvSpPr txBox="1">
              <a:spLocks noChangeArrowheads="1"/>
            </p:cNvSpPr>
            <p:nvPr/>
          </p:nvSpPr>
          <p:spPr bwMode="auto">
            <a:xfrm>
              <a:off x="648000" y="2772000"/>
              <a:ext cx="7920000" cy="3231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800"/>
                </a:lnSpc>
                <a:spcBef>
                  <a:spcPct val="50000"/>
                </a:spcBef>
              </a:pPr>
              <a:r>
                <a:rPr lang="en-US" altLang="ko-KR" sz="2400" b="1" dirty="0">
                  <a:latin typeface="HY헤드라인M" pitchFamily="18" charset="-127"/>
                  <a:ea typeface="HY헤드라인M" pitchFamily="18" charset="-127"/>
                </a:rPr>
                <a:t>▣ </a:t>
              </a:r>
              <a:r>
                <a:rPr lang="en-US" altLang="ko-KR" sz="2400" b="1" dirty="0" smtClean="0">
                  <a:latin typeface="HY헤드라인M" pitchFamily="18" charset="-127"/>
                  <a:ea typeface="HY헤드라인M" pitchFamily="18" charset="-127"/>
                </a:rPr>
                <a:t>Use of the Liquid </a:t>
              </a:r>
              <a:r>
                <a:rPr lang="en-US" altLang="ko-KR" sz="2400" b="1" dirty="0">
                  <a:latin typeface="HY헤드라인M" pitchFamily="18" charset="-127"/>
                  <a:ea typeface="HY헤드라인M" pitchFamily="18" charset="-127"/>
                </a:rPr>
                <a:t>Scintillation Counter 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39998" y="3312000"/>
            <a:ext cx="2484000" cy="241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60000" y="3312000"/>
            <a:ext cx="2484628" cy="241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738313" y="1866900"/>
            <a:ext cx="5602287" cy="539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9933">
                  <a:shade val="30000"/>
                  <a:satMod val="115000"/>
                  <a:alpha val="80000"/>
                </a:srgbClr>
              </a:gs>
              <a:gs pos="50000">
                <a:srgbClr val="FF9933">
                  <a:shade val="67500"/>
                  <a:satMod val="115000"/>
                  <a:alpha val="80000"/>
                </a:srgbClr>
              </a:gs>
              <a:gs pos="100000">
                <a:srgbClr val="FF9933">
                  <a:shade val="100000"/>
                  <a:satMod val="115000"/>
                  <a:alpha val="80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ko-KR">
              <a:latin typeface="굴림" charset="-127"/>
              <a:ea typeface="굴림" charset="-127"/>
            </a:endParaRP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1757363" y="1866900"/>
            <a:ext cx="5600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600" b="1" dirty="0" smtClean="0">
                <a:latin typeface="HY헤드라인M" pitchFamily="18" charset="-127"/>
                <a:ea typeface="HY헤드라인M" pitchFamily="18" charset="-127"/>
              </a:rPr>
              <a:t>Methods </a:t>
            </a:r>
            <a:r>
              <a:rPr lang="en-US" altLang="ko-KR" sz="2600" b="1" dirty="0">
                <a:latin typeface="HY헤드라인M" pitchFamily="18" charset="-127"/>
                <a:ea typeface="HY헤드라인M" pitchFamily="18" charset="-127"/>
              </a:rPr>
              <a:t>of Tritium Measurement</a:t>
            </a:r>
            <a:endParaRPr lang="ko-KR" altLang="en-US" sz="2600" b="1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9223" name="그룹 32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34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9225" name="그룹 25"/>
            <p:cNvGrpSpPr>
              <a:grpSpLocks/>
            </p:cNvGrpSpPr>
            <p:nvPr/>
          </p:nvGrpSpPr>
          <p:grpSpPr bwMode="auto">
            <a:xfrm>
              <a:off x="539552" y="548680"/>
              <a:ext cx="4163137" cy="763588"/>
              <a:chOff x="765201" y="548680"/>
              <a:chExt cx="4163137" cy="763588"/>
            </a:xfrm>
          </p:grpSpPr>
          <p:sp>
            <p:nvSpPr>
              <p:cNvPr id="36" name="Rectangle 17"/>
              <p:cNvSpPr>
                <a:spLocks noChangeArrowheads="1"/>
              </p:cNvSpPr>
              <p:nvPr/>
            </p:nvSpPr>
            <p:spPr bwMode="auto">
              <a:xfrm>
                <a:off x="1519238" y="685205"/>
                <a:ext cx="3409832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Tritium Measurements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7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8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9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Ⅱ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000" y="3312000"/>
            <a:ext cx="2483863" cy="241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000" y="3312000"/>
            <a:ext cx="2484628" cy="241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직사각형 29"/>
          <p:cNvSpPr/>
          <p:nvPr/>
        </p:nvSpPr>
        <p:spPr>
          <a:xfrm>
            <a:off x="576263" y="2135188"/>
            <a:ext cx="7991475" cy="38481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dist="50800" dir="2700000" algn="tl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10245" name="Text Box 2"/>
          <p:cNvSpPr txBox="1">
            <a:spLocks noChangeArrowheads="1"/>
          </p:cNvSpPr>
          <p:nvPr/>
        </p:nvSpPr>
        <p:spPr bwMode="auto">
          <a:xfrm>
            <a:off x="647700" y="2771775"/>
            <a:ext cx="7920038" cy="323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800"/>
              </a:lnSpc>
              <a:spcBef>
                <a:spcPct val="50000"/>
              </a:spcBef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▣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Use of the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Fixed Tritium Air Monitors (FTAM) </a:t>
            </a:r>
          </a:p>
        </p:txBody>
      </p:sp>
      <p:sp>
        <p:nvSpPr>
          <p:cNvPr id="22533" name="TextBox 16"/>
          <p:cNvSpPr txBox="1">
            <a:spLocks noChangeArrowheads="1"/>
          </p:cNvSpPr>
          <p:nvPr/>
        </p:nvSpPr>
        <p:spPr bwMode="auto">
          <a:xfrm>
            <a:off x="1079500" y="3311525"/>
            <a:ext cx="4537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  <a:buFont typeface="Wingdings" pitchFamily="2" charset="2"/>
              <a:buChar char="v"/>
              <a:defRPr/>
            </a:pPr>
            <a:r>
              <a:rPr lang="en-US" altLang="ko-KR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 FTAM is fixed and installed  at the</a:t>
            </a:r>
          </a:p>
          <a:p>
            <a:pPr>
              <a:lnSpc>
                <a:spcPts val="2000"/>
              </a:lnSpc>
              <a:defRPr/>
            </a:pPr>
            <a:r>
              <a:rPr lang="en-US" altLang="ko-KR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    position of specific area.</a:t>
            </a:r>
            <a:endParaRPr lang="ko-KR" altLang="en-US" b="1" dirty="0">
              <a:ln>
                <a:solidFill>
                  <a:schemeClr val="tx1"/>
                </a:solidFill>
              </a:ln>
              <a:latin typeface="한컴돋움" pitchFamily="18" charset="2"/>
              <a:ea typeface="한컴돋움" pitchFamily="18" charset="2"/>
              <a:cs typeface="한컴돋움" pitchFamily="18" charset="2"/>
            </a:endParaRPr>
          </a:p>
        </p:txBody>
      </p:sp>
      <p:sp>
        <p:nvSpPr>
          <p:cNvPr id="22534" name="TextBox 17"/>
          <p:cNvSpPr txBox="1">
            <a:spLocks noChangeArrowheads="1"/>
          </p:cNvSpPr>
          <p:nvPr/>
        </p:nvSpPr>
        <p:spPr bwMode="auto">
          <a:xfrm>
            <a:off x="1079500" y="4064000"/>
            <a:ext cx="45370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ts val="2000"/>
              </a:lnSpc>
              <a:buFont typeface="Wingdings" pitchFamily="2" charset="2"/>
              <a:buChar char="v"/>
              <a:defRPr/>
            </a:pPr>
            <a:r>
              <a:rPr lang="en-US" altLang="ko-KR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 Through 24 sampling ports lining with </a:t>
            </a:r>
          </a:p>
          <a:p>
            <a:pPr marL="0" lvl="1">
              <a:lnSpc>
                <a:spcPts val="2000"/>
              </a:lnSpc>
              <a:defRPr/>
            </a:pPr>
            <a:r>
              <a:rPr lang="en-US" altLang="ko-KR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    metal pipes, select one port</a:t>
            </a:r>
          </a:p>
          <a:p>
            <a:pPr marL="0" lvl="1">
              <a:lnSpc>
                <a:spcPts val="2000"/>
              </a:lnSpc>
              <a:defRPr/>
            </a:pPr>
            <a:r>
              <a:rPr lang="en-US" altLang="ko-KR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    to sampling by suction pump.</a:t>
            </a:r>
          </a:p>
        </p:txBody>
      </p:sp>
      <p:sp>
        <p:nvSpPr>
          <p:cNvPr id="22535" name="TextBox 18"/>
          <p:cNvSpPr txBox="1">
            <a:spLocks noChangeArrowheads="1"/>
          </p:cNvSpPr>
          <p:nvPr/>
        </p:nvSpPr>
        <p:spPr bwMode="auto">
          <a:xfrm>
            <a:off x="1079500" y="5072063"/>
            <a:ext cx="4537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ts val="2000"/>
              </a:lnSpc>
              <a:buFont typeface="Wingdings" pitchFamily="2" charset="2"/>
              <a:buChar char="v"/>
              <a:defRPr/>
            </a:pPr>
            <a:r>
              <a:rPr lang="ko-KR" altLang="en-US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 </a:t>
            </a:r>
            <a:r>
              <a:rPr lang="en-US" altLang="ko-KR" b="1" dirty="0" smtClean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Using the </a:t>
            </a:r>
            <a:r>
              <a:rPr lang="en-US" altLang="ko-KR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ion chamber detector</a:t>
            </a:r>
          </a:p>
          <a:p>
            <a:pPr marL="0" lvl="1">
              <a:lnSpc>
                <a:spcPts val="2000"/>
              </a:lnSpc>
              <a:defRPr/>
            </a:pPr>
            <a:r>
              <a:rPr lang="en-US" altLang="ko-KR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    to </a:t>
            </a:r>
            <a:r>
              <a:rPr lang="en-US" altLang="ko-KR" b="1" dirty="0" smtClean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measure, Good </a:t>
            </a:r>
            <a:r>
              <a:rPr lang="en-US" altLang="ko-KR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reliance of </a:t>
            </a:r>
          </a:p>
          <a:p>
            <a:pPr marL="0" lvl="1">
              <a:lnSpc>
                <a:spcPts val="2000"/>
              </a:lnSpc>
              <a:defRPr/>
            </a:pPr>
            <a:r>
              <a:rPr lang="en-US" altLang="ko-KR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    </a:t>
            </a:r>
            <a:r>
              <a:rPr lang="en-US" altLang="ko-KR" b="1" dirty="0" smtClean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rPr>
              <a:t>Measurement .  </a:t>
            </a:r>
            <a:endParaRPr lang="ko-KR" altLang="en-US" b="1" dirty="0">
              <a:ln>
                <a:solidFill>
                  <a:schemeClr val="tx1"/>
                </a:solidFill>
              </a:ln>
              <a:latin typeface="한컴돋움" pitchFamily="18" charset="2"/>
              <a:ea typeface="한컴돋움" pitchFamily="18" charset="2"/>
              <a:cs typeface="한컴돋움" pitchFamily="18" charset="2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738313" y="1866900"/>
            <a:ext cx="5602287" cy="539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9933">
                  <a:shade val="30000"/>
                  <a:satMod val="115000"/>
                  <a:alpha val="80000"/>
                </a:srgbClr>
              </a:gs>
              <a:gs pos="50000">
                <a:srgbClr val="FF9933">
                  <a:shade val="67500"/>
                  <a:satMod val="115000"/>
                  <a:alpha val="80000"/>
                </a:srgbClr>
              </a:gs>
              <a:gs pos="100000">
                <a:srgbClr val="FF9933">
                  <a:shade val="100000"/>
                  <a:satMod val="115000"/>
                  <a:alpha val="80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ko-KR">
              <a:latin typeface="굴림" charset="-127"/>
              <a:ea typeface="굴림" charset="-127"/>
            </a:endParaRPr>
          </a:p>
        </p:txBody>
      </p:sp>
      <p:sp>
        <p:nvSpPr>
          <p:cNvPr id="10250" name="Text Box 4"/>
          <p:cNvSpPr txBox="1">
            <a:spLocks noChangeArrowheads="1"/>
          </p:cNvSpPr>
          <p:nvPr/>
        </p:nvSpPr>
        <p:spPr bwMode="auto">
          <a:xfrm>
            <a:off x="1757363" y="1866900"/>
            <a:ext cx="5600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600" b="1" dirty="0" smtClean="0">
                <a:latin typeface="HY헤드라인M" pitchFamily="18" charset="-127"/>
                <a:ea typeface="HY헤드라인M" pitchFamily="18" charset="-127"/>
              </a:rPr>
              <a:t>Methods </a:t>
            </a:r>
            <a:r>
              <a:rPr lang="en-US" altLang="ko-KR" sz="2600" b="1" dirty="0">
                <a:latin typeface="HY헤드라인M" pitchFamily="18" charset="-127"/>
                <a:ea typeface="HY헤드라인M" pitchFamily="18" charset="-127"/>
              </a:rPr>
              <a:t>of Tritium Measurement</a:t>
            </a:r>
            <a:endParaRPr lang="ko-KR" altLang="en-US" sz="2600" b="1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0251" name="그룹 34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36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0253" name="그룹 25"/>
            <p:cNvGrpSpPr>
              <a:grpSpLocks/>
            </p:cNvGrpSpPr>
            <p:nvPr/>
          </p:nvGrpSpPr>
          <p:grpSpPr bwMode="auto">
            <a:xfrm>
              <a:off x="539552" y="548680"/>
              <a:ext cx="4163137" cy="763588"/>
              <a:chOff x="765201" y="548680"/>
              <a:chExt cx="4163137" cy="763588"/>
            </a:xfrm>
          </p:grpSpPr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1519238" y="685205"/>
                <a:ext cx="3409832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Tritium Measurements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9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0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1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Ⅱ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52000" y="3312000"/>
            <a:ext cx="2484000" cy="241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267" name="그룹 34"/>
          <p:cNvGrpSpPr>
            <a:grpSpLocks/>
          </p:cNvGrpSpPr>
          <p:nvPr/>
        </p:nvGrpSpPr>
        <p:grpSpPr bwMode="auto">
          <a:xfrm>
            <a:off x="576263" y="2135188"/>
            <a:ext cx="7991475" cy="3848100"/>
            <a:chOff x="576000" y="2134800"/>
            <a:chExt cx="7992000" cy="3848400"/>
          </a:xfrm>
        </p:grpSpPr>
        <p:sp>
          <p:nvSpPr>
            <p:cNvPr id="34" name="직사각형 33"/>
            <p:cNvSpPr/>
            <p:nvPr/>
          </p:nvSpPr>
          <p:spPr>
            <a:xfrm>
              <a:off x="576000" y="2134800"/>
              <a:ext cx="7992000" cy="38484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>
              <a:outerShdw dist="50800" dir="2700000" algn="tl" rotWithShape="0">
                <a:srgbClr val="FFC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11278" name="Text Box 2"/>
            <p:cNvSpPr txBox="1">
              <a:spLocks noChangeArrowheads="1"/>
            </p:cNvSpPr>
            <p:nvPr/>
          </p:nvSpPr>
          <p:spPr bwMode="auto">
            <a:xfrm>
              <a:off x="648000" y="2772000"/>
              <a:ext cx="7884000" cy="3231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800"/>
                </a:lnSpc>
                <a:spcBef>
                  <a:spcPct val="50000"/>
                </a:spcBef>
              </a:pPr>
              <a:r>
                <a:rPr lang="en-US" altLang="ko-KR" sz="2400" b="1" dirty="0">
                  <a:latin typeface="HY헤드라인M" pitchFamily="18" charset="-127"/>
                  <a:ea typeface="HY헤드라인M" pitchFamily="18" charset="-127"/>
                </a:rPr>
                <a:t>▣ </a:t>
              </a:r>
              <a:r>
                <a:rPr lang="en-US" altLang="ko-KR" sz="2400" b="1" dirty="0" smtClean="0">
                  <a:latin typeface="HY헤드라인M" pitchFamily="18" charset="-127"/>
                  <a:ea typeface="HY헤드라인M" pitchFamily="18" charset="-127"/>
                </a:rPr>
                <a:t>Use of the Portable </a:t>
              </a:r>
              <a:r>
                <a:rPr lang="en-US" altLang="ko-KR" sz="2400" b="1" dirty="0">
                  <a:latin typeface="HY헤드라인M" pitchFamily="18" charset="-127"/>
                  <a:ea typeface="HY헤드라인M" pitchFamily="18" charset="-127"/>
                </a:rPr>
                <a:t>Tritium Meter</a:t>
              </a:r>
            </a:p>
          </p:txBody>
        </p:sp>
        <p:sp>
          <p:nvSpPr>
            <p:cNvPr id="23566" name="TextBox 20"/>
            <p:cNvSpPr txBox="1">
              <a:spLocks noChangeArrowheads="1"/>
            </p:cNvSpPr>
            <p:nvPr/>
          </p:nvSpPr>
          <p:spPr bwMode="auto">
            <a:xfrm>
              <a:off x="1080000" y="3312000"/>
              <a:ext cx="4536504" cy="605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>
                <a:lnSpc>
                  <a:spcPts val="2000"/>
                </a:lnSpc>
                <a:buFont typeface="Wingdings" pitchFamily="2" charset="2"/>
                <a:buChar char="v"/>
                <a:defRPr/>
              </a:pPr>
              <a:r>
                <a:rPr lang="en-US" altLang="ko-KR" b="1" dirty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 Easy to carry-on and comfortable </a:t>
              </a:r>
            </a:p>
            <a:p>
              <a:pPr marL="0" lvl="1">
                <a:lnSpc>
                  <a:spcPts val="2000"/>
                </a:lnSpc>
                <a:defRPr/>
              </a:pPr>
              <a:r>
                <a:rPr lang="en-US" altLang="ko-KR" b="1" dirty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    to use.</a:t>
              </a:r>
              <a:endParaRPr lang="ko-KR" altLang="en-US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endParaRPr>
            </a:p>
          </p:txBody>
        </p:sp>
        <p:sp>
          <p:nvSpPr>
            <p:cNvPr id="23567" name="TextBox 24"/>
            <p:cNvSpPr txBox="1">
              <a:spLocks noChangeArrowheads="1"/>
            </p:cNvSpPr>
            <p:nvPr/>
          </p:nvSpPr>
          <p:spPr bwMode="auto">
            <a:xfrm>
              <a:off x="1080000" y="4192200"/>
              <a:ext cx="4536504" cy="605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>
                <a:lnSpc>
                  <a:spcPts val="2000"/>
                </a:lnSpc>
                <a:buFont typeface="Wingdings" pitchFamily="2" charset="2"/>
                <a:buChar char="v"/>
                <a:defRPr/>
              </a:pPr>
              <a:r>
                <a:rPr lang="ko-KR" altLang="en-US" b="1" dirty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 </a:t>
              </a:r>
              <a:r>
                <a:rPr lang="en-US" altLang="ko-KR" b="1" dirty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Simultaneously, suction and</a:t>
              </a:r>
            </a:p>
            <a:p>
              <a:pPr marL="0" lvl="1">
                <a:lnSpc>
                  <a:spcPts val="2000"/>
                </a:lnSpc>
                <a:defRPr/>
              </a:pPr>
              <a:r>
                <a:rPr lang="en-US" altLang="ko-KR" b="1" dirty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    measurement of the sampling gas.</a:t>
              </a:r>
              <a:endParaRPr lang="ko-KR" altLang="en-US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endParaRPr>
            </a:p>
          </p:txBody>
        </p:sp>
        <p:sp>
          <p:nvSpPr>
            <p:cNvPr id="23568" name="TextBox 25"/>
            <p:cNvSpPr txBox="1">
              <a:spLocks noChangeArrowheads="1"/>
            </p:cNvSpPr>
            <p:nvPr/>
          </p:nvSpPr>
          <p:spPr bwMode="auto">
            <a:xfrm>
              <a:off x="1080000" y="5072400"/>
              <a:ext cx="4536504" cy="861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>
                <a:lnSpc>
                  <a:spcPts val="2000"/>
                </a:lnSpc>
                <a:buFont typeface="Wingdings" pitchFamily="2" charset="2"/>
                <a:buChar char="v"/>
                <a:defRPr/>
              </a:pPr>
              <a:r>
                <a:rPr lang="ko-KR" altLang="en-US" b="1" dirty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 </a:t>
              </a:r>
              <a:r>
                <a:rPr lang="en-US" altLang="ko-KR" b="1" dirty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Use </a:t>
              </a:r>
              <a:r>
                <a:rPr lang="en-US" altLang="ko-KR" b="1" dirty="0" smtClean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of the </a:t>
              </a:r>
              <a:r>
                <a:rPr lang="en-US" altLang="ko-KR" b="1" dirty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ion chamber detector to </a:t>
              </a:r>
            </a:p>
            <a:p>
              <a:pPr marL="0" lvl="1">
                <a:lnSpc>
                  <a:spcPts val="2000"/>
                </a:lnSpc>
                <a:defRPr/>
              </a:pPr>
              <a:r>
                <a:rPr lang="en-US" altLang="ko-KR" b="1" dirty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    </a:t>
              </a:r>
              <a:r>
                <a:rPr lang="en-US" altLang="ko-KR" b="1" dirty="0" smtClean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measure, but reliance </a:t>
              </a:r>
              <a:r>
                <a:rPr lang="en-US" altLang="ko-KR" b="1" dirty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of measurement </a:t>
              </a:r>
            </a:p>
            <a:p>
              <a:pPr marL="0" lvl="1">
                <a:lnSpc>
                  <a:spcPts val="2000"/>
                </a:lnSpc>
                <a:defRPr/>
              </a:pPr>
              <a:r>
                <a:rPr lang="en-US" altLang="ko-KR" b="1" dirty="0">
                  <a:ln>
                    <a:solidFill>
                      <a:schemeClr val="tx1"/>
                    </a:solidFill>
                  </a:ln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    is normal.</a:t>
              </a:r>
              <a:endParaRPr lang="ko-KR" altLang="en-US" b="1" dirty="0">
                <a:ln>
                  <a:solidFill>
                    <a:schemeClr val="tx1"/>
                  </a:solidFill>
                </a:ln>
                <a:latin typeface="한컴돋움" pitchFamily="18" charset="2"/>
                <a:ea typeface="한컴돋움" pitchFamily="18" charset="2"/>
                <a:cs typeface="한컴돋움" pitchFamily="18" charset="2"/>
              </a:endParaRPr>
            </a:p>
          </p:txBody>
        </p:sp>
      </p:grp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1738313" y="1866900"/>
            <a:ext cx="5602287" cy="539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9933">
                  <a:shade val="30000"/>
                  <a:satMod val="115000"/>
                  <a:alpha val="80000"/>
                </a:srgbClr>
              </a:gs>
              <a:gs pos="50000">
                <a:srgbClr val="FF9933">
                  <a:shade val="67500"/>
                  <a:satMod val="115000"/>
                  <a:alpha val="80000"/>
                </a:srgbClr>
              </a:gs>
              <a:gs pos="100000">
                <a:srgbClr val="FF9933">
                  <a:shade val="100000"/>
                  <a:satMod val="115000"/>
                  <a:alpha val="80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ko-KR">
              <a:latin typeface="굴림" charset="-127"/>
              <a:ea typeface="굴림" charset="-127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1757363" y="1866900"/>
            <a:ext cx="5600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600" b="1" dirty="0" smtClean="0">
                <a:latin typeface="HY헤드라인M" pitchFamily="18" charset="-127"/>
                <a:ea typeface="HY헤드라인M" pitchFamily="18" charset="-127"/>
              </a:rPr>
              <a:t>Methods </a:t>
            </a:r>
            <a:r>
              <a:rPr lang="en-US" altLang="ko-KR" sz="2600" b="1" dirty="0">
                <a:latin typeface="HY헤드라인M" pitchFamily="18" charset="-127"/>
                <a:ea typeface="HY헤드라인M" pitchFamily="18" charset="-127"/>
              </a:rPr>
              <a:t>of Tritium Measurement</a:t>
            </a:r>
            <a:endParaRPr lang="ko-KR" altLang="en-US" sz="2600" b="1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1270" name="그룹 32"/>
          <p:cNvGrpSpPr>
            <a:grpSpLocks/>
          </p:cNvGrpSpPr>
          <p:nvPr/>
        </p:nvGrpSpPr>
        <p:grpSpPr bwMode="auto">
          <a:xfrm>
            <a:off x="539750" y="549275"/>
            <a:ext cx="7983538" cy="763588"/>
            <a:chOff x="539552" y="548680"/>
            <a:chExt cx="7983262" cy="763588"/>
          </a:xfrm>
        </p:grpSpPr>
        <p:sp>
          <p:nvSpPr>
            <p:cNvPr id="38" name="AutoShape 15"/>
            <p:cNvSpPr>
              <a:spLocks noChangeArrowheads="1"/>
            </p:cNvSpPr>
            <p:nvPr/>
          </p:nvSpPr>
          <p:spPr bwMode="auto">
            <a:xfrm>
              <a:off x="991974" y="567730"/>
              <a:ext cx="7530840" cy="701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0">
              <a:solidFill>
                <a:srgbClr val="3C31C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n w="3175">
                  <a:solidFill>
                    <a:schemeClr val="bg1"/>
                  </a:solidFill>
                </a:ln>
                <a:effectLst>
                  <a:outerShdw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1272" name="그룹 25"/>
            <p:cNvGrpSpPr>
              <a:grpSpLocks/>
            </p:cNvGrpSpPr>
            <p:nvPr/>
          </p:nvGrpSpPr>
          <p:grpSpPr bwMode="auto">
            <a:xfrm>
              <a:off x="539552" y="548680"/>
              <a:ext cx="4163137" cy="763588"/>
              <a:chOff x="765201" y="548680"/>
              <a:chExt cx="4163137" cy="763588"/>
            </a:xfrm>
          </p:grpSpPr>
          <p:sp>
            <p:nvSpPr>
              <p:cNvPr id="40" name="Rectangle 17"/>
              <p:cNvSpPr>
                <a:spLocks noChangeArrowheads="1"/>
              </p:cNvSpPr>
              <p:nvPr/>
            </p:nvSpPr>
            <p:spPr bwMode="auto">
              <a:xfrm>
                <a:off x="1519238" y="685205"/>
                <a:ext cx="3409832" cy="46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Tritium Measurements</a:t>
                </a:r>
                <a:endParaRPr lang="ko-KR" altLang="en-US" sz="2400" b="1" dirty="0">
                  <a:effectLst>
                    <a:outerShdw dist="63500" dir="2700000" algn="tl" rotWithShape="0">
                      <a:schemeClr val="bg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1" name="AutoShape 19"/>
              <p:cNvSpPr>
                <a:spLocks noChangeArrowheads="1"/>
              </p:cNvSpPr>
              <p:nvPr/>
            </p:nvSpPr>
            <p:spPr bwMode="auto">
              <a:xfrm>
                <a:off x="765201" y="548680"/>
                <a:ext cx="763562" cy="763588"/>
              </a:xfrm>
              <a:prstGeom prst="diamond">
                <a:avLst/>
              </a:prstGeom>
              <a:solidFill>
                <a:srgbClr val="143F7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8100" dir="5400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2" name="AutoShape 20"/>
              <p:cNvSpPr>
                <a:spLocks noChangeArrowheads="1"/>
              </p:cNvSpPr>
              <p:nvPr/>
            </p:nvSpPr>
            <p:spPr bwMode="auto">
              <a:xfrm>
                <a:off x="820762" y="604243"/>
                <a:ext cx="652439" cy="652462"/>
              </a:xfrm>
              <a:prstGeom prst="diamond">
                <a:avLst/>
              </a:prstGeom>
              <a:gradFill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n w="3175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schemeClr val="bg1">
                        <a:lumMod val="85000"/>
                      </a:scheme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3" name="Rectangle 21"/>
              <p:cNvSpPr>
                <a:spLocks noChangeArrowheads="1"/>
              </p:cNvSpPr>
              <p:nvPr/>
            </p:nvSpPr>
            <p:spPr bwMode="auto">
              <a:xfrm>
                <a:off x="812824" y="620118"/>
                <a:ext cx="638153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3600" b="1" dirty="0">
                    <a:ln w="3175">
                      <a:noFill/>
                    </a:ln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Times New Roman" pitchFamily="18" charset="0"/>
                    <a:ea typeface="HY헤드라인M" pitchFamily="18" charset="-127"/>
                    <a:cs typeface="Times New Roman" pitchFamily="18" charset="0"/>
                  </a:rPr>
                  <a:t>Ⅱ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05">
  <a:themeElements>
    <a:clrScheme name="00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05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ts val="2500"/>
          </a:lnSpc>
          <a:buFont typeface="Wingdings" pitchFamily="2" charset="2"/>
          <a:buChar char="v"/>
          <a:defRPr sz="1700" b="1" dirty="0" smtClean="0">
            <a:ln w="12700" cmpd="sng">
              <a:noFill/>
              <a:prstDash val="solid"/>
              <a:miter lim="800000"/>
            </a:ln>
            <a:latin typeface="HY헤드라인M" pitchFamily="18" charset="-127"/>
            <a:ea typeface="HY헤드라인M" pitchFamily="18" charset="-127"/>
          </a:defRPr>
        </a:defPPr>
      </a:lstStyle>
    </a:txDef>
  </a:objectDefaults>
  <a:extraClrSchemeLst>
    <a:extraClrScheme>
      <a:clrScheme name="0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5117</TotalTime>
  <Words>1647</Words>
  <Application>Microsoft Office PowerPoint</Application>
  <PresentationFormat>화면 슬라이드 쇼(4:3)</PresentationFormat>
  <Paragraphs>337</Paragraphs>
  <Slides>32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005</vt:lpstr>
      <vt:lpstr>슬라이드 1</vt:lpstr>
      <vt:lpstr>CONTENTS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</vt:vector>
  </TitlesOfParts>
  <Company>(주)인비닷컴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자동식 삼중수소 다중 시료 채취기 기술 개발</dc:title>
  <dc:creator>꿈꾸는 지니</dc:creator>
  <cp:lastModifiedBy>tttt</cp:lastModifiedBy>
  <cp:revision>510</cp:revision>
  <dcterms:created xsi:type="dcterms:W3CDTF">2009-02-26T06:14:08Z</dcterms:created>
  <dcterms:modified xsi:type="dcterms:W3CDTF">2010-08-17T02:17:49Z</dcterms:modified>
</cp:coreProperties>
</file>