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2" r:id="rId1"/>
  </p:sldMasterIdLst>
  <p:notesMasterIdLst>
    <p:notesMasterId r:id="rId27"/>
  </p:notesMasterIdLst>
  <p:handoutMasterIdLst>
    <p:handoutMasterId r:id="rId28"/>
  </p:handoutMasterIdLst>
  <p:sldIdLst>
    <p:sldId id="345" r:id="rId2"/>
    <p:sldId id="346" r:id="rId3"/>
    <p:sldId id="397" r:id="rId4"/>
    <p:sldId id="376" r:id="rId5"/>
    <p:sldId id="378" r:id="rId6"/>
    <p:sldId id="389" r:id="rId7"/>
    <p:sldId id="386" r:id="rId8"/>
    <p:sldId id="379" r:id="rId9"/>
    <p:sldId id="351" r:id="rId10"/>
    <p:sldId id="393" r:id="rId11"/>
    <p:sldId id="380" r:id="rId12"/>
    <p:sldId id="382" r:id="rId13"/>
    <p:sldId id="381" r:id="rId14"/>
    <p:sldId id="384" r:id="rId15"/>
    <p:sldId id="383" r:id="rId16"/>
    <p:sldId id="353" r:id="rId17"/>
    <p:sldId id="398" r:id="rId18"/>
    <p:sldId id="399" r:id="rId19"/>
    <p:sldId id="400" r:id="rId20"/>
    <p:sldId id="391" r:id="rId21"/>
    <p:sldId id="390" r:id="rId22"/>
    <p:sldId id="394" r:id="rId23"/>
    <p:sldId id="401" r:id="rId24"/>
    <p:sldId id="395" r:id="rId25"/>
    <p:sldId id="396" r:id="rId26"/>
  </p:sldIdLst>
  <p:sldSz cx="9144000" cy="6858000" type="screen4x3"/>
  <p:notesSz cx="6873875" cy="1006316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00"/>
    <a:srgbClr val="FFFFFF"/>
    <a:srgbClr val="FF5050"/>
    <a:srgbClr val="FF9900"/>
    <a:srgbClr val="CC1A1A"/>
    <a:srgbClr val="81602F"/>
    <a:srgbClr val="99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405" autoAdjust="0"/>
    <p:restoredTop sz="94567" autoAdjust="0"/>
  </p:normalViewPr>
  <p:slideViewPr>
    <p:cSldViewPr>
      <p:cViewPr varScale="1">
        <p:scale>
          <a:sx n="125" d="100"/>
          <a:sy n="125" d="100"/>
        </p:scale>
        <p:origin x="-28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6"/>
    </p:cViewPr>
  </p:sorterViewPr>
  <p:notesViewPr>
    <p:cSldViewPr>
      <p:cViewPr>
        <p:scale>
          <a:sx n="80" d="100"/>
          <a:sy n="80" d="100"/>
        </p:scale>
        <p:origin x="-2058" y="1512"/>
      </p:cViewPr>
      <p:guideLst>
        <p:guide orient="horz" pos="3168"/>
        <p:guide pos="2165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user\Local%20Settings\Temporary%20Internet%20Files\Content.IE5\KDMW9MJL\&#51089;&#50629;&#48324;%20&#54224;&#44592;&#47932;&#48156;&#49373;-100416%5b1%5d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Local%20Settings\Temporary%20Internet%20Files\Content.IE5\KDMW9MJL\&#51089;&#50629;&#48324;%20&#54224;&#44592;&#47932;&#48156;&#49373;-100416%5b1%5d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Local%20Settings\Temporary%20Internet%20Files\Content.IE5\KDMW9MJL\&#51089;&#50629;&#48324;%20&#54224;&#44592;&#47932;&#48156;&#49373;-100416%5b1%5d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user\Local%20Settings\Temporary%20Internet%20Files\Content.IE5\KDMW9MJL\&#51089;&#50629;&#48324;%20&#54224;&#44592;&#47932;&#48156;&#49373;-100416%5b1%5d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Application%20Data\Microsoft\Excel\Book1%20(version%201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Arial"/>
              </a:defRPr>
            </a:pP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Wastes Daily</a:t>
            </a:r>
            <a:r>
              <a:rPr lang="ko-KR" altLang="en-US" sz="1800" b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800" b="0" dirty="0" smtClean="0">
                <a:latin typeface="HY헤드라인M" pitchFamily="18" charset="-127"/>
                <a:ea typeface="HY헤드라인M" pitchFamily="18" charset="-127"/>
              </a:rPr>
              <a:t>status (6</a:t>
            </a:r>
            <a:r>
              <a:rPr lang="en-US" altLang="ko-KR" sz="1800" b="0" baseline="30000" dirty="0" smtClean="0">
                <a:latin typeface="HY헤드라인M" pitchFamily="18" charset="-127"/>
                <a:ea typeface="HY헤드라인M" pitchFamily="18" charset="-127"/>
              </a:rPr>
              <a:t>th</a:t>
            </a:r>
            <a:r>
              <a:rPr lang="en-US" altLang="ko-KR" sz="1800" b="0" baseline="0" dirty="0" smtClean="0">
                <a:latin typeface="HY헤드라인M" pitchFamily="18" charset="-127"/>
                <a:ea typeface="HY헤드라인M" pitchFamily="18" charset="-127"/>
              </a:rPr>
              <a:t>  outage of unit 6)</a:t>
            </a:r>
            <a:endParaRPr lang="en-US" altLang="ko-KR" sz="1800" b="0" dirty="0">
              <a:latin typeface="HY헤드라인M" pitchFamily="18" charset="-127"/>
              <a:ea typeface="HY헤드라인M" pitchFamily="18" charset="-127"/>
            </a:endParaRPr>
          </a:p>
        </c:rich>
      </c:tx>
      <c:layout>
        <c:manualLayout>
          <c:xMode val="edge"/>
          <c:yMode val="edge"/>
          <c:x val="0.22648888228594105"/>
          <c:y val="9.054482539458438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5.7954577611515533E-2"/>
          <c:y val="9.6153936442623711E-2"/>
          <c:w val="0.88295503537544395"/>
          <c:h val="0.78653920010066058"/>
        </c:manualLayout>
      </c:layout>
      <c:lineChart>
        <c:grouping val="standard"/>
        <c:ser>
          <c:idx val="0"/>
          <c:order val="0"/>
          <c:spPr>
            <a:ln w="12700">
              <a:solidFill>
                <a:srgbClr val="000080"/>
              </a:solidFill>
              <a:prstDash val="solid"/>
            </a:ln>
          </c:spPr>
          <c:marker>
            <c:symbol val="circle"/>
            <c:size val="3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'폐기물발생 그래프'!$A$2:$A$31</c:f>
              <c:strCache>
                <c:ptCount val="30"/>
                <c:pt idx="0">
                  <c:v>D+01</c:v>
                </c:pt>
                <c:pt idx="1">
                  <c:v>D+02</c:v>
                </c:pt>
                <c:pt idx="2">
                  <c:v>D+03</c:v>
                </c:pt>
                <c:pt idx="3">
                  <c:v>D+04</c:v>
                </c:pt>
                <c:pt idx="4">
                  <c:v>D+05</c:v>
                </c:pt>
                <c:pt idx="5">
                  <c:v>D+06</c:v>
                </c:pt>
                <c:pt idx="6">
                  <c:v>D+07</c:v>
                </c:pt>
                <c:pt idx="7">
                  <c:v>D+08</c:v>
                </c:pt>
                <c:pt idx="8">
                  <c:v>D+09</c:v>
                </c:pt>
                <c:pt idx="9">
                  <c:v>D+10</c:v>
                </c:pt>
                <c:pt idx="10">
                  <c:v>D+11</c:v>
                </c:pt>
                <c:pt idx="11">
                  <c:v>D+12</c:v>
                </c:pt>
                <c:pt idx="12">
                  <c:v>D+13</c:v>
                </c:pt>
                <c:pt idx="13">
                  <c:v>D+14</c:v>
                </c:pt>
                <c:pt idx="14">
                  <c:v>D+15</c:v>
                </c:pt>
                <c:pt idx="15">
                  <c:v>D+16</c:v>
                </c:pt>
                <c:pt idx="16">
                  <c:v>D+17</c:v>
                </c:pt>
                <c:pt idx="17">
                  <c:v>D+18</c:v>
                </c:pt>
                <c:pt idx="18">
                  <c:v>D+19</c:v>
                </c:pt>
                <c:pt idx="19">
                  <c:v>D+20</c:v>
                </c:pt>
                <c:pt idx="20">
                  <c:v>D+21</c:v>
                </c:pt>
                <c:pt idx="21">
                  <c:v>D+22</c:v>
                </c:pt>
                <c:pt idx="22">
                  <c:v>D+23</c:v>
                </c:pt>
                <c:pt idx="23">
                  <c:v>D+24</c:v>
                </c:pt>
                <c:pt idx="24">
                  <c:v>D+25</c:v>
                </c:pt>
                <c:pt idx="25">
                  <c:v>D+26</c:v>
                </c:pt>
                <c:pt idx="26">
                  <c:v>D+27</c:v>
                </c:pt>
                <c:pt idx="27">
                  <c:v>D+28</c:v>
                </c:pt>
                <c:pt idx="28">
                  <c:v>D+29</c:v>
                </c:pt>
                <c:pt idx="29">
                  <c:v>D+30</c:v>
                </c:pt>
              </c:strCache>
            </c:strRef>
          </c:cat>
          <c:val>
            <c:numRef>
              <c:f>'폐기물발생 그래프'!$B$2:$B$31</c:f>
              <c:numCache>
                <c:formatCode>0.00_ </c:formatCode>
                <c:ptCount val="30"/>
                <c:pt idx="0">
                  <c:v>0</c:v>
                </c:pt>
                <c:pt idx="1">
                  <c:v>11.4</c:v>
                </c:pt>
                <c:pt idx="2">
                  <c:v>28.36</c:v>
                </c:pt>
                <c:pt idx="3">
                  <c:v>93.54</c:v>
                </c:pt>
                <c:pt idx="4">
                  <c:v>26.959999999999987</c:v>
                </c:pt>
                <c:pt idx="5">
                  <c:v>31.66</c:v>
                </c:pt>
                <c:pt idx="6">
                  <c:v>30.84</c:v>
                </c:pt>
                <c:pt idx="7">
                  <c:v>60.74</c:v>
                </c:pt>
                <c:pt idx="8">
                  <c:v>75.42</c:v>
                </c:pt>
                <c:pt idx="9">
                  <c:v>47.36</c:v>
                </c:pt>
                <c:pt idx="10">
                  <c:v>18.8</c:v>
                </c:pt>
                <c:pt idx="11">
                  <c:v>25.959999999999987</c:v>
                </c:pt>
                <c:pt idx="12">
                  <c:v>40.36</c:v>
                </c:pt>
                <c:pt idx="13">
                  <c:v>42.47</c:v>
                </c:pt>
                <c:pt idx="14">
                  <c:v>42.67</c:v>
                </c:pt>
                <c:pt idx="15">
                  <c:v>57.01</c:v>
                </c:pt>
                <c:pt idx="16">
                  <c:v>70.61999999999999</c:v>
                </c:pt>
                <c:pt idx="17">
                  <c:v>107.56</c:v>
                </c:pt>
                <c:pt idx="18">
                  <c:v>109.66999999999999</c:v>
                </c:pt>
                <c:pt idx="19">
                  <c:v>226.12</c:v>
                </c:pt>
                <c:pt idx="20">
                  <c:v>183.45000000000007</c:v>
                </c:pt>
                <c:pt idx="21">
                  <c:v>75.16</c:v>
                </c:pt>
                <c:pt idx="22">
                  <c:v>61.57</c:v>
                </c:pt>
                <c:pt idx="23">
                  <c:v>93.2</c:v>
                </c:pt>
                <c:pt idx="24">
                  <c:v>6.1199999999999966</c:v>
                </c:pt>
                <c:pt idx="25">
                  <c:v>28.939999999999987</c:v>
                </c:pt>
                <c:pt idx="26">
                  <c:v>66.72</c:v>
                </c:pt>
                <c:pt idx="27">
                  <c:v>219.81</c:v>
                </c:pt>
                <c:pt idx="28">
                  <c:v>148.41999999999999</c:v>
                </c:pt>
                <c:pt idx="29">
                  <c:v>9.34</c:v>
                </c:pt>
              </c:numCache>
            </c:numRef>
          </c:val>
          <c:smooth val="1"/>
        </c:ser>
        <c:marker val="1"/>
        <c:axId val="39669760"/>
        <c:axId val="39671296"/>
      </c:lineChart>
      <c:catAx>
        <c:axId val="39669760"/>
        <c:scaling>
          <c:orientation val="minMax"/>
        </c:scaling>
        <c:axPos val="b"/>
        <c:numFmt formatCode="@" sourceLinked="0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7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Arial"/>
              </a:defRPr>
            </a:pPr>
            <a:endParaRPr lang="ko-KR"/>
          </a:p>
        </c:txPr>
        <c:crossAx val="39671296"/>
        <c:crossesAt val="0"/>
        <c:lblAlgn val="ctr"/>
        <c:lblOffset val="100"/>
        <c:tickLblSkip val="1"/>
        <c:tickMarkSkip val="1"/>
      </c:catAx>
      <c:valAx>
        <c:axId val="39671296"/>
        <c:scaling>
          <c:orientation val="minMax"/>
          <c:max val="500"/>
          <c:min val="0"/>
        </c:scaling>
        <c:axPos val="l"/>
        <c:numFmt formatCode="0_ " sourceLinked="0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Arial"/>
              </a:defRPr>
            </a:pPr>
            <a:endParaRPr lang="ko-KR"/>
          </a:p>
        </c:txPr>
        <c:crossAx val="39669760"/>
        <c:crosses val="autoZero"/>
        <c:crossBetween val="midCat"/>
        <c:majorUnit val="50"/>
        <c:minorUnit val="1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28575">
      <a:solidFill>
        <a:schemeClr val="tx2">
          <a:lumMod val="50000"/>
        </a:schemeClr>
      </a:solidFill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ko-KR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1725" b="0" i="0" u="none" strike="noStrike" baseline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굴림체"/>
              </a:defRPr>
            </a:pPr>
            <a:r>
              <a:rPr lang="en-US" altLang="ko-KR" sz="1800" b="0" i="0" strike="noStrike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Wastes</a:t>
            </a:r>
            <a:r>
              <a:rPr lang="en-US" altLang="ko-KR" sz="1800" b="0" i="0" strike="noStrike" baseline="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 Status by works (</a:t>
            </a:r>
            <a:r>
              <a:rPr lang="en-US" altLang="ko-KR" sz="1800" b="0" i="0" strike="noStrike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6th</a:t>
            </a:r>
            <a:r>
              <a:rPr lang="ko-KR" altLang="en-US" sz="1800" b="0" i="0" strike="noStrike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800" b="0" i="0" strike="noStrike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outage of</a:t>
            </a:r>
            <a:r>
              <a:rPr lang="en-US" altLang="ko-KR" sz="1800" b="0" i="0" strike="noStrike" baseline="0" dirty="0" smtClean="0">
                <a:solidFill>
                  <a:srgbClr val="FFFFFF"/>
                </a:solidFill>
                <a:latin typeface="HY헤드라인M" pitchFamily="18" charset="-127"/>
                <a:ea typeface="HY헤드라인M" pitchFamily="18" charset="-127"/>
              </a:rPr>
              <a:t> Unit 6)</a:t>
            </a:r>
            <a:endParaRPr lang="ko-KR" altLang="en-US" sz="1800" b="0" i="0" strike="noStrike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c:rich>
      </c:tx>
      <c:layout>
        <c:manualLayout>
          <c:xMode val="edge"/>
          <c:yMode val="edge"/>
          <c:x val="0.16858923884514573"/>
          <c:y val="3.4518034036068068E-2"/>
        </c:manualLayout>
      </c:layout>
      <c:spPr>
        <a:gradFill rotWithShape="0">
          <a:gsLst>
            <a:gs pos="0">
              <a:srgbClr val="008000">
                <a:gamma/>
                <a:shade val="67059"/>
                <a:invGamma/>
              </a:srgbClr>
            </a:gs>
            <a:gs pos="50000">
              <a:srgbClr val="008000"/>
            </a:gs>
            <a:gs pos="100000">
              <a:srgbClr val="008000">
                <a:gamma/>
                <a:shade val="67059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  <a:effectLst>
          <a:outerShdw dist="35921" dir="2700000" algn="br">
            <a:srgbClr val="000000"/>
          </a:outerShdw>
        </a:effectLst>
      </c:spPr>
    </c:title>
    <c:plotArea>
      <c:layout>
        <c:manualLayout>
          <c:layoutTarget val="inner"/>
          <c:xMode val="edge"/>
          <c:yMode val="edge"/>
          <c:x val="8.3876980428704534E-2"/>
          <c:y val="0.19834710743801653"/>
          <c:w val="0.80786039716733526"/>
          <c:h val="0.54683195592286449"/>
        </c:manualLayout>
      </c:layout>
      <c:barChart>
        <c:barDir val="col"/>
        <c:grouping val="clustered"/>
        <c:ser>
          <c:idx val="2"/>
          <c:order val="0"/>
          <c:tx>
            <c:v>실적</c:v>
          </c:tx>
          <c:spPr>
            <a:solidFill>
              <a:srgbClr val="00FF00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'작업별 폐기물량'!$AI$3:$AI$26</c:f>
              <c:strCache>
                <c:ptCount val="24"/>
                <c:pt idx="0">
                  <c:v>원자로분해/조립</c:v>
                </c:pt>
                <c:pt idx="1">
                  <c:v>원자로검사</c:v>
                </c:pt>
                <c:pt idx="2">
                  <c:v>원자로기타</c:v>
                </c:pt>
                <c:pt idx="3">
                  <c:v>원자로부속설비</c:v>
                </c:pt>
                <c:pt idx="4">
                  <c:v>원전연료교체</c:v>
                </c:pt>
                <c:pt idx="5">
                  <c:v>S/G M/W</c:v>
                </c:pt>
                <c:pt idx="6">
                  <c:v>노즐댐설치/제거</c:v>
                </c:pt>
                <c:pt idx="7">
                  <c:v>S/GECT</c:v>
                </c:pt>
                <c:pt idx="8">
                  <c:v>2차측세정/검사</c:v>
                </c:pt>
                <c:pt idx="9">
                  <c:v>S/G튜브플러깅</c:v>
                </c:pt>
                <c:pt idx="10">
                  <c:v>관통노즐정비</c:v>
                </c:pt>
                <c:pt idx="11">
                  <c:v>RCP분해점검</c:v>
                </c:pt>
                <c:pt idx="12">
                  <c:v>1차측펌프</c:v>
                </c:pt>
                <c:pt idx="13">
                  <c:v>1차측밸브</c:v>
                </c:pt>
                <c:pt idx="14">
                  <c:v>가동중검사</c:v>
                </c:pt>
                <c:pt idx="15">
                  <c:v>방사선안전관리</c:v>
                </c:pt>
                <c:pt idx="16">
                  <c:v>제염/세탁</c:v>
                </c:pt>
                <c:pt idx="17">
                  <c:v>폐기물처리</c:v>
                </c:pt>
                <c:pt idx="18">
                  <c:v>계측설비</c:v>
                </c:pt>
                <c:pt idx="19">
                  <c:v>기타작업</c:v>
                </c:pt>
                <c:pt idx="20">
                  <c:v>SAB출구수거</c:v>
                </c:pt>
                <c:pt idx="21">
                  <c:v>RCB입구수거</c:v>
                </c:pt>
                <c:pt idx="22">
                  <c:v>폐기물모니터링수거</c:v>
                </c:pt>
                <c:pt idx="23">
                  <c:v>연료취급설비성능개선</c:v>
                </c:pt>
              </c:strCache>
            </c:strRef>
          </c:cat>
          <c:val>
            <c:numRef>
              <c:f>'작업별 폐기물량'!$AF$3:$AF$26</c:f>
              <c:numCache>
                <c:formatCode>0.00_);[Red]\(0.00\)</c:formatCode>
                <c:ptCount val="24"/>
                <c:pt idx="0">
                  <c:v>248.39000000000004</c:v>
                </c:pt>
                <c:pt idx="1">
                  <c:v>21.6</c:v>
                </c:pt>
                <c:pt idx="2">
                  <c:v>6.08</c:v>
                </c:pt>
                <c:pt idx="3">
                  <c:v>46.230000000000011</c:v>
                </c:pt>
                <c:pt idx="4">
                  <c:v>20.62</c:v>
                </c:pt>
                <c:pt idx="5">
                  <c:v>14.219999999999999</c:v>
                </c:pt>
                <c:pt idx="6">
                  <c:v>39.100000000000009</c:v>
                </c:pt>
                <c:pt idx="7">
                  <c:v>41.160000000000011</c:v>
                </c:pt>
                <c:pt idx="8">
                  <c:v>25.729999999999986</c:v>
                </c:pt>
                <c:pt idx="9">
                  <c:v>9.64</c:v>
                </c:pt>
                <c:pt idx="10">
                  <c:v>56.56</c:v>
                </c:pt>
                <c:pt idx="11">
                  <c:v>103.45</c:v>
                </c:pt>
                <c:pt idx="12">
                  <c:v>128.06</c:v>
                </c:pt>
                <c:pt idx="13">
                  <c:v>206.15</c:v>
                </c:pt>
                <c:pt idx="14">
                  <c:v>52.78</c:v>
                </c:pt>
                <c:pt idx="15">
                  <c:v>94.860000000000014</c:v>
                </c:pt>
                <c:pt idx="16">
                  <c:v>250.41</c:v>
                </c:pt>
                <c:pt idx="17">
                  <c:v>15.7</c:v>
                </c:pt>
                <c:pt idx="18">
                  <c:v>16.600000000000001</c:v>
                </c:pt>
                <c:pt idx="19">
                  <c:v>310.91999999999899</c:v>
                </c:pt>
                <c:pt idx="20">
                  <c:v>80.78</c:v>
                </c:pt>
                <c:pt idx="21">
                  <c:v>155.66999999999999</c:v>
                </c:pt>
                <c:pt idx="22">
                  <c:v>34.290000000000013</c:v>
                </c:pt>
                <c:pt idx="23">
                  <c:v>61.250000000000007</c:v>
                </c:pt>
              </c:numCache>
            </c:numRef>
          </c:val>
        </c:ser>
        <c:axId val="39873152"/>
        <c:axId val="39973248"/>
      </c:barChart>
      <c:catAx>
        <c:axId val="39873152"/>
        <c:scaling>
          <c:orientation val="minMax"/>
        </c:scaling>
        <c:axPos val="b"/>
        <c:numFmt formatCode="General" sourceLinked="1"/>
        <c:maj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wordArtVertRtl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돋움"/>
              </a:defRPr>
            </a:pPr>
            <a:endParaRPr lang="ko-KR"/>
          </a:p>
        </c:txPr>
        <c:crossAx val="39973248"/>
        <c:crosses val="autoZero"/>
        <c:auto val="1"/>
        <c:lblAlgn val="ctr"/>
        <c:lblOffset val="100"/>
        <c:tickLblSkip val="1"/>
        <c:tickMarkSkip val="1"/>
      </c:catAx>
      <c:valAx>
        <c:axId val="39973248"/>
        <c:scaling>
          <c:orientation val="minMax"/>
          <c:max val="400"/>
          <c:min val="0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725" b="1" i="0" u="none" strike="noStrike" baseline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HY헤드라인M" pitchFamily="18" charset="-127"/>
                    <a:cs typeface="굴림체"/>
                  </a:defRPr>
                </a:pPr>
                <a:r>
                  <a:rPr lang="en-US" altLang="ko-KR" sz="1200" b="1" i="0" strike="noStrike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HY헤드라인M" pitchFamily="18" charset="-127"/>
                  </a:rPr>
                  <a:t>Wastes(kg</a:t>
                </a:r>
                <a:r>
                  <a:rPr lang="en-US" altLang="ko-KR" sz="1200" b="1" i="0" strike="noStrike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  <a:ea typeface="HY헤드라인M" pitchFamily="18" charset="-127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3.6403828059228725E-2"/>
              <c:y val="0.10174475065616859"/>
            </c:manualLayout>
          </c:layout>
          <c:spPr>
            <a:gradFill rotWithShape="0">
              <a:gsLst>
                <a:gs pos="0">
                  <a:srgbClr val="9999FF">
                    <a:gamma/>
                    <a:shade val="46275"/>
                    <a:invGamma/>
                  </a:srgbClr>
                </a:gs>
                <a:gs pos="5000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175">
              <a:solidFill>
                <a:srgbClr val="FFFFFF"/>
              </a:solidFill>
              <a:prstDash val="solid"/>
            </a:ln>
          </c:spPr>
        </c:title>
        <c:numFmt formatCode="0_);[Red]\(0\)" sourceLinked="0"/>
        <c:majorTickMark val="in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  <a:cs typeface="돋움체"/>
              </a:defRPr>
            </a:pPr>
            <a:endParaRPr lang="ko-KR"/>
          </a:p>
        </c:txPr>
        <c:crossAx val="39873152"/>
        <c:crosses val="autoZero"/>
        <c:crossBetween val="between"/>
        <c:majorUnit val="25"/>
        <c:minorUnit val="1"/>
      </c:valAx>
      <c:spPr>
        <a:noFill/>
        <a:ln w="25400">
          <a:noFill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725" b="0" i="0" u="none" strike="noStrike" baseline="0">
          <a:solidFill>
            <a:srgbClr val="000000"/>
          </a:solidFill>
          <a:latin typeface="굴림체"/>
          <a:ea typeface="굴림체"/>
          <a:cs typeface="굴림체"/>
        </a:defRPr>
      </a:pPr>
      <a:endParaRPr lang="ko-K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/>
            </a:pPr>
            <a:r>
              <a:rPr lang="en-US" altLang="ko-KR" baseline="0" dirty="0" smtClean="0"/>
              <a:t>Cumulative Status by Types</a:t>
            </a:r>
            <a:endParaRPr lang="en-US" dirty="0"/>
          </a:p>
        </c:rich>
      </c:tx>
      <c:layout>
        <c:manualLayout>
          <c:xMode val="edge"/>
          <c:yMode val="edge"/>
          <c:x val="0.16192046013909556"/>
          <c:y val="4.9268632118659589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5934065934065936E-2"/>
          <c:y val="0.17420833724584794"/>
          <c:w val="0.88736263736263266"/>
          <c:h val="0.69683334898339067"/>
        </c:manualLayout>
      </c:layout>
      <c:barChart>
        <c:barDir val="col"/>
        <c:grouping val="clustered"/>
        <c:ser>
          <c:idx val="0"/>
          <c:order val="0"/>
          <c:tx>
            <c:strRef>
              <c:f>'누계 막대그래프'!$B$17</c:f>
              <c:strCache>
                <c:ptCount val="1"/>
                <c:pt idx="0">
                  <c:v>무게(kg)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'누계 막대그래프'!$C$16:$J$16</c:f>
              <c:strCache>
                <c:ptCount val="8"/>
                <c:pt idx="0">
                  <c:v>종이류</c:v>
                </c:pt>
                <c:pt idx="1">
                  <c:v>비닐류</c:v>
                </c:pt>
                <c:pt idx="2">
                  <c:v>철재류</c:v>
                </c:pt>
                <c:pt idx="3">
                  <c:v>면류</c:v>
                </c:pt>
                <c:pt idx="4">
                  <c:v>유리</c:v>
                </c:pt>
                <c:pt idx="5">
                  <c:v>플라스틱</c:v>
                </c:pt>
                <c:pt idx="6">
                  <c:v>고무</c:v>
                </c:pt>
                <c:pt idx="7">
                  <c:v>기타</c:v>
                </c:pt>
              </c:strCache>
            </c:strRef>
          </c:cat>
          <c:val>
            <c:numRef>
              <c:f>'누계 막대그래프'!$C$17:$J$17</c:f>
              <c:numCache>
                <c:formatCode>General</c:formatCode>
                <c:ptCount val="8"/>
                <c:pt idx="0">
                  <c:v>538.71</c:v>
                </c:pt>
                <c:pt idx="1">
                  <c:v>349.59</c:v>
                </c:pt>
                <c:pt idx="2">
                  <c:v>545.79999999999995</c:v>
                </c:pt>
                <c:pt idx="3">
                  <c:v>178.78</c:v>
                </c:pt>
                <c:pt idx="4">
                  <c:v>11.26</c:v>
                </c:pt>
                <c:pt idx="5">
                  <c:v>57.67</c:v>
                </c:pt>
                <c:pt idx="6">
                  <c:v>251.35000000000102</c:v>
                </c:pt>
                <c:pt idx="7">
                  <c:v>97.75</c:v>
                </c:pt>
              </c:numCache>
            </c:numRef>
          </c:val>
        </c:ser>
        <c:axId val="40277120"/>
        <c:axId val="40278656"/>
      </c:barChart>
      <c:catAx>
        <c:axId val="40277120"/>
        <c:scaling>
          <c:orientation val="minMax"/>
        </c:scaling>
        <c:axPos val="b"/>
        <c:numFmt formatCode="General" sourceLinked="1"/>
        <c:maj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/>
            </a:pPr>
            <a:endParaRPr lang="ko-KR"/>
          </a:p>
        </c:txPr>
        <c:crossAx val="40278656"/>
        <c:crosses val="autoZero"/>
        <c:auto val="1"/>
        <c:lblAlgn val="ctr"/>
        <c:lblOffset val="100"/>
        <c:tickLblSkip val="1"/>
        <c:tickMarkSkip val="1"/>
      </c:catAx>
      <c:valAx>
        <c:axId val="40278656"/>
        <c:scaling>
          <c:orientation val="minMax"/>
          <c:max val="700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aj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/>
            </a:pPr>
            <a:endParaRPr lang="ko-KR"/>
          </a:p>
        </c:txPr>
        <c:crossAx val="40277120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215785054575987"/>
          <c:y val="9.0497737556560987E-2"/>
          <c:w val="0.13925439875571141"/>
          <c:h val="6.7873303167420809E-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00"/>
          </a:pPr>
          <a:endParaRPr lang="ko-KR"/>
        </a:p>
      </c:txPr>
    </c:legend>
    <c:plotVisOnly val="1"/>
    <c:dispBlanksAs val="gap"/>
  </c:chart>
  <c:spPr>
    <a:solidFill>
      <a:srgbClr val="FFFFFF"/>
    </a:solidFill>
    <a:ln w="9525">
      <a:solidFill>
        <a:srgbClr val="000000"/>
      </a:solidFill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HY헤드라인M" pitchFamily="18" charset="-127"/>
          <a:ea typeface="HY헤드라인M" pitchFamily="18" charset="-127"/>
          <a:cs typeface="맑은 고딕"/>
        </a:defRPr>
      </a:pPr>
      <a:endParaRPr lang="ko-K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1200"/>
            </a:pPr>
            <a:r>
              <a:rPr lang="en-US" altLang="ko-KR" sz="1200" dirty="0" smtClean="0"/>
              <a:t>Total</a:t>
            </a:r>
            <a:r>
              <a:rPr lang="en-US" altLang="ko-KR" sz="1200" baseline="0" dirty="0" smtClean="0"/>
              <a:t> cumulative</a:t>
            </a:r>
            <a:r>
              <a:rPr lang="ko-KR" sz="1200" dirty="0" smtClean="0"/>
              <a:t> </a:t>
            </a:r>
            <a:r>
              <a:rPr lang="en-US" altLang="ko-KR" sz="1200" dirty="0" smtClean="0"/>
              <a:t>Wastes</a:t>
            </a:r>
            <a:r>
              <a:rPr lang="en-US" altLang="ko-KR" sz="1200" baseline="0" dirty="0" smtClean="0"/>
              <a:t> (6</a:t>
            </a:r>
            <a:r>
              <a:rPr lang="en-US" altLang="ko-KR" sz="1200" baseline="30000" dirty="0" smtClean="0"/>
              <a:t>th</a:t>
            </a:r>
            <a:r>
              <a:rPr lang="en-US" altLang="ko-KR" sz="1200" baseline="0" dirty="0" smtClean="0"/>
              <a:t> outage of unit </a:t>
            </a:r>
            <a:r>
              <a:rPr lang="en-US" sz="1200" dirty="0" smtClean="0"/>
              <a:t>6)</a:t>
            </a:r>
            <a:endParaRPr lang="en-US" sz="1200" dirty="0"/>
          </a:p>
        </c:rich>
      </c:tx>
      <c:layout>
        <c:manualLayout>
          <c:xMode val="edge"/>
          <c:yMode val="edge"/>
          <c:x val="0.18091802868164641"/>
          <c:y val="4.4737196311999503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9.9008479709267766E-2"/>
          <c:y val="0.16693627793567226"/>
          <c:w val="0.87500000000000433"/>
          <c:h val="0.73265306122449514"/>
        </c:manualLayout>
      </c:layout>
      <c:lineChart>
        <c:grouping val="standard"/>
        <c:ser>
          <c:idx val="0"/>
          <c:order val="0"/>
          <c:spPr>
            <a:ln w="12700">
              <a:solidFill>
                <a:srgbClr val="FF0000"/>
              </a:solidFill>
              <a:prstDash val="solid"/>
            </a:ln>
          </c:spPr>
          <c:marker>
            <c:symbol val="circle"/>
            <c:size val="3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'폐기물발생 그래프'!$A$2:$A$31</c:f>
              <c:strCache>
                <c:ptCount val="30"/>
                <c:pt idx="0">
                  <c:v>D+01</c:v>
                </c:pt>
                <c:pt idx="1">
                  <c:v>D+02</c:v>
                </c:pt>
                <c:pt idx="2">
                  <c:v>D+03</c:v>
                </c:pt>
                <c:pt idx="3">
                  <c:v>D+04</c:v>
                </c:pt>
                <c:pt idx="4">
                  <c:v>D+05</c:v>
                </c:pt>
                <c:pt idx="5">
                  <c:v>D+06</c:v>
                </c:pt>
                <c:pt idx="6">
                  <c:v>D+07</c:v>
                </c:pt>
                <c:pt idx="7">
                  <c:v>D+08</c:v>
                </c:pt>
                <c:pt idx="8">
                  <c:v>D+09</c:v>
                </c:pt>
                <c:pt idx="9">
                  <c:v>D+10</c:v>
                </c:pt>
                <c:pt idx="10">
                  <c:v>D+11</c:v>
                </c:pt>
                <c:pt idx="11">
                  <c:v>D+12</c:v>
                </c:pt>
                <c:pt idx="12">
                  <c:v>D+13</c:v>
                </c:pt>
                <c:pt idx="13">
                  <c:v>D+14</c:v>
                </c:pt>
                <c:pt idx="14">
                  <c:v>D+15</c:v>
                </c:pt>
                <c:pt idx="15">
                  <c:v>D+16</c:v>
                </c:pt>
                <c:pt idx="16">
                  <c:v>D+17</c:v>
                </c:pt>
                <c:pt idx="17">
                  <c:v>D+18</c:v>
                </c:pt>
                <c:pt idx="18">
                  <c:v>D+19</c:v>
                </c:pt>
                <c:pt idx="19">
                  <c:v>D+20</c:v>
                </c:pt>
                <c:pt idx="20">
                  <c:v>D+21</c:v>
                </c:pt>
                <c:pt idx="21">
                  <c:v>D+22</c:v>
                </c:pt>
                <c:pt idx="22">
                  <c:v>D+23</c:v>
                </c:pt>
                <c:pt idx="23">
                  <c:v>D+24</c:v>
                </c:pt>
                <c:pt idx="24">
                  <c:v>D+25</c:v>
                </c:pt>
                <c:pt idx="25">
                  <c:v>D+26</c:v>
                </c:pt>
                <c:pt idx="26">
                  <c:v>D+27</c:v>
                </c:pt>
                <c:pt idx="27">
                  <c:v>D+28</c:v>
                </c:pt>
                <c:pt idx="28">
                  <c:v>D+29</c:v>
                </c:pt>
                <c:pt idx="29">
                  <c:v>D+30</c:v>
                </c:pt>
              </c:strCache>
            </c:strRef>
          </c:cat>
          <c:val>
            <c:numRef>
              <c:f>'폐기물발생 그래프'!$C$2:$C$31</c:f>
              <c:numCache>
                <c:formatCode>0.00_ </c:formatCode>
                <c:ptCount val="30"/>
                <c:pt idx="0">
                  <c:v>0</c:v>
                </c:pt>
                <c:pt idx="1">
                  <c:v>11.4</c:v>
                </c:pt>
                <c:pt idx="2">
                  <c:v>39.760000000000012</c:v>
                </c:pt>
                <c:pt idx="3">
                  <c:v>133.30000000000001</c:v>
                </c:pt>
                <c:pt idx="4">
                  <c:v>160.26000000000002</c:v>
                </c:pt>
                <c:pt idx="5">
                  <c:v>191.92000000000004</c:v>
                </c:pt>
                <c:pt idx="6">
                  <c:v>222.76000000000002</c:v>
                </c:pt>
                <c:pt idx="7">
                  <c:v>283.5</c:v>
                </c:pt>
                <c:pt idx="8">
                  <c:v>358.91999999999899</c:v>
                </c:pt>
                <c:pt idx="9">
                  <c:v>406.28000000000003</c:v>
                </c:pt>
                <c:pt idx="10">
                  <c:v>425.08000000000004</c:v>
                </c:pt>
                <c:pt idx="11">
                  <c:v>451.04</c:v>
                </c:pt>
                <c:pt idx="12">
                  <c:v>491.40000000000003</c:v>
                </c:pt>
                <c:pt idx="13">
                  <c:v>533.87</c:v>
                </c:pt>
                <c:pt idx="14">
                  <c:v>576.54</c:v>
                </c:pt>
                <c:pt idx="15">
                  <c:v>633.54999999999939</c:v>
                </c:pt>
                <c:pt idx="16">
                  <c:v>704.17000000000053</c:v>
                </c:pt>
                <c:pt idx="17">
                  <c:v>811.73</c:v>
                </c:pt>
                <c:pt idx="18">
                  <c:v>921.4</c:v>
                </c:pt>
                <c:pt idx="19">
                  <c:v>1147.52</c:v>
                </c:pt>
                <c:pt idx="20">
                  <c:v>1330.97</c:v>
                </c:pt>
                <c:pt idx="21">
                  <c:v>1406.1299999999999</c:v>
                </c:pt>
                <c:pt idx="22">
                  <c:v>1467.7</c:v>
                </c:pt>
                <c:pt idx="23">
                  <c:v>1560.9</c:v>
                </c:pt>
                <c:pt idx="24">
                  <c:v>1567.02</c:v>
                </c:pt>
                <c:pt idx="25">
                  <c:v>1595.96</c:v>
                </c:pt>
                <c:pt idx="26">
                  <c:v>1662.6799999999998</c:v>
                </c:pt>
                <c:pt idx="27">
                  <c:v>1882.49</c:v>
                </c:pt>
                <c:pt idx="28">
                  <c:v>2030.91</c:v>
                </c:pt>
                <c:pt idx="29">
                  <c:v>2040.25</c:v>
                </c:pt>
              </c:numCache>
            </c:numRef>
          </c:val>
          <c:smooth val="1"/>
        </c:ser>
        <c:marker val="1"/>
        <c:axId val="40377344"/>
        <c:axId val="40383232"/>
      </c:lineChart>
      <c:catAx>
        <c:axId val="40377344"/>
        <c:scaling>
          <c:orientation val="minMax"/>
        </c:scaling>
        <c:axPos val="b"/>
        <c:numFmt formatCode="@" sourceLinked="0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700000" vert="horz"/>
          <a:lstStyle/>
          <a:p>
            <a:pPr>
              <a:defRPr sz="800">
                <a:latin typeface="HY헤드라인M" pitchFamily="18" charset="-127"/>
                <a:ea typeface="HY헤드라인M" pitchFamily="18" charset="-127"/>
              </a:defRPr>
            </a:pPr>
            <a:endParaRPr lang="ko-KR"/>
          </a:p>
        </c:txPr>
        <c:crossAx val="40383232"/>
        <c:crossesAt val="0"/>
        <c:lblAlgn val="ctr"/>
        <c:lblOffset val="100"/>
        <c:tickLblSkip val="1"/>
        <c:tickMarkSkip val="1"/>
      </c:catAx>
      <c:valAx>
        <c:axId val="40383232"/>
        <c:scaling>
          <c:orientation val="minMax"/>
          <c:max val="3000"/>
          <c:min val="0"/>
        </c:scaling>
        <c:axPos val="l"/>
        <c:numFmt formatCode="0_ " sourceLinked="0"/>
        <c:majorTickMark val="cross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>
                <a:latin typeface="HY헤드라인M" pitchFamily="18" charset="-127"/>
                <a:ea typeface="HY헤드라인M" pitchFamily="18" charset="-127"/>
              </a:defRPr>
            </a:pPr>
            <a:endParaRPr lang="ko-KR"/>
          </a:p>
        </c:txPr>
        <c:crossAx val="40377344"/>
        <c:crosses val="autoZero"/>
        <c:crossBetween val="midCat"/>
        <c:majorUnit val="200"/>
        <c:minorUnit val="10"/>
      </c:valAx>
      <c:spPr>
        <a:noFill/>
        <a:ln w="25400">
          <a:noFill/>
        </a:ln>
      </c:spPr>
    </c:plotArea>
    <c:plotVisOnly val="1"/>
    <c:dispBlanksAs val="gap"/>
  </c:chart>
  <c:spPr>
    <a:solidFill>
      <a:srgbClr val="FFFFFF"/>
    </a:solidFill>
    <a:ln w="9525">
      <a:solidFill>
        <a:srgbClr val="000000">
          <a:lumMod val="50000"/>
          <a:lumOff val="50000"/>
        </a:srgbClr>
      </a:solidFill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HY헤드라인M" pitchFamily="18" charset="-127"/>
          <a:ea typeface="HY헤드라인M" pitchFamily="18" charset="-127"/>
          <a:cs typeface="Arial"/>
        </a:defRPr>
      </a:pPr>
      <a:endParaRPr lang="ko-KR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title>
      <c:tx>
        <c:rich>
          <a:bodyPr/>
          <a:lstStyle/>
          <a:p>
            <a:pPr>
              <a:defRPr sz="1800" b="0" u="sng">
                <a:latin typeface="HY헤드라인M" pitchFamily="18" charset="-127"/>
                <a:ea typeface="HY헤드라인M" pitchFamily="18" charset="-127"/>
              </a:defRPr>
            </a:pPr>
            <a:r>
              <a:rPr lang="ko-KR" altLang="en-US" sz="1800" b="0" u="sng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800" b="0" u="sng" dirty="0" smtClean="0">
                <a:latin typeface="HY헤드라인M" pitchFamily="18" charset="-127"/>
                <a:ea typeface="HY헤드라인M" pitchFamily="18" charset="-127"/>
              </a:rPr>
              <a:t>Outage</a:t>
            </a:r>
            <a:r>
              <a:rPr lang="en-US" altLang="ko-KR" sz="1800" b="0" u="sng" baseline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800" b="0" u="sng" baseline="0" dirty="0" err="1" smtClean="0">
                <a:latin typeface="HY헤드라인M" pitchFamily="18" charset="-127"/>
                <a:ea typeface="HY헤드라인M" pitchFamily="18" charset="-127"/>
              </a:rPr>
              <a:t>Radwaste</a:t>
            </a:r>
            <a:r>
              <a:rPr lang="en-US" altLang="ko-KR" sz="1800" b="0" u="sng" baseline="0" dirty="0" smtClean="0">
                <a:latin typeface="HY헤드라인M" pitchFamily="18" charset="-127"/>
                <a:ea typeface="HY헤드라인M" pitchFamily="18" charset="-127"/>
              </a:rPr>
              <a:t> Drum (Yearly)</a:t>
            </a:r>
            <a:endParaRPr lang="ko-KR" altLang="en-US" sz="1800" b="0" u="sng" dirty="0">
              <a:latin typeface="HY헤드라인M" pitchFamily="18" charset="-127"/>
              <a:ea typeface="HY헤드라인M" pitchFamily="18" charset="-127"/>
            </a:endParaRPr>
          </a:p>
        </c:rich>
      </c:tx>
      <c:layout>
        <c:manualLayout>
          <c:xMode val="edge"/>
          <c:yMode val="edge"/>
          <c:x val="0.16772440944881889"/>
          <c:y val="2.0408163265306142E-2"/>
        </c:manualLayout>
      </c:layout>
    </c:title>
    <c:view3D>
      <c:perspective val="30"/>
    </c:view3D>
    <c:plotArea>
      <c:layout>
        <c:manualLayout>
          <c:layoutTarget val="inner"/>
          <c:xMode val="edge"/>
          <c:yMode val="edge"/>
          <c:x val="0"/>
          <c:y val="0.17332551516166861"/>
          <c:w val="1"/>
          <c:h val="0.70182247165913203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영광3발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9.2592592592593819E-3"/>
                </c:manualLayout>
              </c:layout>
              <c:showVal val="1"/>
            </c:dLbl>
            <c:dLbl>
              <c:idx val="1"/>
              <c:layout>
                <c:manualLayout>
                  <c:x val="1.6877632644903121E-2"/>
                  <c:y val="1.3888888888889023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z="1800"/>
                      <a:t>80 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6.7510530579613544E-3"/>
                  <c:y val="-2.3148148148148147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1.3888888888889023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>
                    <a:solidFill>
                      <a:srgbClr val="FF0000"/>
                    </a:solidFill>
                    <a:latin typeface="휴먼둥근헤드라인" pitchFamily="18" charset="-127"/>
                    <a:ea typeface="휴먼둥근헤드라인" pitchFamily="18" charset="-127"/>
                  </a:defRPr>
                </a:pPr>
                <a:endParaRPr lang="ko-KR"/>
              </a:p>
            </c:txPr>
            <c:showVal val="1"/>
          </c:dLbls>
          <c:cat>
            <c:numRef>
              <c:f>Sheet1!$B$1:$E$1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58</c:v>
                </c:pt>
                <c:pt idx="1">
                  <c:v>80</c:v>
                </c:pt>
                <c:pt idx="2">
                  <c:v>42</c:v>
                </c:pt>
                <c:pt idx="3">
                  <c:v>15</c:v>
                </c:pt>
              </c:numCache>
            </c:numRef>
          </c:val>
        </c:ser>
        <c:shape val="cylinder"/>
        <c:axId val="42631552"/>
        <c:axId val="42633088"/>
        <c:axId val="0"/>
      </c:bar3DChart>
      <c:catAx>
        <c:axId val="426315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>
                <a:latin typeface="HY헤드라인M" pitchFamily="18" charset="-127"/>
                <a:ea typeface="HY헤드라인M" pitchFamily="18" charset="-127"/>
              </a:defRPr>
            </a:pPr>
            <a:endParaRPr lang="ko-KR"/>
          </a:p>
        </c:txPr>
        <c:crossAx val="42633088"/>
        <c:crosses val="autoZero"/>
        <c:auto val="1"/>
        <c:lblAlgn val="ctr"/>
        <c:lblOffset val="100"/>
      </c:catAx>
      <c:valAx>
        <c:axId val="4263308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42631552"/>
        <c:crosses val="autoZero"/>
        <c:crossBetween val="between"/>
      </c:valAx>
    </c:plotArea>
    <c:plotVisOnly val="1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0.0283</cdr:x>
      <cdr:y>0.01794</cdr:y>
    </cdr:from>
    <cdr:to>
      <cdr:x>0.09998</cdr:x>
      <cdr:y>0.07902</cdr:y>
    </cdr:to>
    <cdr:sp macro="" textlink="">
      <cdr:nvSpPr>
        <cdr:cNvPr id="39936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8600" y="76200"/>
          <a:ext cx="578974" cy="2594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en-US" altLang="ko-KR" sz="1100" b="0" i="0" strike="noStrike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rPr>
            <a:t>unit</a:t>
          </a:r>
          <a:r>
            <a:rPr lang="en-US" altLang="ko-KR" sz="1100" b="0" i="0" strike="noStrike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cs typeface="Arial"/>
            </a:rPr>
            <a:t>(kg</a:t>
          </a:r>
          <a:r>
            <a:rPr lang="en-US" altLang="ko-KR" sz="1100" b="0" i="0" strike="noStrike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cs typeface="Arial"/>
            </a:rPr>
            <a:t>)</a:t>
          </a:r>
        </a:p>
      </cdr:txBody>
    </cdr:sp>
  </cdr:relSizeAnchor>
  <cdr:relSizeAnchor xmlns:cdr="http://schemas.openxmlformats.org/drawingml/2006/chartDrawing">
    <cdr:from>
      <cdr:x>0.15094</cdr:x>
      <cdr:y>0.46637</cdr:y>
    </cdr:from>
    <cdr:to>
      <cdr:x>0.28302</cdr:x>
      <cdr:y>0.55605</cdr:y>
    </cdr:to>
    <cdr:sp macro="" textlink="">
      <cdr:nvSpPr>
        <cdr:cNvPr id="399362" name="AutoShape 2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1219200" y="1981200"/>
          <a:ext cx="1066800" cy="381000"/>
        </a:xfrm>
        <a:prstGeom xmlns:a="http://schemas.openxmlformats.org/drawingml/2006/main" prst="borderCallout2">
          <a:avLst>
            <a:gd name="adj1" fmla="val 66880"/>
            <a:gd name="adj2" fmla="val -9194"/>
            <a:gd name="adj3" fmla="val 66880"/>
            <a:gd name="adj4" fmla="val -37361"/>
            <a:gd name="adj5" fmla="val 290318"/>
            <a:gd name="adj6" fmla="val -3070"/>
          </a:avLst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prstDash val="sysDash"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altLang="ko-KR" sz="1100" b="0" i="0" strike="noStrike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cs typeface="Arial"/>
            </a:rPr>
            <a:t>SG Nozzle </a:t>
          </a:r>
          <a:r>
            <a:rPr lang="en-US" altLang="ko-KR" sz="1100" b="0" i="0" strike="noStrike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cs typeface="Arial"/>
            </a:rPr>
            <a:t>Dam </a:t>
          </a:r>
          <a:r>
            <a:rPr lang="en-US" altLang="ko-KR" sz="1100" b="0" i="0" strike="noStrike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cs typeface="Arial"/>
            </a:rPr>
            <a:t> install</a:t>
          </a:r>
          <a:endParaRPr lang="ko-KR" altLang="en-US" sz="1100" b="0" i="0" strike="noStrike" dirty="0">
            <a:solidFill>
              <a:srgbClr val="000000"/>
            </a:solidFill>
            <a:latin typeface="HY헤드라인M" pitchFamily="18" charset="-127"/>
            <a:ea typeface="HY헤드라인M" pitchFamily="18" charset="-127"/>
          </a:endParaRPr>
        </a:p>
      </cdr:txBody>
    </cdr:sp>
  </cdr:relSizeAnchor>
  <cdr:relSizeAnchor xmlns:cdr="http://schemas.openxmlformats.org/drawingml/2006/chartDrawing">
    <cdr:from>
      <cdr:x>0.58082</cdr:x>
      <cdr:y>0.68487</cdr:y>
    </cdr:from>
    <cdr:to>
      <cdr:x>0.58082</cdr:x>
      <cdr:y>0.68487</cdr:y>
    </cdr:to>
    <cdr:sp macro="" textlink="">
      <cdr:nvSpPr>
        <cdr:cNvPr id="428035" name="AutoShape 3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4871617" y="3388803"/>
          <a:ext cx="0" cy="0"/>
        </a:xfrm>
        <a:prstGeom xmlns:a="http://schemas.openxmlformats.org/drawingml/2006/main" prst="borderCallout2">
          <a:avLst>
            <a:gd name="adj1" fmla="val -5"/>
            <a:gd name="adj2" fmla="val -2147483648"/>
            <a:gd name="adj3" fmla="val -5"/>
            <a:gd name="adj4" fmla="val -2147483648"/>
            <a:gd name="adj5" fmla="val -5"/>
            <a:gd name="adj6" fmla="val -2147483648"/>
          </a:avLst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ko-KR" altLang="en-US" sz="800" b="0" i="0" u="none" strike="noStrike" baseline="0">
              <a:solidFill>
                <a:srgbClr val="000000"/>
              </a:solidFill>
              <a:latin typeface="돋움"/>
              <a:ea typeface="돋움"/>
            </a:rPr>
            <a:t>역지밸브</a:t>
          </a:r>
          <a:r>
            <a:rPr lang="ko-KR" altLang="en-US" sz="800" b="0" i="0" u="none" strike="noStrike" baseline="0">
              <a:solidFill>
                <a:srgbClr val="000000"/>
              </a:solidFill>
              <a:latin typeface="Arial"/>
              <a:cs typeface="Arial"/>
            </a:rPr>
            <a:t> </a:t>
          </a:r>
          <a:r>
            <a:rPr lang="ko-KR" altLang="en-US" sz="800" b="0" i="0" u="none" strike="noStrike" baseline="0">
              <a:solidFill>
                <a:srgbClr val="000000"/>
              </a:solidFill>
              <a:latin typeface="돋움"/>
              <a:ea typeface="돋움"/>
            </a:rPr>
            <a:t>교체작업</a:t>
          </a:r>
        </a:p>
      </cdr:txBody>
    </cdr:sp>
  </cdr:relSizeAnchor>
  <cdr:relSizeAnchor xmlns:cdr="http://schemas.openxmlformats.org/drawingml/2006/chartDrawing">
    <cdr:from>
      <cdr:x>0.02397</cdr:x>
      <cdr:y>0.00963</cdr:y>
    </cdr:from>
    <cdr:to>
      <cdr:x>0.14928</cdr:x>
      <cdr:y>0.11727</cdr:y>
    </cdr:to>
    <cdr:sp macro="" textlink="">
      <cdr:nvSpPr>
        <cdr:cNvPr id="399364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4105" y="50800"/>
          <a:ext cx="1050345" cy="5320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ko-KR" altLang="en-US"/>
        </a:p>
      </cdr:txBody>
    </cdr:sp>
  </cdr:relSizeAnchor>
  <cdr:relSizeAnchor xmlns:cdr="http://schemas.openxmlformats.org/drawingml/2006/chartDrawing">
    <cdr:from>
      <cdr:x>0.79245</cdr:x>
      <cdr:y>0.59193</cdr:y>
    </cdr:from>
    <cdr:to>
      <cdr:x>0.93181</cdr:x>
      <cdr:y>0.68161</cdr:y>
    </cdr:to>
    <cdr:sp macro="" textlink="">
      <cdr:nvSpPr>
        <cdr:cNvPr id="399368" name="AutoShape 3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6400800" y="2514600"/>
          <a:ext cx="1125576" cy="381000"/>
        </a:xfrm>
        <a:prstGeom xmlns:a="http://schemas.openxmlformats.org/drawingml/2006/main" prst="borderCallout2">
          <a:avLst>
            <a:gd name="adj1" fmla="val 66880"/>
            <a:gd name="adj2" fmla="val -10722"/>
            <a:gd name="adj3" fmla="val 66880"/>
            <a:gd name="adj4" fmla="val -28046"/>
            <a:gd name="adj5" fmla="val 142422"/>
            <a:gd name="adj6" fmla="val -26783"/>
          </a:avLst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prstDash val="sysDash"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altLang="ko-KR" sz="1100" b="0" i="0" strike="noStrike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rPr>
            <a:t>V/v </a:t>
          </a:r>
          <a:r>
            <a:rPr lang="en-US" altLang="ko-KR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rPr>
            <a:t>Warehouse cleaning</a:t>
          </a:r>
          <a:endParaRPr lang="ko-KR" altLang="en-US" sz="1100" b="0" i="0" strike="noStrike" dirty="0">
            <a:solidFill>
              <a:srgbClr val="000000"/>
            </a:solidFill>
            <a:latin typeface="HY헤드라인M" pitchFamily="18" charset="-127"/>
            <a:ea typeface="HY헤드라인M" pitchFamily="18" charset="-127"/>
          </a:endParaRPr>
        </a:p>
      </cdr:txBody>
    </cdr:sp>
  </cdr:relSizeAnchor>
  <cdr:relSizeAnchor xmlns:cdr="http://schemas.openxmlformats.org/drawingml/2006/chartDrawing">
    <cdr:from>
      <cdr:x>0.38679</cdr:x>
      <cdr:y>0.26906</cdr:y>
    </cdr:from>
    <cdr:to>
      <cdr:x>0.55252</cdr:x>
      <cdr:y>0.36995</cdr:y>
    </cdr:to>
    <cdr:sp macro="" textlink="">
      <cdr:nvSpPr>
        <cdr:cNvPr id="399369" name="AutoShape 3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3124200" y="1143000"/>
          <a:ext cx="1338599" cy="428582"/>
        </a:xfrm>
        <a:prstGeom xmlns:a="http://schemas.openxmlformats.org/drawingml/2006/main" prst="borderCallout2">
          <a:avLst>
            <a:gd name="adj1" fmla="val 66412"/>
            <a:gd name="adj2" fmla="val 108380"/>
            <a:gd name="adj3" fmla="val 66412"/>
            <a:gd name="adj4" fmla="val 127917"/>
            <a:gd name="adj5" fmla="val 242978"/>
            <a:gd name="adj6" fmla="val 148617"/>
          </a:avLst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prstDash val="sysDash"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altLang="ko-KR" sz="1100" b="0" i="0" strike="noStrike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rPr>
            <a:t>Pump Warehouse Arrangement</a:t>
          </a:r>
          <a:endParaRPr lang="ko-KR" altLang="en-US" sz="1100" b="0" i="0" strike="noStrike" dirty="0">
            <a:solidFill>
              <a:srgbClr val="000000"/>
            </a:solidFill>
            <a:latin typeface="HY헤드라인M" pitchFamily="18" charset="-127"/>
            <a:ea typeface="HY헤드라인M" pitchFamily="18" charset="-127"/>
          </a:endParaRPr>
        </a:p>
      </cdr:txBody>
    </cdr:sp>
  </cdr:relSizeAnchor>
  <cdr:relSizeAnchor xmlns:cdr="http://schemas.openxmlformats.org/drawingml/2006/chartDrawing">
    <cdr:from>
      <cdr:x>0.71698</cdr:x>
      <cdr:y>0.44843</cdr:y>
    </cdr:from>
    <cdr:to>
      <cdr:x>0.85315</cdr:x>
      <cdr:y>0.54328</cdr:y>
    </cdr:to>
    <cdr:sp macro="" textlink="">
      <cdr:nvSpPr>
        <cdr:cNvPr id="428039" name="AutoShape 12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5791200" y="1905000"/>
          <a:ext cx="1099862" cy="402929"/>
        </a:xfrm>
        <a:prstGeom xmlns:a="http://schemas.openxmlformats.org/drawingml/2006/main" prst="borderCallout2">
          <a:avLst>
            <a:gd name="adj1" fmla="val 52389"/>
            <a:gd name="adj2" fmla="val -8301"/>
            <a:gd name="adj3" fmla="val 52389"/>
            <a:gd name="adj4" fmla="val -17241"/>
            <a:gd name="adj5" fmla="val 134407"/>
            <a:gd name="adj6" fmla="val -34495"/>
          </a:avLst>
        </a:prstGeom>
        <a:solidFill xmlns:a="http://schemas.openxmlformats.org/drawingml/2006/main">
          <a:srgbClr val="FFFFFF"/>
        </a:solidFill>
        <a:ln xmlns:a="http://schemas.openxmlformats.org/drawingml/2006/main" w="9525" algn="ctr">
          <a:solidFill>
            <a:srgbClr val="000000"/>
          </a:solidFill>
          <a:prstDash val="sysDash"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altLang="ko-KR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cs typeface="Arial"/>
            </a:rPr>
            <a:t>SI(441</a:t>
          </a:r>
          <a:r>
            <a:rPr lang="en-US" altLang="ko-KR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cs typeface="Arial"/>
            </a:rPr>
            <a:t>) V/V Related  Works</a:t>
          </a:r>
          <a:endParaRPr lang="en-US" altLang="ko-KR" sz="1100" b="0" i="0" u="none" strike="noStrike" baseline="0" dirty="0">
            <a:solidFill>
              <a:srgbClr val="000000"/>
            </a:solidFill>
            <a:latin typeface="HY헤드라인M" pitchFamily="18" charset="-127"/>
            <a:ea typeface="HY헤드라인M" pitchFamily="18" charset="-127"/>
            <a:cs typeface="Arial"/>
          </a:endParaRPr>
        </a:p>
      </cdr:txBody>
    </cdr:sp>
  </cdr:relSizeAnchor>
  <cdr:relSizeAnchor xmlns:cdr="http://schemas.openxmlformats.org/drawingml/2006/chartDrawing">
    <cdr:from>
      <cdr:x>0.64151</cdr:x>
      <cdr:y>0.26906</cdr:y>
    </cdr:from>
    <cdr:to>
      <cdr:x>0.84906</cdr:x>
      <cdr:y>0.37668</cdr:y>
    </cdr:to>
    <cdr:sp macro="" textlink="">
      <cdr:nvSpPr>
        <cdr:cNvPr id="428040" name="AutoShape 8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5181600" y="1143000"/>
          <a:ext cx="1676400" cy="457199"/>
        </a:xfrm>
        <a:prstGeom xmlns:a="http://schemas.openxmlformats.org/drawingml/2006/main" prst="borderCallout2">
          <a:avLst>
            <a:gd name="adj1" fmla="val 32444"/>
            <a:gd name="adj2" fmla="val 107912"/>
            <a:gd name="adj3" fmla="val 32444"/>
            <a:gd name="adj4" fmla="val 128250"/>
            <a:gd name="adj5" fmla="val 237119"/>
            <a:gd name="adj6" fmla="val 115096"/>
          </a:avLst>
        </a:prstGeom>
        <a:solidFill xmlns:a="http://schemas.openxmlformats.org/drawingml/2006/main">
          <a:srgbClr val="FFFFFF"/>
        </a:solidFill>
        <a:ln xmlns:a="http://schemas.openxmlformats.org/drawingml/2006/main" w="9525" algn="ctr">
          <a:solidFill>
            <a:srgbClr val="000000"/>
          </a:solidFill>
          <a:prstDash val="sysDash"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altLang="ko-KR" sz="1100" b="0" i="0" u="none" strike="noStrike" baseline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cs typeface="Arial"/>
            </a:rPr>
            <a:t>AUX, CV </a:t>
          </a:r>
          <a:r>
            <a:rPr lang="en-US" altLang="ko-KR" sz="1100" b="0" i="0" u="none" strike="noStrike" baseline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cs typeface="Arial"/>
            </a:rPr>
            <a:t>D</a:t>
          </a:r>
          <a:r>
            <a:rPr lang="en-US" altLang="ko-KR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cs typeface="Arial"/>
            </a:rPr>
            <a:t>econtamination &amp;</a:t>
          </a:r>
          <a:r>
            <a:rPr lang="ko-KR" altLang="en-US" sz="1100" b="0" i="0" u="none" strike="noStrike" baseline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cs typeface="Arial"/>
            </a:rPr>
            <a:t> </a:t>
          </a:r>
          <a:r>
            <a:rPr lang="en-US" altLang="ko-KR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cs typeface="Arial"/>
            </a:rPr>
            <a:t>Equip.  Decontamination</a:t>
          </a:r>
          <a:endParaRPr lang="ko-KR" altLang="en-US" sz="1100" b="0" i="0" u="none" strike="noStrike" baseline="0" dirty="0">
            <a:solidFill>
              <a:srgbClr val="000000"/>
            </a:solidFill>
            <a:latin typeface="HY헤드라인M" pitchFamily="18" charset="-127"/>
            <a:ea typeface="HY헤드라인M" pitchFamily="18" charset="-127"/>
          </a:endParaRPr>
        </a:p>
      </cdr:txBody>
    </cdr:sp>
  </cdr:relSizeAnchor>
  <cdr:relSizeAnchor xmlns:cdr="http://schemas.openxmlformats.org/drawingml/2006/chartDrawing">
    <cdr:from>
      <cdr:x>0.36792</cdr:x>
      <cdr:y>0.55605</cdr:y>
    </cdr:from>
    <cdr:to>
      <cdr:x>0.48706</cdr:x>
      <cdr:y>0.66368</cdr:y>
    </cdr:to>
    <cdr:sp macro="" textlink="">
      <cdr:nvSpPr>
        <cdr:cNvPr id="428041" name="AutoShape 9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2971800" y="2362200"/>
          <a:ext cx="962299" cy="457199"/>
        </a:xfrm>
        <a:prstGeom xmlns:a="http://schemas.openxmlformats.org/drawingml/2006/main" prst="borderCallout2">
          <a:avLst>
            <a:gd name="adj1" fmla="val 54671"/>
            <a:gd name="adj2" fmla="val 109639"/>
            <a:gd name="adj3" fmla="val 54671"/>
            <a:gd name="adj4" fmla="val 140264"/>
            <a:gd name="adj5" fmla="val 147778"/>
            <a:gd name="adj6" fmla="val 170889"/>
          </a:avLst>
        </a:prstGeom>
        <a:solidFill xmlns:a="http://schemas.openxmlformats.org/drawingml/2006/main">
          <a:srgbClr val="FFFFFF"/>
        </a:solidFill>
        <a:ln xmlns:a="http://schemas.openxmlformats.org/drawingml/2006/main" w="9525" algn="ctr">
          <a:solidFill>
            <a:srgbClr val="000000"/>
          </a:solidFill>
          <a:prstDash val="sysDash"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altLang="ko-KR" sz="11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rPr>
            <a:t>Check V/V Replacement</a:t>
          </a:r>
          <a:endParaRPr lang="ko-KR" altLang="en-US" sz="1100" b="0" i="0" u="none" strike="noStrike" baseline="0" dirty="0">
            <a:solidFill>
              <a:srgbClr val="000000"/>
            </a:solidFill>
            <a:latin typeface="HY헤드라인M" pitchFamily="18" charset="-127"/>
            <a:ea typeface="HY헤드라인M" pitchFamily="18" charset="-127"/>
          </a:endParaRPr>
        </a:p>
      </cdr:txBody>
    </cdr:sp>
  </cdr:relSizeAnchor>
  <cdr:relSizeAnchor xmlns:cdr="http://schemas.openxmlformats.org/drawingml/2006/chartDrawing">
    <cdr:from>
      <cdr:x>0.36792</cdr:x>
      <cdr:y>0.43049</cdr:y>
    </cdr:from>
    <cdr:to>
      <cdr:x>0.48826</cdr:x>
      <cdr:y>0.52018</cdr:y>
    </cdr:to>
    <cdr:sp macro="" textlink="">
      <cdr:nvSpPr>
        <cdr:cNvPr id="11" name="AutoShape 2"/>
        <cdr:cNvSpPr>
          <a:spLocks xmlns:a="http://schemas.openxmlformats.org/drawingml/2006/main"/>
        </cdr:cNvSpPr>
      </cdr:nvSpPr>
      <cdr:spPr bwMode="auto">
        <a:xfrm xmlns:a="http://schemas.openxmlformats.org/drawingml/2006/main">
          <a:off x="2971800" y="1828800"/>
          <a:ext cx="972000" cy="381000"/>
        </a:xfrm>
        <a:prstGeom xmlns:a="http://schemas.openxmlformats.org/drawingml/2006/main" prst="borderCallout2">
          <a:avLst>
            <a:gd name="adj1" fmla="val 66880"/>
            <a:gd name="adj2" fmla="val -9194"/>
            <a:gd name="adj3" fmla="val 66880"/>
            <a:gd name="adj4" fmla="val -37361"/>
            <a:gd name="adj5" fmla="val 370335"/>
            <a:gd name="adj6" fmla="val -53008"/>
          </a:avLst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prstDash val="sysDash"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1">
            <a:defRPr sz="1000"/>
          </a:pPr>
          <a:r>
            <a:rPr lang="en-US" altLang="ko-KR" sz="11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  <a:cs typeface="Arial"/>
            </a:rPr>
            <a:t>V/V  Related  Works</a:t>
          </a:r>
          <a:endParaRPr lang="ko-KR" altLang="en-US" sz="1100" b="0" i="0" strike="noStrike" dirty="0">
            <a:solidFill>
              <a:srgbClr val="000000"/>
            </a:solidFill>
            <a:latin typeface="HY헤드라인M" pitchFamily="18" charset="-127"/>
            <a:ea typeface="HY헤드라인M" pitchFamily="18" charset="-127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0.0294</cdr:x>
      <cdr:y>0.06112</cdr:y>
    </cdr:from>
    <cdr:to>
      <cdr:x>0.13462</cdr:x>
      <cdr:y>0.13905</cdr:y>
    </cdr:to>
    <cdr:sp macro="" textlink="">
      <cdr:nvSpPr>
        <cdr:cNvPr id="398337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5618" y="196773"/>
          <a:ext cx="521132" cy="2509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18288" rIns="0" bIns="0" anchor="t" upright="1"/>
        <a:lstStyle xmlns:a="http://schemas.openxmlformats.org/drawingml/2006/main"/>
        <a:p xmlns:a="http://schemas.openxmlformats.org/drawingml/2006/main">
          <a:pPr algn="l" rtl="1">
            <a:defRPr sz="1000"/>
          </a:pPr>
          <a:r>
            <a:rPr lang="ko-KR" altLang="en-US" sz="900" b="0" i="0" strike="noStrike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rPr>
            <a:t>단위</a:t>
          </a:r>
          <a:r>
            <a:rPr lang="en-US" altLang="ko-KR" sz="900" b="0" i="0" strike="noStrike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rPr>
            <a:t>(kg)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503238"/>
          </a:xfrm>
          <a:prstGeom prst="rect">
            <a:avLst/>
          </a:prstGeom>
        </p:spPr>
        <p:txBody>
          <a:bodyPr vert="horz" wrap="square" lIns="92420" tIns="46211" rIns="92420" bIns="46211" numCol="1" anchor="t" anchorCtr="0" compatLnSpc="1">
            <a:prstTxWarp prst="textNoShape">
              <a:avLst/>
            </a:prstTxWarp>
          </a:bodyPr>
          <a:lstStyle>
            <a:lvl1pPr latinLnBrk="0">
              <a:defRPr kumimoji="0"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94138" y="0"/>
            <a:ext cx="2978150" cy="503238"/>
          </a:xfrm>
          <a:prstGeom prst="rect">
            <a:avLst/>
          </a:prstGeom>
        </p:spPr>
        <p:txBody>
          <a:bodyPr vert="horz" wrap="square" lIns="92420" tIns="46211" rIns="92420" bIns="46211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821A98D2-27E5-445D-AEA5-81C94D08ED17}" type="datetime1">
              <a:rPr lang="en-US"/>
              <a:pPr>
                <a:defRPr/>
              </a:pPr>
              <a:t>8/10/2010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9558338"/>
            <a:ext cx="2978150" cy="503237"/>
          </a:xfrm>
          <a:prstGeom prst="rect">
            <a:avLst/>
          </a:prstGeom>
        </p:spPr>
        <p:txBody>
          <a:bodyPr vert="horz" wrap="square" lIns="92420" tIns="46211" rIns="92420" bIns="46211" numCol="1" anchor="b" anchorCtr="0" compatLnSpc="1">
            <a:prstTxWarp prst="textNoShape">
              <a:avLst/>
            </a:prstTxWarp>
          </a:bodyPr>
          <a:lstStyle>
            <a:lvl1pPr latinLnBrk="0">
              <a:defRPr kumimoji="0"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94138" y="9558338"/>
            <a:ext cx="2978150" cy="503237"/>
          </a:xfrm>
          <a:prstGeom prst="rect">
            <a:avLst/>
          </a:prstGeom>
        </p:spPr>
        <p:txBody>
          <a:bodyPr vert="horz" wrap="square" lIns="92420" tIns="46211" rIns="92420" bIns="46211" numCol="1" anchor="b" anchorCtr="0" compatLnSpc="1">
            <a:prstTxWarp prst="textNoShape">
              <a:avLst/>
            </a:prstTxWarp>
          </a:bodyPr>
          <a:lstStyle>
            <a:lvl1pPr algn="r" latinLnBrk="0">
              <a:defRPr kumimoji="0"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7ED7BFCD-9F94-42C2-8A31-8E30FF345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150" cy="503238"/>
          </a:xfrm>
          <a:prstGeom prst="rect">
            <a:avLst/>
          </a:prstGeom>
        </p:spPr>
        <p:txBody>
          <a:bodyPr vert="horz" wrap="square" lIns="92420" tIns="46211" rIns="92420" bIns="46211" numCol="1" anchor="t" anchorCtr="0" compatLnSpc="1">
            <a:prstTxWarp prst="textNoShape">
              <a:avLst/>
            </a:prstTxWarp>
          </a:bodyPr>
          <a:lstStyle>
            <a:lvl1pPr latinLnBrk="0">
              <a:defRPr kumimoji="0"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94138" y="0"/>
            <a:ext cx="2978150" cy="503238"/>
          </a:xfrm>
          <a:prstGeom prst="rect">
            <a:avLst/>
          </a:prstGeom>
        </p:spPr>
        <p:txBody>
          <a:bodyPr vert="horz" wrap="square" lIns="92420" tIns="46211" rIns="92420" bIns="46211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2BFE083E-D3AD-4FA4-BDDF-84EB4AA5A402}" type="datetime1">
              <a:rPr lang="en-US"/>
              <a:pPr>
                <a:defRPr/>
              </a:pPr>
              <a:t>8/10/2010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5650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0" tIns="46211" rIns="92420" bIns="46211" rtlCol="0" anchor="ctr"/>
          <a:lstStyle>
            <a:extLst/>
          </a:lstStyle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7388" y="4779963"/>
            <a:ext cx="5499100" cy="4529137"/>
          </a:xfrm>
          <a:prstGeom prst="rect">
            <a:avLst/>
          </a:prstGeom>
        </p:spPr>
        <p:txBody>
          <a:bodyPr vert="horz" wrap="square" lIns="92420" tIns="46211" rIns="92420" bIns="4621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9558338"/>
            <a:ext cx="2978150" cy="503237"/>
          </a:xfrm>
          <a:prstGeom prst="rect">
            <a:avLst/>
          </a:prstGeom>
        </p:spPr>
        <p:txBody>
          <a:bodyPr vert="horz" wrap="square" lIns="92420" tIns="46211" rIns="92420" bIns="46211" numCol="1" anchor="b" anchorCtr="0" compatLnSpc="1">
            <a:prstTxWarp prst="textNoShape">
              <a:avLst/>
            </a:prstTxWarp>
          </a:bodyPr>
          <a:lstStyle>
            <a:lvl1pPr latinLnBrk="0">
              <a:defRPr kumimoji="0"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94138" y="9558338"/>
            <a:ext cx="2978150" cy="503237"/>
          </a:xfrm>
          <a:prstGeom prst="rect">
            <a:avLst/>
          </a:prstGeom>
        </p:spPr>
        <p:txBody>
          <a:bodyPr vert="horz" wrap="square" lIns="92420" tIns="46211" rIns="92420" bIns="46211" numCol="1" anchor="b" anchorCtr="0" compatLnSpc="1">
            <a:prstTxWarp prst="textNoShape">
              <a:avLst/>
            </a:prstTxWarp>
          </a:bodyPr>
          <a:lstStyle>
            <a:lvl1pPr algn="r" latinLnBrk="0">
              <a:defRPr kumimoji="0"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E4E39A7A-4A68-41AA-BB47-5AC33F63A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0" name="슬라이드 노트 개체 틀 2"/>
          <p:cNvSpPr>
            <a:spLocks noGrp="1"/>
          </p:cNvSpPr>
          <p:nvPr>
            <p:ph type="body" idx="1"/>
          </p:nvPr>
        </p:nvSpPr>
        <p:spPr bwMode="auto">
          <a:xfrm>
            <a:off x="687388" y="4779963"/>
            <a:ext cx="5499100" cy="1717675"/>
          </a:xfrm>
          <a:noFill/>
        </p:spPr>
        <p:txBody>
          <a:bodyPr/>
          <a:lstStyle/>
          <a:p>
            <a:pPr eaLnBrk="1" hangingPunct="1"/>
            <a:r>
              <a:rPr lang="en-US" altLang="ko-KR" smtClean="0">
                <a:latin typeface="Arial" charset="0"/>
              </a:rPr>
              <a:t>Good morning, My Name is lee gui jong. I’m from youngkwang NPP unit 5&amp;6. </a:t>
            </a:r>
          </a:p>
          <a:p>
            <a:pPr eaLnBrk="1" hangingPunct="1"/>
            <a:r>
              <a:rPr lang="en-US" altLang="ko-KR" smtClean="0">
                <a:latin typeface="Arial" charset="0"/>
              </a:rPr>
              <a:t>I’m pleased to have an</a:t>
            </a:r>
            <a:r>
              <a:rPr lang="ko-KR" altLang="en-US" smtClean="0">
                <a:latin typeface="Arial" charset="0"/>
              </a:rPr>
              <a:t> </a:t>
            </a:r>
            <a:r>
              <a:rPr lang="en-US" altLang="ko-KR" smtClean="0">
                <a:latin typeface="Arial" charset="0"/>
              </a:rPr>
              <a:t>apportunity to be acquainted with you.</a:t>
            </a:r>
          </a:p>
          <a:p>
            <a:pPr eaLnBrk="1" hangingPunct="1"/>
            <a:r>
              <a:rPr lang="en-US" altLang="ko-KR" smtClean="0">
                <a:latin typeface="Arial" charset="0"/>
              </a:rPr>
              <a:t>Our Plant reduced a lot of radioactive waste in Recent  Outage</a:t>
            </a:r>
          </a:p>
          <a:p>
            <a:pPr eaLnBrk="1" hangingPunct="1"/>
            <a:r>
              <a:rPr lang="en-US" altLang="ko-KR" smtClean="0">
                <a:latin typeface="Arial" charset="0"/>
              </a:rPr>
              <a:t>Now , I’ll show you our practice     </a:t>
            </a:r>
          </a:p>
          <a:p>
            <a:pPr eaLnBrk="1" hangingPunct="1"/>
            <a:r>
              <a:rPr lang="en-US" altLang="ko-KR" smtClean="0">
                <a:latin typeface="Arial" charset="0"/>
              </a:rPr>
              <a:t>Topic is Real time radiowaste management program </a:t>
            </a:r>
            <a:endParaRPr lang="ko-KR" altLang="en-US" smtClean="0"/>
          </a:p>
        </p:txBody>
      </p:sp>
      <p:sp>
        <p:nvSpPr>
          <p:cNvPr id="7171" name="날짜 개체 틀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DA1753-475E-4505-AFF8-7E985B11D754}" type="datetime1">
              <a:rPr lang="en-US" altLang="ko-KR" smtClean="0">
                <a:ea typeface="굴림" charset="-127"/>
              </a:rPr>
              <a:pPr/>
              <a:t>8/10/2010</a:t>
            </a:fld>
            <a:endParaRPr lang="en-US" altLang="ko-KR" smtClean="0">
              <a:ea typeface="굴림" charset="-127"/>
            </a:endParaRPr>
          </a:p>
        </p:txBody>
      </p:sp>
      <p:sp>
        <p:nvSpPr>
          <p:cNvPr id="7172" name="슬라이드 번호 개체 틀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13CB63E-B055-4E56-BB45-040820E58FCB}" type="slidenum">
              <a:rPr lang="en-US" altLang="ko-KR" smtClean="0">
                <a:ea typeface="굴림" charset="-127"/>
              </a:rPr>
              <a:pPr/>
              <a:t>1</a:t>
            </a:fld>
            <a:endParaRPr lang="en-US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altLang="ko-KR" smtClean="0"/>
          </a:p>
          <a:p>
            <a:pPr eaLnBrk="1" hangingPunct="1"/>
            <a:r>
              <a:rPr lang="en-US" altLang="ko-KR" smtClean="0"/>
              <a:t> and Also,  we used  input  D/B  at the waste collection station</a:t>
            </a:r>
          </a:p>
          <a:p>
            <a:pPr eaLnBrk="1" hangingPunct="1"/>
            <a:r>
              <a:rPr lang="en-US" altLang="ko-KR" smtClean="0"/>
              <a:t> in that place we enter waste data  like as  amount, types, works  person, contam or uncontam    </a:t>
            </a:r>
          </a:p>
          <a:p>
            <a:pPr eaLnBrk="1" hangingPunct="1"/>
            <a:endParaRPr lang="ko-KR" altLang="en-US" smtClean="0"/>
          </a:p>
        </p:txBody>
      </p:sp>
      <p:sp>
        <p:nvSpPr>
          <p:cNvPr id="25603" name="날짜 개체 틀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18DF968-5F71-4534-88E0-F0966E7F43E5}" type="datetime1">
              <a:rPr lang="en-US" altLang="ko-KR" smtClean="0">
                <a:ea typeface="굴림" charset="-127"/>
              </a:rPr>
              <a:pPr/>
              <a:t>8/10/2010</a:t>
            </a:fld>
            <a:endParaRPr lang="en-US" altLang="ko-KR" smtClean="0">
              <a:ea typeface="굴림" charset="-127"/>
            </a:endParaRPr>
          </a:p>
        </p:txBody>
      </p:sp>
      <p:sp>
        <p:nvSpPr>
          <p:cNvPr id="25604" name="슬라이드 번호 개체 틀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64B12E-F050-48B0-84E1-B45C5FEBD239}" type="slidenum">
              <a:rPr lang="en-US" altLang="ko-KR" smtClean="0">
                <a:ea typeface="굴림" charset="-127"/>
              </a:rPr>
              <a:pPr/>
              <a:t>10</a:t>
            </a:fld>
            <a:endParaRPr lang="en-US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altLang="ko-KR" smtClean="0"/>
          </a:p>
          <a:p>
            <a:pPr eaLnBrk="1" hangingPunct="1"/>
            <a:r>
              <a:rPr lang="en-US" altLang="ko-KR" smtClean="0"/>
              <a:t> and now, I will show you daily general report </a:t>
            </a:r>
          </a:p>
          <a:p>
            <a:pPr eaLnBrk="1" hangingPunct="1"/>
            <a:r>
              <a:rPr lang="en-US" altLang="ko-KR" smtClean="0"/>
              <a:t>1page, there is daily -----</a:t>
            </a:r>
          </a:p>
          <a:p>
            <a:pPr eaLnBrk="1" hangingPunct="1"/>
            <a:r>
              <a:rPr lang="en-US" altLang="ko-KR" smtClean="0"/>
              <a:t>All works of the day are displayed with waste data like as types, weight,  person contam/un contam </a:t>
            </a:r>
          </a:p>
          <a:p>
            <a:pPr eaLnBrk="1" hangingPunct="1"/>
            <a:r>
              <a:rPr lang="en-US" altLang="ko-KR" smtClean="0"/>
              <a:t> </a:t>
            </a:r>
          </a:p>
          <a:p>
            <a:pPr eaLnBrk="1" hangingPunct="1"/>
            <a:endParaRPr lang="ko-KR" altLang="en-US" smtClean="0"/>
          </a:p>
        </p:txBody>
      </p:sp>
      <p:sp>
        <p:nvSpPr>
          <p:cNvPr id="27651" name="날짜 개체 틀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818D7B-7FB4-45F2-8352-EB025C665AF0}" type="datetime1">
              <a:rPr lang="en-US" altLang="ko-KR" smtClean="0">
                <a:ea typeface="굴림" charset="-127"/>
              </a:rPr>
              <a:pPr/>
              <a:t>8/10/2010</a:t>
            </a:fld>
            <a:endParaRPr lang="en-US" altLang="ko-KR" smtClean="0">
              <a:ea typeface="굴림" charset="-127"/>
            </a:endParaRPr>
          </a:p>
        </p:txBody>
      </p:sp>
      <p:sp>
        <p:nvSpPr>
          <p:cNvPr id="27652" name="슬라이드 번호 개체 틀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BFDE25-6866-4412-A636-618C80C76EBA}" type="slidenum">
              <a:rPr lang="en-US" altLang="ko-KR" smtClean="0">
                <a:ea typeface="굴림" charset="-127"/>
              </a:rPr>
              <a:pPr/>
              <a:t>11</a:t>
            </a:fld>
            <a:endParaRPr lang="en-US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altLang="ko-KR" smtClean="0"/>
          </a:p>
          <a:p>
            <a:pPr eaLnBrk="1" hangingPunct="1"/>
            <a:r>
              <a:rPr lang="en-US" altLang="ko-KR" smtClean="0"/>
              <a:t> 2page  daily trend is diplayed </a:t>
            </a:r>
          </a:p>
          <a:p>
            <a:pPr eaLnBrk="1" hangingPunct="1"/>
            <a:r>
              <a:rPr lang="en-US" altLang="ko-KR" smtClean="0"/>
              <a:t> important event  of the day are marked for current analysis  </a:t>
            </a:r>
            <a:endParaRPr lang="ko-KR" altLang="en-US" smtClean="0"/>
          </a:p>
        </p:txBody>
      </p:sp>
      <p:sp>
        <p:nvSpPr>
          <p:cNvPr id="29699" name="날짜 개체 틀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DE8D16-E53E-4DD0-B0E7-CBE20497E641}" type="datetime1">
              <a:rPr lang="en-US" altLang="ko-KR" smtClean="0">
                <a:ea typeface="굴림" charset="-127"/>
              </a:rPr>
              <a:pPr/>
              <a:t>8/10/2010</a:t>
            </a:fld>
            <a:endParaRPr lang="en-US" altLang="ko-KR" smtClean="0">
              <a:ea typeface="굴림" charset="-127"/>
            </a:endParaRPr>
          </a:p>
        </p:txBody>
      </p:sp>
      <p:sp>
        <p:nvSpPr>
          <p:cNvPr id="29700" name="슬라이드 번호 개체 틀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FC61DE-ECCF-4091-824A-FCF47C51A25E}" type="slidenum">
              <a:rPr lang="en-US" altLang="ko-KR" smtClean="0">
                <a:ea typeface="굴림" charset="-127"/>
              </a:rPr>
              <a:pPr/>
              <a:t>12</a:t>
            </a:fld>
            <a:endParaRPr lang="en-US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altLang="ko-KR" smtClean="0"/>
              <a:t>3 page </a:t>
            </a:r>
          </a:p>
          <a:p>
            <a:pPr eaLnBrk="1" hangingPunct="1"/>
            <a:r>
              <a:rPr lang="en-US" altLang="ko-KR" smtClean="0"/>
              <a:t>We devided all works by  24 groups And summarized  daily and cumulative</a:t>
            </a:r>
          </a:p>
          <a:p>
            <a:pPr eaLnBrk="1" hangingPunct="1"/>
            <a:endParaRPr lang="ko-KR" altLang="en-US" smtClean="0"/>
          </a:p>
        </p:txBody>
      </p:sp>
      <p:sp>
        <p:nvSpPr>
          <p:cNvPr id="31747" name="날짜 개체 틀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B79BFA-7397-4DAB-A2B8-887BC8F9A0A0}" type="datetime1">
              <a:rPr lang="en-US" altLang="ko-KR" smtClean="0">
                <a:ea typeface="굴림" charset="-127"/>
              </a:rPr>
              <a:pPr/>
              <a:t>8/10/2010</a:t>
            </a:fld>
            <a:endParaRPr lang="en-US" altLang="ko-KR" smtClean="0">
              <a:ea typeface="굴림" charset="-127"/>
            </a:endParaRPr>
          </a:p>
        </p:txBody>
      </p:sp>
      <p:sp>
        <p:nvSpPr>
          <p:cNvPr id="31748" name="슬라이드 번호 개체 틀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51B052-A0D3-4F29-A44E-8E94028A24AA}" type="slidenum">
              <a:rPr lang="en-US" altLang="ko-KR" smtClean="0">
                <a:ea typeface="굴림" charset="-127"/>
              </a:rPr>
              <a:pPr/>
              <a:t>13</a:t>
            </a:fld>
            <a:endParaRPr lang="en-US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altLang="ko-KR" smtClean="0"/>
              <a:t>And displayed aby  graphic style for more convinence</a:t>
            </a:r>
            <a:endParaRPr lang="ko-KR" altLang="en-US" smtClean="0"/>
          </a:p>
        </p:txBody>
      </p:sp>
      <p:sp>
        <p:nvSpPr>
          <p:cNvPr id="33795" name="날짜 개체 틀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907607-321B-4F0C-931C-BA06140E5323}" type="datetime1">
              <a:rPr lang="en-US" altLang="ko-KR" smtClean="0">
                <a:ea typeface="굴림" charset="-127"/>
              </a:rPr>
              <a:pPr/>
              <a:t>8/10/2010</a:t>
            </a:fld>
            <a:endParaRPr lang="en-US" altLang="ko-KR" smtClean="0">
              <a:ea typeface="굴림" charset="-127"/>
            </a:endParaRPr>
          </a:p>
        </p:txBody>
      </p:sp>
      <p:sp>
        <p:nvSpPr>
          <p:cNvPr id="33796" name="슬라이드 번호 개체 틀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BBCB699-9453-47F7-A416-9D74E9B075F3}" type="slidenum">
              <a:rPr lang="en-US" altLang="ko-KR" smtClean="0">
                <a:ea typeface="굴림" charset="-127"/>
              </a:rPr>
              <a:pPr/>
              <a:t>14</a:t>
            </a:fld>
            <a:endParaRPr lang="en-US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altLang="ko-KR" smtClean="0"/>
              <a:t>2, 4 page </a:t>
            </a:r>
          </a:p>
          <a:p>
            <a:pPr eaLnBrk="1" hangingPunct="1"/>
            <a:r>
              <a:rPr lang="en-US" altLang="ko-KR" smtClean="0"/>
              <a:t> cumulative by waste types  is displayed  </a:t>
            </a:r>
          </a:p>
          <a:p>
            <a:pPr eaLnBrk="1" hangingPunct="1"/>
            <a:r>
              <a:rPr lang="en-US" altLang="ko-KR" smtClean="0"/>
              <a:t>throughout this chart,  we are able to know that  during  outage  main</a:t>
            </a:r>
            <a:r>
              <a:rPr lang="ko-KR" altLang="en-US" smtClean="0"/>
              <a:t>  </a:t>
            </a:r>
            <a:r>
              <a:rPr lang="en-US" altLang="ko-KR" smtClean="0"/>
              <a:t>waste types are paper,  vinyl, iron  </a:t>
            </a:r>
          </a:p>
          <a:p>
            <a:pPr eaLnBrk="1" hangingPunct="1"/>
            <a:r>
              <a:rPr lang="en-US" altLang="ko-KR" smtClean="0"/>
              <a:t>So, we are under conderation to reduce such types  </a:t>
            </a:r>
          </a:p>
          <a:p>
            <a:pPr eaLnBrk="1" hangingPunct="1"/>
            <a:r>
              <a:rPr lang="en-US" altLang="ko-KR" smtClean="0"/>
              <a:t> </a:t>
            </a:r>
            <a:endParaRPr lang="ko-KR" altLang="en-US" smtClean="0"/>
          </a:p>
        </p:txBody>
      </p:sp>
      <p:sp>
        <p:nvSpPr>
          <p:cNvPr id="35843" name="날짜 개체 틀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6DB8AED-0D15-42CB-8E0E-46C08E35C099}" type="datetime1">
              <a:rPr lang="en-US" altLang="ko-KR" smtClean="0">
                <a:ea typeface="굴림" charset="-127"/>
              </a:rPr>
              <a:pPr/>
              <a:t>8/10/2010</a:t>
            </a:fld>
            <a:endParaRPr lang="en-US" altLang="ko-KR" smtClean="0">
              <a:ea typeface="굴림" charset="-127"/>
            </a:endParaRPr>
          </a:p>
        </p:txBody>
      </p:sp>
      <p:sp>
        <p:nvSpPr>
          <p:cNvPr id="35844" name="슬라이드 번호 개체 틀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12AA29-172A-40CF-89C8-72493AC3B347}" type="slidenum">
              <a:rPr lang="en-US" altLang="ko-KR" smtClean="0">
                <a:ea typeface="굴림" charset="-127"/>
              </a:rPr>
              <a:pPr/>
              <a:t>15</a:t>
            </a:fld>
            <a:endParaRPr lang="en-US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altLang="ko-KR" smtClean="0"/>
              <a:t>4 page </a:t>
            </a:r>
          </a:p>
          <a:p>
            <a:pPr eaLnBrk="1" hangingPunct="1"/>
            <a:r>
              <a:rPr lang="en-US" altLang="ko-KR" smtClean="0"/>
              <a:t>We analyzed daily result  and carry out feeback  likes as this  note </a:t>
            </a:r>
          </a:p>
          <a:p>
            <a:pPr eaLnBrk="1" hangingPunct="1"/>
            <a:r>
              <a:rPr lang="en-US" altLang="ko-KR" smtClean="0"/>
              <a:t> I will introduce  d+24day  analysis  and feedback </a:t>
            </a:r>
          </a:p>
          <a:p>
            <a:pPr eaLnBrk="1" hangingPunct="1"/>
            <a:r>
              <a:rPr lang="en-US" altLang="ko-KR" smtClean="0"/>
              <a:t> that day  iron was generated 47 kg . So,  we transfer  to decay and storage area </a:t>
            </a:r>
          </a:p>
          <a:p>
            <a:pPr eaLnBrk="1" hangingPunct="1"/>
            <a:r>
              <a:rPr lang="en-US" altLang="ko-KR" smtClean="0"/>
              <a:t> for decontamination , delay &amp; decay</a:t>
            </a:r>
          </a:p>
          <a:p>
            <a:pPr eaLnBrk="1" hangingPunct="1"/>
            <a:r>
              <a:rPr lang="en-US" altLang="ko-KR" smtClean="0"/>
              <a:t> </a:t>
            </a:r>
          </a:p>
          <a:p>
            <a:pPr eaLnBrk="1" hangingPunct="1"/>
            <a:endParaRPr lang="ko-KR" altLang="en-US" smtClean="0"/>
          </a:p>
        </p:txBody>
      </p:sp>
      <p:sp>
        <p:nvSpPr>
          <p:cNvPr id="37891" name="날짜 개체 틀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B7FB43-805C-4A7A-8B08-43F6805648F8}" type="datetime1">
              <a:rPr lang="en-US" altLang="ko-KR" smtClean="0">
                <a:ea typeface="굴림" charset="-127"/>
              </a:rPr>
              <a:pPr/>
              <a:t>8/10/2010</a:t>
            </a:fld>
            <a:endParaRPr lang="en-US" altLang="ko-KR" smtClean="0">
              <a:ea typeface="굴림" charset="-127"/>
            </a:endParaRPr>
          </a:p>
        </p:txBody>
      </p:sp>
      <p:sp>
        <p:nvSpPr>
          <p:cNvPr id="37892" name="슬라이드 번호 개체 틀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ED7509-F21D-4B47-A170-CAE2348E5FF2}" type="slidenum">
              <a:rPr lang="en-US" altLang="ko-KR" smtClean="0">
                <a:ea typeface="굴림" charset="-127"/>
              </a:rPr>
              <a:pPr/>
              <a:t>16</a:t>
            </a:fld>
            <a:endParaRPr lang="en-US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39939" name="날짜 개체 틀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2753C6-D595-4B4F-B429-4273B0DD21F4}" type="datetime1">
              <a:rPr lang="en-US" altLang="ko-KR" smtClean="0">
                <a:ea typeface="굴림" charset="-127"/>
              </a:rPr>
              <a:pPr/>
              <a:t>8/10/2010</a:t>
            </a:fld>
            <a:endParaRPr lang="en-US" altLang="ko-KR" smtClean="0">
              <a:ea typeface="굴림" charset="-127"/>
            </a:endParaRPr>
          </a:p>
        </p:txBody>
      </p:sp>
      <p:sp>
        <p:nvSpPr>
          <p:cNvPr id="39940" name="슬라이드 번호 개체 틀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8FB56D5-77A1-4C52-96EB-F16514ED4DC6}" type="slidenum">
              <a:rPr lang="en-US" altLang="ko-KR" smtClean="0">
                <a:ea typeface="굴림" charset="-127"/>
              </a:rPr>
              <a:pPr/>
              <a:t>17</a:t>
            </a:fld>
            <a:endParaRPr lang="en-US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41987" name="날짜 개체 틀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990AF82-4606-4268-AF3F-60F6029CB120}" type="datetime1">
              <a:rPr lang="en-US" altLang="ko-KR" smtClean="0">
                <a:ea typeface="굴림" charset="-127"/>
              </a:rPr>
              <a:pPr/>
              <a:t>8/10/2010</a:t>
            </a:fld>
            <a:endParaRPr lang="en-US" altLang="ko-KR" smtClean="0">
              <a:ea typeface="굴림" charset="-127"/>
            </a:endParaRPr>
          </a:p>
        </p:txBody>
      </p:sp>
      <p:sp>
        <p:nvSpPr>
          <p:cNvPr id="41988" name="슬라이드 번호 개체 틀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7BCA89-8D7F-4340-8E76-613D75D4AF36}" type="slidenum">
              <a:rPr lang="en-US" altLang="ko-KR" smtClean="0">
                <a:ea typeface="굴림" charset="-127"/>
              </a:rPr>
              <a:pPr/>
              <a:t>18</a:t>
            </a:fld>
            <a:endParaRPr lang="en-US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44035" name="날짜 개체 틀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E406C7-A86B-4457-AF28-89F688648C48}" type="datetime1">
              <a:rPr lang="en-US" altLang="ko-KR" smtClean="0">
                <a:ea typeface="굴림" charset="-127"/>
              </a:rPr>
              <a:pPr/>
              <a:t>8/10/2010</a:t>
            </a:fld>
            <a:endParaRPr lang="en-US" altLang="ko-KR" smtClean="0">
              <a:ea typeface="굴림" charset="-127"/>
            </a:endParaRPr>
          </a:p>
        </p:txBody>
      </p:sp>
      <p:sp>
        <p:nvSpPr>
          <p:cNvPr id="44036" name="슬라이드 번호 개체 틀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B694B9-AE3F-49BD-A2D2-35B705FA6FDA}" type="slidenum">
              <a:rPr lang="en-US" altLang="ko-KR" smtClean="0">
                <a:ea typeface="굴림" charset="-127"/>
              </a:rPr>
              <a:pPr/>
              <a:t>19</a:t>
            </a:fld>
            <a:endParaRPr lang="en-US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슬라이드 노트 개체 틀 2"/>
          <p:cNvSpPr>
            <a:spLocks noGrp="1"/>
          </p:cNvSpPr>
          <p:nvPr>
            <p:ph type="body" idx="1"/>
          </p:nvPr>
        </p:nvSpPr>
        <p:spPr bwMode="auto">
          <a:xfrm>
            <a:off x="687388" y="4779963"/>
            <a:ext cx="5499100" cy="1871662"/>
          </a:xfrm>
          <a:noFill/>
        </p:spPr>
        <p:txBody>
          <a:bodyPr/>
          <a:lstStyle/>
          <a:p>
            <a:pPr eaLnBrk="1" hangingPunct="1"/>
            <a:r>
              <a:rPr lang="en-US" altLang="ko-KR" smtClean="0"/>
              <a:t>Contents are as follows</a:t>
            </a:r>
          </a:p>
          <a:p>
            <a:pPr eaLnBrk="1" hangingPunct="1"/>
            <a:r>
              <a:rPr lang="en-US" altLang="ko-KR" smtClean="0"/>
              <a:t>First, I</a:t>
            </a:r>
            <a:r>
              <a:rPr lang="en-US" altLang="ko-KR" smtClean="0">
                <a:latin typeface="Arial" charset="0"/>
              </a:rPr>
              <a:t>’</a:t>
            </a:r>
            <a:r>
              <a:rPr lang="en-US" altLang="ko-KR" smtClean="0"/>
              <a:t>ll explain you the background of  our practice and efforts     </a:t>
            </a:r>
          </a:p>
          <a:p>
            <a:pPr eaLnBrk="1" hangingPunct="1"/>
            <a:r>
              <a:rPr lang="en-US" altLang="ko-KR" smtClean="0"/>
              <a:t>And Next ,  …</a:t>
            </a:r>
          </a:p>
          <a:p>
            <a:pPr eaLnBrk="1" hangingPunct="1"/>
            <a:r>
              <a:rPr lang="en-US" altLang="ko-KR" smtClean="0"/>
              <a:t>Finally, I</a:t>
            </a:r>
            <a:r>
              <a:rPr lang="en-US" altLang="ko-KR" smtClean="0">
                <a:latin typeface="Arial" charset="0"/>
              </a:rPr>
              <a:t>’</a:t>
            </a:r>
            <a:r>
              <a:rPr lang="en-US" altLang="ko-KR" smtClean="0"/>
              <a:t>ll finish this presentation by saying the future plan.   </a:t>
            </a:r>
            <a:endParaRPr lang="ko-KR" altLang="en-US" smtClean="0"/>
          </a:p>
          <a:p>
            <a:pPr eaLnBrk="1" hangingPunct="1"/>
            <a:endParaRPr lang="ko-KR" altLang="en-US" smtClean="0"/>
          </a:p>
        </p:txBody>
      </p:sp>
      <p:sp>
        <p:nvSpPr>
          <p:cNvPr id="9219" name="날짜 개체 틀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199426-B04F-4E4A-AA77-B5D8C8A97818}" type="datetime1">
              <a:rPr lang="en-US" altLang="ko-KR" smtClean="0">
                <a:ea typeface="굴림" charset="-127"/>
              </a:rPr>
              <a:pPr/>
              <a:t>8/10/2010</a:t>
            </a:fld>
            <a:endParaRPr lang="en-US" altLang="ko-KR" smtClean="0">
              <a:ea typeface="굴림" charset="-127"/>
            </a:endParaRPr>
          </a:p>
        </p:txBody>
      </p:sp>
      <p:sp>
        <p:nvSpPr>
          <p:cNvPr id="9220" name="슬라이드 번호 개체 틀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9180F5-4DD4-4074-9FD6-42607FE77E05}" type="slidenum">
              <a:rPr lang="en-US" altLang="ko-KR" smtClean="0">
                <a:ea typeface="굴림" charset="-127"/>
              </a:rPr>
              <a:pPr/>
              <a:t>2</a:t>
            </a:fld>
            <a:endParaRPr lang="en-US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altLang="ko-KR" smtClean="0"/>
              <a:t>the effects of  separating  uncontaminated  liquid  water was excellent </a:t>
            </a:r>
          </a:p>
          <a:p>
            <a:pPr eaLnBrk="1" hangingPunct="1"/>
            <a:r>
              <a:rPr lang="en-US" altLang="ko-KR" smtClean="0"/>
              <a:t>To past we Usually changed LRDPS ---- ---- during</a:t>
            </a:r>
          </a:p>
          <a:p>
            <a:pPr eaLnBrk="1" hangingPunct="1"/>
            <a:endParaRPr lang="en-US" altLang="ko-KR" smtClean="0"/>
          </a:p>
          <a:p>
            <a:pPr eaLnBrk="1" hangingPunct="1"/>
            <a:r>
              <a:rPr lang="en-US" altLang="ko-KR" smtClean="0"/>
              <a:t>The amount of replacement  was up to dozens of drums </a:t>
            </a:r>
          </a:p>
          <a:p>
            <a:pPr eaLnBrk="1" hangingPunct="1"/>
            <a:r>
              <a:rPr lang="en-US" altLang="ko-KR" smtClean="0"/>
              <a:t>But,  this outage  we did not change  and the performance is very  good untill now      </a:t>
            </a:r>
          </a:p>
          <a:p>
            <a:pPr eaLnBrk="1" hangingPunct="1"/>
            <a:endParaRPr lang="ko-KR" altLang="en-US" smtClean="0"/>
          </a:p>
        </p:txBody>
      </p:sp>
      <p:sp>
        <p:nvSpPr>
          <p:cNvPr id="46083" name="날짜 개체 틀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16C242-6D8C-4647-9062-AC1B3B1A82E7}" type="datetime1">
              <a:rPr lang="en-US" altLang="ko-KR" smtClean="0">
                <a:ea typeface="굴림" charset="-127"/>
              </a:rPr>
              <a:pPr/>
              <a:t>8/10/2010</a:t>
            </a:fld>
            <a:endParaRPr lang="en-US" altLang="ko-KR" smtClean="0">
              <a:ea typeface="굴림" charset="-127"/>
            </a:endParaRPr>
          </a:p>
        </p:txBody>
      </p:sp>
      <p:sp>
        <p:nvSpPr>
          <p:cNvPr id="46084" name="슬라이드 번호 개체 틀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0AE1A4-55DA-4C41-890D-2821584D3395}" type="slidenum">
              <a:rPr lang="en-US" altLang="ko-KR" smtClean="0">
                <a:ea typeface="굴림" charset="-127"/>
              </a:rPr>
              <a:pPr/>
              <a:t>20</a:t>
            </a:fld>
            <a:endParaRPr lang="en-US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altLang="ko-KR" smtClean="0"/>
              <a:t>Now, I will summiarize the effects</a:t>
            </a:r>
          </a:p>
          <a:p>
            <a:pPr eaLnBrk="1" hangingPunct="1"/>
            <a:r>
              <a:rPr lang="en-US" altLang="ko-KR" smtClean="0"/>
              <a:t>By using this program and realtime management  of  radwaste </a:t>
            </a:r>
          </a:p>
          <a:p>
            <a:pPr eaLnBrk="1" hangingPunct="1"/>
            <a:r>
              <a:rPr lang="en-US" altLang="ko-KR" smtClean="0"/>
              <a:t>We could   ---  could have adequate   </a:t>
            </a:r>
          </a:p>
          <a:p>
            <a:pPr eaLnBrk="1" hangingPunct="1"/>
            <a:r>
              <a:rPr lang="en-US" altLang="ko-KR" smtClean="0"/>
              <a:t>And we could ---  and  -----</a:t>
            </a:r>
          </a:p>
          <a:p>
            <a:pPr eaLnBrk="1" hangingPunct="1"/>
            <a:r>
              <a:rPr lang="en-US" altLang="ko-KR" smtClean="0"/>
              <a:t>-----</a:t>
            </a:r>
          </a:p>
          <a:p>
            <a:pPr eaLnBrk="1" hangingPunct="1"/>
            <a:r>
              <a:rPr lang="en-US" altLang="ko-KR" smtClean="0"/>
              <a:t>And we could  saparate  uncon liquid   water </a:t>
            </a:r>
          </a:p>
          <a:p>
            <a:pPr eaLnBrk="1" hangingPunct="1"/>
            <a:r>
              <a:rPr lang="en-US" altLang="ko-KR" smtClean="0"/>
              <a:t>And we installed  </a:t>
            </a:r>
            <a:endParaRPr lang="ko-KR" altLang="en-US" smtClean="0"/>
          </a:p>
        </p:txBody>
      </p:sp>
      <p:sp>
        <p:nvSpPr>
          <p:cNvPr id="48131" name="날짜 개체 틀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074543-9769-4EA2-ACBC-4EC191CCE919}" type="datetime1">
              <a:rPr lang="en-US" altLang="ko-KR" smtClean="0">
                <a:ea typeface="굴림" charset="-127"/>
              </a:rPr>
              <a:pPr/>
              <a:t>8/10/2010</a:t>
            </a:fld>
            <a:endParaRPr lang="en-US" altLang="ko-KR" smtClean="0">
              <a:ea typeface="굴림" charset="-127"/>
            </a:endParaRPr>
          </a:p>
        </p:txBody>
      </p:sp>
      <p:sp>
        <p:nvSpPr>
          <p:cNvPr id="48132" name="슬라이드 번호 개체 틀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A8965F-D26A-4AF6-9187-F6A48DB7220D}" type="slidenum">
              <a:rPr lang="en-US" altLang="ko-KR" smtClean="0">
                <a:ea typeface="굴림" charset="-127"/>
              </a:rPr>
              <a:pPr/>
              <a:t>21</a:t>
            </a:fld>
            <a:endParaRPr lang="en-US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altLang="ko-KR" smtClean="0"/>
          </a:p>
          <a:p>
            <a:pPr eaLnBrk="1" hangingPunct="1"/>
            <a:r>
              <a:rPr lang="en-US" altLang="ko-KR" smtClean="0"/>
              <a:t> we planed 38 drums in the beginning of  outage  but the result  was 15</a:t>
            </a:r>
          </a:p>
          <a:p>
            <a:pPr eaLnBrk="1" hangingPunct="1"/>
            <a:r>
              <a:rPr lang="en-US" altLang="ko-KR" smtClean="0"/>
              <a:t>we  reduced 61 %   compare with  plan</a:t>
            </a:r>
          </a:p>
          <a:p>
            <a:pPr eaLnBrk="1" hangingPunct="1"/>
            <a:r>
              <a:rPr lang="en-US" altLang="ko-KR" smtClean="0"/>
              <a:t>We -----           64%   -----                    previous year        </a:t>
            </a:r>
            <a:endParaRPr lang="ko-KR" altLang="en-US" smtClean="0"/>
          </a:p>
        </p:txBody>
      </p:sp>
      <p:sp>
        <p:nvSpPr>
          <p:cNvPr id="50179" name="날짜 개체 틀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F4A4B83-B671-415E-A5F9-C08042A28C8F}" type="datetime1">
              <a:rPr lang="en-US" altLang="ko-KR" smtClean="0">
                <a:ea typeface="굴림" charset="-127"/>
              </a:rPr>
              <a:pPr/>
              <a:t>8/10/2010</a:t>
            </a:fld>
            <a:endParaRPr lang="en-US" altLang="ko-KR" smtClean="0">
              <a:ea typeface="굴림" charset="-127"/>
            </a:endParaRPr>
          </a:p>
        </p:txBody>
      </p:sp>
      <p:sp>
        <p:nvSpPr>
          <p:cNvPr id="50180" name="슬라이드 번호 개체 틀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E963C8-C11E-4BAD-9E69-19A421E9E964}" type="slidenum">
              <a:rPr lang="en-US" altLang="ko-KR" smtClean="0">
                <a:ea typeface="굴림" charset="-127"/>
              </a:rPr>
              <a:pPr/>
              <a:t>22</a:t>
            </a:fld>
            <a:endParaRPr lang="en-US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altLang="ko-KR" smtClean="0"/>
          </a:p>
          <a:p>
            <a:pPr eaLnBrk="1" hangingPunct="1"/>
            <a:r>
              <a:rPr lang="en-US" altLang="ko-KR" smtClean="0"/>
              <a:t> </a:t>
            </a:r>
            <a:endParaRPr lang="ko-KR" altLang="en-US" smtClean="0"/>
          </a:p>
        </p:txBody>
      </p:sp>
      <p:sp>
        <p:nvSpPr>
          <p:cNvPr id="52227" name="날짜 개체 틀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2FD656-2030-4D69-986F-0C3B78D0ABA8}" type="datetime1">
              <a:rPr lang="en-US" altLang="ko-KR" smtClean="0">
                <a:ea typeface="굴림" charset="-127"/>
              </a:rPr>
              <a:pPr/>
              <a:t>8/10/2010</a:t>
            </a:fld>
            <a:endParaRPr lang="en-US" altLang="ko-KR" smtClean="0">
              <a:ea typeface="굴림" charset="-127"/>
            </a:endParaRPr>
          </a:p>
        </p:txBody>
      </p:sp>
      <p:sp>
        <p:nvSpPr>
          <p:cNvPr id="52228" name="슬라이드 번호 개체 틀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C741B8E-86BA-4D5B-9E82-468368D03A54}" type="slidenum">
              <a:rPr lang="en-US" altLang="ko-KR" smtClean="0">
                <a:ea typeface="굴림" charset="-127"/>
              </a:rPr>
              <a:pPr/>
              <a:t>23</a:t>
            </a:fld>
            <a:endParaRPr lang="en-US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altLang="ko-KR" smtClean="0"/>
              <a:t>In the future </a:t>
            </a:r>
          </a:p>
          <a:p>
            <a:pPr eaLnBrk="1" hangingPunct="1"/>
            <a:r>
              <a:rPr lang="en-US" altLang="ko-KR" smtClean="0"/>
              <a:t>We will improve main radwaste sources  analyzed by this program </a:t>
            </a:r>
          </a:p>
          <a:p>
            <a:pPr eaLnBrk="1" hangingPunct="1"/>
            <a:r>
              <a:rPr lang="en-US" altLang="ko-KR" smtClean="0"/>
              <a:t> we will replace ----- ------  reuse  </a:t>
            </a:r>
          </a:p>
          <a:p>
            <a:pPr eaLnBrk="1" hangingPunct="1"/>
            <a:r>
              <a:rPr lang="en-US" altLang="ko-KR" smtClean="0"/>
              <a:t>And now, we are able to carry out --- </a:t>
            </a:r>
          </a:p>
          <a:p>
            <a:pPr eaLnBrk="1" hangingPunct="1"/>
            <a:endParaRPr lang="en-US" altLang="ko-KR" smtClean="0"/>
          </a:p>
          <a:p>
            <a:pPr eaLnBrk="1" hangingPunct="1"/>
            <a:r>
              <a:rPr lang="en-US" altLang="ko-KR" smtClean="0"/>
              <a:t>And we are upgrading ---- --- by professional company </a:t>
            </a:r>
          </a:p>
          <a:p>
            <a:pPr eaLnBrk="1" hangingPunct="1"/>
            <a:r>
              <a:rPr lang="en-US" altLang="ko-KR" smtClean="0"/>
              <a:t>Now  I will finish my presentation </a:t>
            </a:r>
          </a:p>
          <a:p>
            <a:pPr eaLnBrk="1" hangingPunct="1"/>
            <a:r>
              <a:rPr lang="en-US" altLang="ko-KR" smtClean="0"/>
              <a:t>Thank for your attention</a:t>
            </a:r>
          </a:p>
          <a:p>
            <a:pPr eaLnBrk="1" hangingPunct="1"/>
            <a:endParaRPr lang="en-US" altLang="ko-KR" smtClean="0"/>
          </a:p>
          <a:p>
            <a:pPr eaLnBrk="1" hangingPunct="1"/>
            <a:r>
              <a:rPr lang="en-US" altLang="ko-KR" smtClean="0"/>
              <a:t> </a:t>
            </a:r>
          </a:p>
          <a:p>
            <a:pPr eaLnBrk="1" hangingPunct="1"/>
            <a:endParaRPr lang="en-US" altLang="ko-KR" smtClean="0"/>
          </a:p>
          <a:p>
            <a:pPr eaLnBrk="1" hangingPunct="1"/>
            <a:endParaRPr lang="en-US" altLang="ko-KR" smtClean="0"/>
          </a:p>
          <a:p>
            <a:pPr eaLnBrk="1" hangingPunct="1"/>
            <a:r>
              <a:rPr lang="en-US" altLang="ko-KR" smtClean="0"/>
              <a:t> </a:t>
            </a:r>
          </a:p>
        </p:txBody>
      </p:sp>
      <p:sp>
        <p:nvSpPr>
          <p:cNvPr id="54275" name="날짜 개체 틀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7DCC486-65EA-44FE-9F95-AA75F7B06830}" type="datetime1">
              <a:rPr lang="en-US" altLang="ko-KR" smtClean="0">
                <a:ea typeface="굴림" charset="-127"/>
              </a:rPr>
              <a:pPr/>
              <a:t>8/10/2010</a:t>
            </a:fld>
            <a:endParaRPr lang="en-US" altLang="ko-KR" smtClean="0">
              <a:ea typeface="굴림" charset="-127"/>
            </a:endParaRPr>
          </a:p>
        </p:txBody>
      </p:sp>
      <p:sp>
        <p:nvSpPr>
          <p:cNvPr id="54276" name="슬라이드 번호 개체 틀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205046F-E482-48E0-AC64-AD8036DD7E0B}" type="slidenum">
              <a:rPr lang="en-US" altLang="ko-KR" smtClean="0">
                <a:ea typeface="굴림" charset="-127"/>
              </a:rPr>
              <a:pPr/>
              <a:t>24</a:t>
            </a:fld>
            <a:endParaRPr lang="en-US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ko-KR" altLang="en-US" smtClean="0"/>
          </a:p>
        </p:txBody>
      </p:sp>
      <p:sp>
        <p:nvSpPr>
          <p:cNvPr id="56323" name="날짜 개체 틀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40BBD9F-7611-4938-B21D-999BA00E474B}" type="datetime1">
              <a:rPr lang="en-US" altLang="ko-KR" smtClean="0">
                <a:ea typeface="굴림" charset="-127"/>
              </a:rPr>
              <a:pPr/>
              <a:t>8/10/2010</a:t>
            </a:fld>
            <a:endParaRPr lang="en-US" altLang="ko-KR" smtClean="0">
              <a:ea typeface="굴림" charset="-127"/>
            </a:endParaRPr>
          </a:p>
        </p:txBody>
      </p:sp>
      <p:sp>
        <p:nvSpPr>
          <p:cNvPr id="56324" name="슬라이드 번호 개체 틀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07503BB-0CBC-4003-81DD-DB9D6F9DF26B}" type="slidenum">
              <a:rPr lang="en-US" altLang="ko-KR" smtClean="0">
                <a:ea typeface="굴림" charset="-127"/>
              </a:rPr>
              <a:pPr/>
              <a:t>25</a:t>
            </a:fld>
            <a:endParaRPr lang="en-US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687388" y="4779963"/>
            <a:ext cx="5499100" cy="24114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dirty="0" smtClean="0"/>
              <a:t>Recent  year,  </a:t>
            </a:r>
            <a:r>
              <a:rPr lang="en-US" altLang="ko-KR" dirty="0" err="1" smtClean="0"/>
              <a:t>Radwaste</a:t>
            </a:r>
            <a:r>
              <a:rPr lang="en-US" altLang="ko-KR" dirty="0" smtClean="0"/>
              <a:t> reduction  is  a  pending item  for our company .</a:t>
            </a:r>
            <a:r>
              <a:rPr lang="en-US" altLang="ko-KR" dirty="0" smtClean="0">
                <a:solidFill>
                  <a:srgbClr val="FFFF00"/>
                </a:solidFill>
                <a:ea typeface="HY울릉도M" pitchFamily="18" charset="-127"/>
              </a:rPr>
              <a:t> </a:t>
            </a:r>
          </a:p>
          <a:p>
            <a:pPr eaLnBrk="1" hangingPunct="1">
              <a:defRPr/>
            </a:pPr>
            <a:r>
              <a:rPr lang="en-US" altLang="ko-KR" dirty="0" smtClean="0">
                <a:ea typeface="HY울릉도M" pitchFamily="18" charset="-127"/>
              </a:rPr>
              <a:t>radioactive waste disposal  cost is increasing highly . It’s up to about  8,000 per drum</a:t>
            </a:r>
            <a:r>
              <a:rPr lang="en-US" altLang="ko-KR" dirty="0" smtClean="0"/>
              <a:t> </a:t>
            </a:r>
          </a:p>
          <a:p>
            <a:pPr eaLnBrk="1" hangingPunct="1">
              <a:defRPr/>
            </a:pPr>
            <a:r>
              <a:rPr lang="en-US" altLang="ko-KR" dirty="0" smtClean="0"/>
              <a:t>And  </a:t>
            </a:r>
            <a:r>
              <a:rPr lang="en-US" altLang="ko-KR" dirty="0" smtClean="0">
                <a:solidFill>
                  <a:schemeClr val="tx2">
                    <a:lumMod val="50000"/>
                  </a:schemeClr>
                </a:solidFill>
                <a:ea typeface="HY울릉도M" pitchFamily="18" charset="-127"/>
              </a:rPr>
              <a:t>Site Storage warehouse is almost Full </a:t>
            </a:r>
            <a:endParaRPr lang="ko-KR" altLang="en-US" dirty="0" smtClean="0">
              <a:solidFill>
                <a:schemeClr val="tx2">
                  <a:lumMod val="50000"/>
                </a:schemeClr>
              </a:solidFill>
              <a:ea typeface="HY울릉도M" pitchFamily="18" charset="-127"/>
            </a:endParaRPr>
          </a:p>
          <a:p>
            <a:pPr eaLnBrk="1" hangingPunct="1">
              <a:defRPr/>
            </a:pPr>
            <a:r>
              <a:rPr lang="en-US" altLang="ko-KR" dirty="0" smtClean="0"/>
              <a:t> to solve this problem, We have to upgrade</a:t>
            </a:r>
            <a:r>
              <a:rPr lang="en-US" altLang="ko-KR" dirty="0" smtClean="0">
                <a:solidFill>
                  <a:schemeClr val="tx2">
                    <a:lumMod val="50000"/>
                  </a:schemeClr>
                </a:solidFill>
                <a:ea typeface="HY울릉도M" pitchFamily="18" charset="-127"/>
              </a:rPr>
              <a:t> Radioactive wastes management</a:t>
            </a:r>
            <a:endParaRPr lang="ko-KR" altLang="en-US" dirty="0" smtClean="0">
              <a:solidFill>
                <a:schemeClr val="tx2">
                  <a:lumMod val="50000"/>
                </a:schemeClr>
              </a:solidFill>
              <a:ea typeface="HY울릉도M" pitchFamily="18" charset="-127"/>
            </a:endParaRPr>
          </a:p>
          <a:p>
            <a:pPr eaLnBrk="1" hangingPunct="1">
              <a:defRPr/>
            </a:pPr>
            <a:r>
              <a:rPr lang="en-US" altLang="ko-KR" dirty="0" smtClean="0"/>
              <a:t> Before We made drum after collecting </a:t>
            </a:r>
            <a:r>
              <a:rPr lang="en-US" altLang="ko-KR" dirty="0" err="1" smtClean="0"/>
              <a:t>radwaste</a:t>
            </a:r>
            <a:r>
              <a:rPr lang="en-US" altLang="ko-KR" dirty="0" smtClean="0"/>
              <a:t> . But, from now on we must have every step intervention  from work place to </a:t>
            </a:r>
            <a:r>
              <a:rPr lang="en-US" altLang="ko-KR" dirty="0" err="1" smtClean="0"/>
              <a:t>druming</a:t>
            </a:r>
            <a:r>
              <a:rPr lang="en-US" altLang="ko-KR" dirty="0" smtClean="0"/>
              <a:t>   </a:t>
            </a:r>
          </a:p>
          <a:p>
            <a:pPr eaLnBrk="1" hangingPunct="1">
              <a:defRPr/>
            </a:pPr>
            <a:r>
              <a:rPr lang="en-US" altLang="ko-KR" dirty="0" smtClean="0"/>
              <a:t> we have to classify waste and segregate and  collect  and we have to feedback  </a:t>
            </a:r>
          </a:p>
          <a:p>
            <a:pPr eaLnBrk="1" hangingPunct="1">
              <a:defRPr/>
            </a:pPr>
            <a:r>
              <a:rPr lang="en-US" altLang="ko-KR" dirty="0" smtClean="0"/>
              <a:t>To carry out  this works effectively  , we need price analysis system      </a:t>
            </a:r>
          </a:p>
          <a:p>
            <a:pPr eaLnBrk="1" hangingPunct="1">
              <a:defRPr/>
            </a:pPr>
            <a:r>
              <a:rPr lang="en-US" altLang="ko-KR" dirty="0" smtClean="0"/>
              <a:t> </a:t>
            </a:r>
          </a:p>
          <a:p>
            <a:pPr eaLnBrk="1" hangingPunct="1">
              <a:defRPr/>
            </a:pPr>
            <a:endParaRPr lang="ko-KR" altLang="en-US" dirty="0" smtClean="0"/>
          </a:p>
          <a:p>
            <a:pPr eaLnBrk="1" hangingPunct="1">
              <a:defRPr/>
            </a:pPr>
            <a:endParaRPr lang="ko-KR" altLang="en-US" dirty="0"/>
          </a:p>
        </p:txBody>
      </p:sp>
      <p:sp>
        <p:nvSpPr>
          <p:cNvPr id="11267" name="날짜 개체 틀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137B45-BB8C-4667-92D8-C890D5181FD3}" type="datetime1">
              <a:rPr lang="en-US" altLang="ko-KR" smtClean="0">
                <a:ea typeface="굴림" charset="-127"/>
              </a:rPr>
              <a:pPr/>
              <a:t>8/10/2010</a:t>
            </a:fld>
            <a:endParaRPr lang="en-US" altLang="ko-KR" smtClean="0">
              <a:ea typeface="굴림" charset="-127"/>
            </a:endParaRPr>
          </a:p>
        </p:txBody>
      </p:sp>
      <p:sp>
        <p:nvSpPr>
          <p:cNvPr id="11268" name="슬라이드 번호 개체 틀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6AEB19-3D33-4124-A576-CC17FE08BDE0}" type="slidenum">
              <a:rPr lang="en-US" altLang="ko-KR" smtClean="0">
                <a:ea typeface="굴림" charset="-127"/>
              </a:rPr>
              <a:pPr/>
              <a:t>3</a:t>
            </a:fld>
            <a:endParaRPr lang="en-US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슬라이드 노트 개체 틀 2"/>
          <p:cNvSpPr>
            <a:spLocks noGrp="1"/>
          </p:cNvSpPr>
          <p:nvPr>
            <p:ph type="body" idx="1"/>
          </p:nvPr>
        </p:nvSpPr>
        <p:spPr bwMode="auto">
          <a:xfrm>
            <a:off x="687388" y="4779963"/>
            <a:ext cx="5499100" cy="2411412"/>
          </a:xfrm>
          <a:noFill/>
        </p:spPr>
        <p:txBody>
          <a:bodyPr/>
          <a:lstStyle/>
          <a:p>
            <a:pPr eaLnBrk="1" hangingPunct="1"/>
            <a:endParaRPr lang="ko-KR" altLang="en-US" smtClean="0"/>
          </a:p>
          <a:p>
            <a:pPr eaLnBrk="1" hangingPunct="1"/>
            <a:endParaRPr lang="ko-KR" altLang="en-US" smtClean="0"/>
          </a:p>
        </p:txBody>
      </p:sp>
      <p:sp>
        <p:nvSpPr>
          <p:cNvPr id="13315" name="날짜 개체 틀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EAB1F9F-86EA-449B-AC10-D33C30679492}" type="datetime1">
              <a:rPr lang="en-US" altLang="ko-KR" smtClean="0">
                <a:ea typeface="굴림" charset="-127"/>
              </a:rPr>
              <a:pPr/>
              <a:t>8/10/2010</a:t>
            </a:fld>
            <a:endParaRPr lang="en-US" altLang="ko-KR" smtClean="0">
              <a:ea typeface="굴림" charset="-127"/>
            </a:endParaRPr>
          </a:p>
        </p:txBody>
      </p:sp>
      <p:sp>
        <p:nvSpPr>
          <p:cNvPr id="13316" name="슬라이드 번호 개체 틀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5E8255-DA5A-4ACF-B6DA-BA2E02349922}" type="slidenum">
              <a:rPr lang="en-US" altLang="ko-KR" smtClean="0">
                <a:ea typeface="굴림" charset="-127"/>
              </a:rPr>
              <a:pPr/>
              <a:t>4</a:t>
            </a:fld>
            <a:endParaRPr lang="en-US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슬라이드 노트 개체 틀 2"/>
          <p:cNvSpPr>
            <a:spLocks noGrp="1"/>
          </p:cNvSpPr>
          <p:nvPr>
            <p:ph type="body" idx="1"/>
          </p:nvPr>
        </p:nvSpPr>
        <p:spPr bwMode="auto">
          <a:xfrm>
            <a:off x="687388" y="4779963"/>
            <a:ext cx="5499100" cy="1639887"/>
          </a:xfrm>
          <a:noFill/>
        </p:spPr>
        <p:txBody>
          <a:bodyPr/>
          <a:lstStyle/>
          <a:p>
            <a:pPr eaLnBrk="1" hangingPunct="1"/>
            <a:r>
              <a:rPr lang="en-US" altLang="ko-KR" smtClean="0"/>
              <a:t>Now , I’ll brief  on present status and problem</a:t>
            </a:r>
          </a:p>
          <a:p>
            <a:pPr eaLnBrk="1" hangingPunct="1"/>
            <a:r>
              <a:rPr lang="en-US" altLang="ko-KR" smtClean="0"/>
              <a:t>Until now, -----</a:t>
            </a:r>
          </a:p>
          <a:p>
            <a:pPr eaLnBrk="1" hangingPunct="1"/>
            <a:r>
              <a:rPr lang="en-US" altLang="ko-KR" smtClean="0"/>
              <a:t>And  waste was not registered</a:t>
            </a:r>
          </a:p>
          <a:p>
            <a:pPr eaLnBrk="1" hangingPunct="1"/>
            <a:r>
              <a:rPr lang="en-US" altLang="ko-KR" smtClean="0"/>
              <a:t>To see Below pictures . Before, we used waste collection  bin</a:t>
            </a:r>
          </a:p>
          <a:p>
            <a:pPr eaLnBrk="1" hangingPunct="1"/>
            <a:r>
              <a:rPr lang="en-US" altLang="ko-KR" smtClean="0"/>
              <a:t>So, works  ------ </a:t>
            </a:r>
            <a:endParaRPr lang="ko-KR" altLang="en-US" smtClean="0"/>
          </a:p>
        </p:txBody>
      </p:sp>
      <p:sp>
        <p:nvSpPr>
          <p:cNvPr id="15363" name="날짜 개체 틀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067121C-F4CA-4E79-898B-38EF3CD485BA}" type="datetime1">
              <a:rPr lang="en-US" altLang="ko-KR" smtClean="0">
                <a:ea typeface="굴림" charset="-127"/>
              </a:rPr>
              <a:pPr/>
              <a:t>8/10/2010</a:t>
            </a:fld>
            <a:endParaRPr lang="en-US" altLang="ko-KR" smtClean="0">
              <a:ea typeface="굴림" charset="-127"/>
            </a:endParaRPr>
          </a:p>
        </p:txBody>
      </p:sp>
      <p:sp>
        <p:nvSpPr>
          <p:cNvPr id="15364" name="슬라이드 번호 개체 틀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170A49-7255-4768-BFBD-3BEA9E0767AD}" type="slidenum">
              <a:rPr lang="en-US" altLang="ko-KR" smtClean="0">
                <a:ea typeface="굴림" charset="-127"/>
              </a:rPr>
              <a:pPr/>
              <a:t>5</a:t>
            </a:fld>
            <a:endParaRPr lang="en-US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altLang="ko-KR" smtClean="0"/>
              <a:t>And ,  another problem was all drumming ----</a:t>
            </a:r>
          </a:p>
          <a:p>
            <a:pPr eaLnBrk="1" hangingPunct="1"/>
            <a:r>
              <a:rPr lang="en-US" altLang="ko-KR" smtClean="0"/>
              <a:t>We did not pay --- ----  --- we ignored ---- </a:t>
            </a:r>
          </a:p>
          <a:p>
            <a:pPr eaLnBrk="1" hangingPunct="1"/>
            <a:endParaRPr lang="en-US" altLang="ko-KR" smtClean="0"/>
          </a:p>
          <a:p>
            <a:pPr eaLnBrk="1" hangingPunct="1"/>
            <a:r>
              <a:rPr lang="en-US" altLang="ko-KR" smtClean="0"/>
              <a:t>And there was  no ---  and adequate Volume reduction.</a:t>
            </a:r>
          </a:p>
          <a:p>
            <a:pPr eaLnBrk="1" hangingPunct="1"/>
            <a:r>
              <a:rPr lang="en-US" altLang="ko-KR" smtClean="0"/>
              <a:t>IF We should have adequate treatments like as  wash, decon., delay&amp;decay</a:t>
            </a:r>
          </a:p>
          <a:p>
            <a:pPr eaLnBrk="1" hangingPunct="1"/>
            <a:r>
              <a:rPr lang="en-US" altLang="ko-KR" smtClean="0"/>
              <a:t>We woud reduce waste still more  but we did not until now   </a:t>
            </a:r>
          </a:p>
          <a:p>
            <a:pPr eaLnBrk="1" hangingPunct="1"/>
            <a:r>
              <a:rPr lang="en-US" altLang="ko-KR" smtClean="0"/>
              <a:t> Another problem is  poor --- </a:t>
            </a:r>
          </a:p>
          <a:p>
            <a:pPr eaLnBrk="1" hangingPunct="1"/>
            <a:r>
              <a:rPr lang="en-US" altLang="ko-KR" smtClean="0"/>
              <a:t> --------</a:t>
            </a:r>
          </a:p>
          <a:p>
            <a:pPr eaLnBrk="1" hangingPunct="1"/>
            <a:r>
              <a:rPr lang="en-US" altLang="ko-KR" smtClean="0"/>
              <a:t> with the reason, LRS ------   MOREOVER ----  finally radwaste generated --- </a:t>
            </a:r>
          </a:p>
        </p:txBody>
      </p:sp>
      <p:sp>
        <p:nvSpPr>
          <p:cNvPr id="17411" name="날짜 개체 틀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C497B9C-E8BA-4F37-A2C4-8C8BC4131423}" type="datetime1">
              <a:rPr lang="en-US" altLang="ko-KR" smtClean="0">
                <a:ea typeface="굴림" charset="-127"/>
              </a:rPr>
              <a:pPr/>
              <a:t>8/10/2010</a:t>
            </a:fld>
            <a:endParaRPr lang="en-US" altLang="ko-KR" smtClean="0">
              <a:ea typeface="굴림" charset="-127"/>
            </a:endParaRPr>
          </a:p>
        </p:txBody>
      </p:sp>
      <p:sp>
        <p:nvSpPr>
          <p:cNvPr id="17412" name="슬라이드 번호 개체 틀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C48029-26B1-42E9-BCD7-E4D38D0F97D5}" type="slidenum">
              <a:rPr lang="en-US" altLang="ko-KR" smtClean="0">
                <a:ea typeface="굴림" charset="-127"/>
              </a:rPr>
              <a:pPr/>
              <a:t>6</a:t>
            </a:fld>
            <a:endParaRPr lang="en-US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altLang="ko-KR" smtClean="0"/>
              <a:t>To improve  this  previously mentioned problems   </a:t>
            </a:r>
          </a:p>
          <a:p>
            <a:pPr eaLnBrk="1" hangingPunct="1"/>
            <a:r>
              <a:rPr lang="en-US" altLang="ko-KR" smtClean="0"/>
              <a:t> we decided to  real time manage and feedback for radwaste reduction</a:t>
            </a:r>
          </a:p>
          <a:p>
            <a:pPr eaLnBrk="1" hangingPunct="1"/>
            <a:r>
              <a:rPr lang="en-US" altLang="ko-KR" smtClean="0"/>
              <a:t>First , ----  </a:t>
            </a:r>
          </a:p>
          <a:p>
            <a:pPr eaLnBrk="1" hangingPunct="1"/>
            <a:r>
              <a:rPr lang="en-US" altLang="ko-KR" smtClean="0"/>
              <a:t>And . Install and use operate --- in that place,  use the  ---- </a:t>
            </a:r>
          </a:p>
          <a:p>
            <a:pPr eaLnBrk="1" hangingPunct="1"/>
            <a:endParaRPr lang="en-US" altLang="ko-KR" smtClean="0"/>
          </a:p>
          <a:p>
            <a:pPr eaLnBrk="1" hangingPunct="1"/>
            <a:r>
              <a:rPr lang="en-US" altLang="ko-KR" smtClean="0"/>
              <a:t>And , monitoring </a:t>
            </a:r>
          </a:p>
          <a:p>
            <a:pPr eaLnBrk="1" hangingPunct="1"/>
            <a:r>
              <a:rPr lang="en-US" altLang="ko-KR" smtClean="0"/>
              <a:t>To carry out  All this plan, we developed the  real time radwaste management</a:t>
            </a:r>
          </a:p>
          <a:p>
            <a:pPr eaLnBrk="1" hangingPunct="1"/>
            <a:r>
              <a:rPr lang="en-US" altLang="ko-KR" smtClean="0"/>
              <a:t>   </a:t>
            </a:r>
          </a:p>
          <a:p>
            <a:pPr eaLnBrk="1" hangingPunct="1"/>
            <a:endParaRPr lang="en-US" altLang="ko-KR" smtClean="0"/>
          </a:p>
          <a:p>
            <a:pPr eaLnBrk="1" hangingPunct="1"/>
            <a:r>
              <a:rPr lang="ko-KR" altLang="en-US" smtClean="0"/>
              <a:t> </a:t>
            </a:r>
            <a:r>
              <a:rPr lang="en-US" altLang="ko-KR" smtClean="0"/>
              <a:t> </a:t>
            </a:r>
          </a:p>
          <a:p>
            <a:pPr eaLnBrk="1" hangingPunct="1"/>
            <a:endParaRPr lang="en-US" altLang="ko-KR" smtClean="0"/>
          </a:p>
          <a:p>
            <a:pPr eaLnBrk="1" hangingPunct="1"/>
            <a:endParaRPr lang="en-US" altLang="ko-KR" smtClean="0"/>
          </a:p>
          <a:p>
            <a:pPr eaLnBrk="1" hangingPunct="1"/>
            <a:r>
              <a:rPr lang="en-US" altLang="ko-KR" smtClean="0"/>
              <a:t>  </a:t>
            </a:r>
          </a:p>
          <a:p>
            <a:pPr eaLnBrk="1" hangingPunct="1"/>
            <a:endParaRPr lang="en-US" altLang="ko-KR" smtClean="0"/>
          </a:p>
          <a:p>
            <a:pPr eaLnBrk="1" hangingPunct="1"/>
            <a:r>
              <a:rPr lang="en-US" altLang="ko-KR" smtClean="0"/>
              <a:t> </a:t>
            </a:r>
          </a:p>
          <a:p>
            <a:pPr eaLnBrk="1" hangingPunct="1"/>
            <a:r>
              <a:rPr lang="en-US" altLang="ko-KR" smtClean="0"/>
              <a:t> </a:t>
            </a:r>
            <a:endParaRPr lang="ko-KR" altLang="en-US" smtClean="0"/>
          </a:p>
        </p:txBody>
      </p:sp>
      <p:sp>
        <p:nvSpPr>
          <p:cNvPr id="19459" name="날짜 개체 틀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E4B62E-404B-4383-82B8-209E9BEB130F}" type="datetime1">
              <a:rPr lang="en-US" altLang="ko-KR" smtClean="0">
                <a:ea typeface="굴림" charset="-127"/>
              </a:rPr>
              <a:pPr/>
              <a:t>8/10/2010</a:t>
            </a:fld>
            <a:endParaRPr lang="en-US" altLang="ko-KR" smtClean="0">
              <a:ea typeface="굴림" charset="-127"/>
            </a:endParaRPr>
          </a:p>
        </p:txBody>
      </p:sp>
      <p:sp>
        <p:nvSpPr>
          <p:cNvPr id="19460" name="슬라이드 번호 개체 틀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964D18-9CCE-4CCE-B339-B6AEBDF6EAB3}" type="slidenum">
              <a:rPr lang="en-US" altLang="ko-KR" smtClean="0">
                <a:ea typeface="굴림" charset="-127"/>
              </a:rPr>
              <a:pPr/>
              <a:t>7</a:t>
            </a:fld>
            <a:endParaRPr lang="en-US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altLang="ko-KR" smtClean="0"/>
          </a:p>
          <a:p>
            <a:pPr eaLnBrk="1" hangingPunct="1"/>
            <a:r>
              <a:rPr lang="en-US" altLang="ko-KR" smtClean="0"/>
              <a:t> this slide shows overview of  realtime radwaste program   </a:t>
            </a:r>
          </a:p>
          <a:p>
            <a:pPr eaLnBrk="1" hangingPunct="1"/>
            <a:r>
              <a:rPr lang="en-US" altLang="ko-KR" smtClean="0"/>
              <a:t>In the waste collection station we classify,  segregate, collect  radwaste and summarize and transfer these field data to  program </a:t>
            </a:r>
          </a:p>
          <a:p>
            <a:pPr eaLnBrk="1" hangingPunct="1"/>
            <a:r>
              <a:rPr lang="en-US" altLang="ko-KR" smtClean="0"/>
              <a:t>Field data is accumulated by  various database </a:t>
            </a:r>
          </a:p>
          <a:p>
            <a:pPr eaLnBrk="1" hangingPunct="1"/>
            <a:r>
              <a:rPr lang="en-US" altLang="ko-KR" smtClean="0"/>
              <a:t> ----   </a:t>
            </a:r>
          </a:p>
          <a:p>
            <a:pPr eaLnBrk="1" hangingPunct="1"/>
            <a:r>
              <a:rPr lang="en-US" altLang="ko-KR" smtClean="0"/>
              <a:t>And  produce daily general status report</a:t>
            </a:r>
          </a:p>
          <a:p>
            <a:pPr eaLnBrk="1" hangingPunct="1"/>
            <a:r>
              <a:rPr lang="en-US" altLang="ko-KR" smtClean="0"/>
              <a:t>It contains general status and Daily /cumulative trends and analysis and feedback </a:t>
            </a:r>
          </a:p>
          <a:p>
            <a:pPr eaLnBrk="1" hangingPunct="1"/>
            <a:r>
              <a:rPr lang="en-US" altLang="ko-KR" smtClean="0"/>
              <a:t>About  waste,  related works, types , generation sources, whether it is excessive  or not</a:t>
            </a:r>
          </a:p>
          <a:p>
            <a:pPr eaLnBrk="1" hangingPunct="1"/>
            <a:r>
              <a:rPr lang="en-US" altLang="ko-KR" smtClean="0"/>
              <a:t>With  this realtime management  we are able to analyze precisely  feedback adequately and promptly</a:t>
            </a:r>
          </a:p>
          <a:p>
            <a:pPr eaLnBrk="1" hangingPunct="1"/>
            <a:r>
              <a:rPr lang="en-US" altLang="ko-KR" smtClean="0"/>
              <a:t>As a result  radwaste was reduced actually.</a:t>
            </a:r>
            <a:endParaRPr lang="ko-KR" altLang="en-US" smtClean="0"/>
          </a:p>
        </p:txBody>
      </p:sp>
      <p:sp>
        <p:nvSpPr>
          <p:cNvPr id="21507" name="날짜 개체 틀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01C617-198F-4758-967B-A9615C0D9789}" type="datetime1">
              <a:rPr lang="en-US" altLang="ko-KR" smtClean="0">
                <a:ea typeface="굴림" charset="-127"/>
              </a:rPr>
              <a:pPr/>
              <a:t>8/10/2010</a:t>
            </a:fld>
            <a:endParaRPr lang="en-US" altLang="ko-KR" smtClean="0">
              <a:ea typeface="굴림" charset="-127"/>
            </a:endParaRPr>
          </a:p>
        </p:txBody>
      </p:sp>
      <p:sp>
        <p:nvSpPr>
          <p:cNvPr id="21508" name="슬라이드 번호 개체 틀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983C8F-104E-42CA-BB81-A1F4C375AF41}" type="slidenum">
              <a:rPr lang="en-US" altLang="ko-KR" smtClean="0">
                <a:ea typeface="굴림" charset="-127"/>
              </a:rPr>
              <a:pPr/>
              <a:t>8</a:t>
            </a:fld>
            <a:endParaRPr lang="en-US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altLang="ko-KR" smtClean="0"/>
              <a:t>This slide is captured  databasecscreen</a:t>
            </a:r>
          </a:p>
          <a:p>
            <a:pPr eaLnBrk="1" hangingPunct="1"/>
            <a:r>
              <a:rPr lang="en-US" altLang="ko-KR" smtClean="0"/>
              <a:t>All works are sorted  by related groups and reported by daily</a:t>
            </a:r>
          </a:p>
          <a:p>
            <a:pPr eaLnBrk="1" hangingPunct="1"/>
            <a:r>
              <a:rPr lang="en-US" altLang="ko-KR" smtClean="0"/>
              <a:t> There are various D/B .  general ststus D/B,  -----</a:t>
            </a:r>
          </a:p>
          <a:p>
            <a:pPr eaLnBrk="1" hangingPunct="1"/>
            <a:endParaRPr lang="en-US" altLang="ko-KR" smtClean="0"/>
          </a:p>
          <a:p>
            <a:pPr eaLnBrk="1" hangingPunct="1"/>
            <a:endParaRPr lang="en-US" altLang="ko-KR" smtClean="0"/>
          </a:p>
        </p:txBody>
      </p:sp>
      <p:sp>
        <p:nvSpPr>
          <p:cNvPr id="23555" name="날짜 개체 틀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3E93A4-BC87-4EB8-BCF1-E7F6676B5F4C}" type="datetime1">
              <a:rPr lang="en-US" altLang="ko-KR" smtClean="0">
                <a:ea typeface="굴림" charset="-127"/>
              </a:rPr>
              <a:pPr/>
              <a:t>8/10/2010</a:t>
            </a:fld>
            <a:endParaRPr lang="en-US" altLang="ko-KR" smtClean="0">
              <a:ea typeface="굴림" charset="-127"/>
            </a:endParaRPr>
          </a:p>
        </p:txBody>
      </p:sp>
      <p:sp>
        <p:nvSpPr>
          <p:cNvPr id="23556" name="슬라이드 번호 개체 틀 4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F97041-412E-4C14-96C7-BC594C35BA61}" type="slidenum">
              <a:rPr lang="en-US" altLang="ko-KR" smtClean="0">
                <a:ea typeface="굴림" charset="-127"/>
              </a:rPr>
              <a:pPr/>
              <a:t>9</a:t>
            </a:fld>
            <a:endParaRPr lang="en-US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/>
          </p:cNvSpPr>
          <p:nvPr/>
        </p:nvSpPr>
        <p:spPr>
          <a:xfrm>
            <a:off x="454025" y="51816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latinLnBrk="0">
              <a:defRPr/>
            </a:pPr>
            <a:endParaRPr kumimoji="0" lang="en-US" sz="3200" i="1">
              <a:latin typeface="Trebuchet MS" pitchFamily="34" charset="0"/>
              <a:ea typeface="+mn-ea"/>
            </a:endParaRPr>
          </a:p>
        </p:txBody>
      </p:sp>
      <p:grpSp>
        <p:nvGrpSpPr>
          <p:cNvPr id="5" name="Group 114"/>
          <p:cNvGrpSpPr>
            <a:grpSpLocks/>
          </p:cNvGrpSpPr>
          <p:nvPr/>
        </p:nvGrpSpPr>
        <p:grpSpPr bwMode="auto">
          <a:xfrm rot="180292">
            <a:off x="6059488" y="4986338"/>
            <a:ext cx="2921000" cy="1566862"/>
            <a:chOff x="338" y="131"/>
            <a:chExt cx="1941" cy="762"/>
          </a:xfrm>
        </p:grpSpPr>
        <p:grpSp>
          <p:nvGrpSpPr>
            <p:cNvPr id="6" name="Group 115"/>
            <p:cNvGrpSpPr>
              <a:grpSpLocks/>
            </p:cNvGrpSpPr>
            <p:nvPr/>
          </p:nvGrpSpPr>
          <p:grpSpPr bwMode="auto">
            <a:xfrm>
              <a:off x="338" y="131"/>
              <a:ext cx="1575" cy="681"/>
              <a:chOff x="-1242" y="2661"/>
              <a:chExt cx="1451" cy="806"/>
            </a:xfrm>
          </p:grpSpPr>
          <p:pic>
            <p:nvPicPr>
              <p:cNvPr id="8" name="Picture 116" descr="cloud_b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876" y="2661"/>
                <a:ext cx="1085" cy="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117" descr="cloud_b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1242" y="2792"/>
                <a:ext cx="1248" cy="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7" name="Picture 118" descr="cloud_b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1090" y="333"/>
              <a:ext cx="1189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114"/>
          <p:cNvGrpSpPr>
            <a:grpSpLocks/>
          </p:cNvGrpSpPr>
          <p:nvPr/>
        </p:nvGrpSpPr>
        <p:grpSpPr bwMode="auto">
          <a:xfrm rot="180292">
            <a:off x="206375" y="4311650"/>
            <a:ext cx="4638675" cy="2185988"/>
            <a:chOff x="338" y="131"/>
            <a:chExt cx="1941" cy="762"/>
          </a:xfrm>
        </p:grpSpPr>
        <p:grpSp>
          <p:nvGrpSpPr>
            <p:cNvPr id="11" name="Group 115"/>
            <p:cNvGrpSpPr>
              <a:grpSpLocks/>
            </p:cNvGrpSpPr>
            <p:nvPr/>
          </p:nvGrpSpPr>
          <p:grpSpPr bwMode="auto">
            <a:xfrm>
              <a:off x="338" y="131"/>
              <a:ext cx="1575" cy="681"/>
              <a:chOff x="-1242" y="2661"/>
              <a:chExt cx="1451" cy="806"/>
            </a:xfrm>
          </p:grpSpPr>
          <p:pic>
            <p:nvPicPr>
              <p:cNvPr id="13" name="Picture 116" descr="cloud_b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876" y="2661"/>
                <a:ext cx="1085" cy="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117" descr="cloud_b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1242" y="2792"/>
                <a:ext cx="1248" cy="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2" name="Picture 118" descr="cloud_b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1090" y="333"/>
              <a:ext cx="1189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114"/>
          <p:cNvGrpSpPr>
            <a:grpSpLocks/>
          </p:cNvGrpSpPr>
          <p:nvPr/>
        </p:nvGrpSpPr>
        <p:grpSpPr bwMode="auto">
          <a:xfrm rot="180292">
            <a:off x="5019675" y="4551363"/>
            <a:ext cx="3438525" cy="1620837"/>
            <a:chOff x="338" y="131"/>
            <a:chExt cx="1941" cy="762"/>
          </a:xfrm>
        </p:grpSpPr>
        <p:grpSp>
          <p:nvGrpSpPr>
            <p:cNvPr id="16" name="Group 115"/>
            <p:cNvGrpSpPr>
              <a:grpSpLocks/>
            </p:cNvGrpSpPr>
            <p:nvPr/>
          </p:nvGrpSpPr>
          <p:grpSpPr bwMode="auto">
            <a:xfrm>
              <a:off x="338" y="131"/>
              <a:ext cx="1575" cy="681"/>
              <a:chOff x="-1242" y="2661"/>
              <a:chExt cx="1451" cy="806"/>
            </a:xfrm>
          </p:grpSpPr>
          <p:pic>
            <p:nvPicPr>
              <p:cNvPr id="18" name="Picture 116" descr="cloud_b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876" y="2661"/>
                <a:ext cx="1085" cy="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17" descr="cloud_b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1242" y="2792"/>
                <a:ext cx="1248" cy="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7" name="Picture 118" descr="cloud_b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1090" y="333"/>
              <a:ext cx="1189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oup 111"/>
          <p:cNvGrpSpPr>
            <a:grpSpLocks/>
          </p:cNvGrpSpPr>
          <p:nvPr/>
        </p:nvGrpSpPr>
        <p:grpSpPr bwMode="auto">
          <a:xfrm>
            <a:off x="2286000" y="1524000"/>
            <a:ext cx="1905000" cy="982663"/>
            <a:chOff x="3504" y="960"/>
            <a:chExt cx="2161" cy="1114"/>
          </a:xfrm>
        </p:grpSpPr>
        <p:pic>
          <p:nvPicPr>
            <p:cNvPr id="21" name="Picture 126" descr="cloud_b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66" y="1488"/>
              <a:ext cx="1278" cy="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26" descr="cloud_b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04" y="960"/>
              <a:ext cx="2161" cy="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oup 114"/>
          <p:cNvGrpSpPr>
            <a:grpSpLocks/>
          </p:cNvGrpSpPr>
          <p:nvPr/>
        </p:nvGrpSpPr>
        <p:grpSpPr bwMode="auto">
          <a:xfrm rot="180292">
            <a:off x="773113" y="403225"/>
            <a:ext cx="857250" cy="442913"/>
            <a:chOff x="338" y="131"/>
            <a:chExt cx="1941" cy="762"/>
          </a:xfrm>
        </p:grpSpPr>
        <p:grpSp>
          <p:nvGrpSpPr>
            <p:cNvPr id="24" name="Group 115"/>
            <p:cNvGrpSpPr>
              <a:grpSpLocks/>
            </p:cNvGrpSpPr>
            <p:nvPr/>
          </p:nvGrpSpPr>
          <p:grpSpPr bwMode="auto">
            <a:xfrm>
              <a:off x="338" y="131"/>
              <a:ext cx="1575" cy="681"/>
              <a:chOff x="-1242" y="2661"/>
              <a:chExt cx="1451" cy="806"/>
            </a:xfrm>
          </p:grpSpPr>
          <p:pic>
            <p:nvPicPr>
              <p:cNvPr id="27" name="Picture 116" descr="cloud_b2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-876" y="2661"/>
                <a:ext cx="1085" cy="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117" descr="cloud_b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-1242" y="2792"/>
                <a:ext cx="1248" cy="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5" name="Picture 118" descr="cloud_b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1090" y="333"/>
              <a:ext cx="1189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 114"/>
          <p:cNvGrpSpPr>
            <a:grpSpLocks/>
          </p:cNvGrpSpPr>
          <p:nvPr/>
        </p:nvGrpSpPr>
        <p:grpSpPr bwMode="auto">
          <a:xfrm rot="180292">
            <a:off x="3124200" y="4387850"/>
            <a:ext cx="4638675" cy="2185988"/>
            <a:chOff x="338" y="131"/>
            <a:chExt cx="1941" cy="762"/>
          </a:xfrm>
        </p:grpSpPr>
        <p:grpSp>
          <p:nvGrpSpPr>
            <p:cNvPr id="30" name="Group 115"/>
            <p:cNvGrpSpPr>
              <a:grpSpLocks/>
            </p:cNvGrpSpPr>
            <p:nvPr/>
          </p:nvGrpSpPr>
          <p:grpSpPr bwMode="auto">
            <a:xfrm>
              <a:off x="338" y="131"/>
              <a:ext cx="1575" cy="681"/>
              <a:chOff x="-1242" y="2661"/>
              <a:chExt cx="1451" cy="806"/>
            </a:xfrm>
          </p:grpSpPr>
          <p:pic>
            <p:nvPicPr>
              <p:cNvPr id="32" name="Picture 116" descr="cloud_b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876" y="2661"/>
                <a:ext cx="1085" cy="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" name="Picture 117" descr="cloud_b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1242" y="2792"/>
                <a:ext cx="1248" cy="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1" name="Picture 118" descr="cloud_b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1090" y="333"/>
              <a:ext cx="1189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" name="그룹 44"/>
          <p:cNvGrpSpPr>
            <a:grpSpLocks noChangeAspect="1"/>
          </p:cNvGrpSpPr>
          <p:nvPr userDrawn="1"/>
        </p:nvGrpSpPr>
        <p:grpSpPr bwMode="auto">
          <a:xfrm>
            <a:off x="6140450" y="112713"/>
            <a:ext cx="2874963" cy="2136775"/>
            <a:chOff x="3962400" y="-206375"/>
            <a:chExt cx="4876800" cy="3622675"/>
          </a:xfrm>
        </p:grpSpPr>
        <p:pic>
          <p:nvPicPr>
            <p:cNvPr id="35" name="Picture 110" descr="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823200" y="2427287"/>
              <a:ext cx="10160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Oval 50" descr="a2"/>
            <p:cNvSpPr>
              <a:spLocks noChangeArrowheads="1"/>
            </p:cNvSpPr>
            <p:nvPr/>
          </p:nvSpPr>
          <p:spPr bwMode="gray">
            <a:xfrm>
              <a:off x="4420189" y="181192"/>
              <a:ext cx="3199137" cy="3197428"/>
            </a:xfrm>
            <a:prstGeom prst="ellipse">
              <a:avLst/>
            </a:prstGeom>
            <a:blipFill dpi="0" rotWithShape="1">
              <a:blip r:embed="rId9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  <p:pic>
          <p:nvPicPr>
            <p:cNvPr id="37" name="Picture 31" descr="drop"/>
            <p:cNvPicPr>
              <a:picLocks noChangeArrowheads="1"/>
            </p:cNvPicPr>
            <p:nvPr/>
          </p:nvPicPr>
          <p:blipFill>
            <a:blip r:embed="rId10">
              <a:lum bright="36000"/>
            </a:blip>
            <a:srcRect/>
            <a:stretch>
              <a:fillRect/>
            </a:stretch>
          </p:blipFill>
          <p:spPr bwMode="gray">
            <a:xfrm>
              <a:off x="4395724" y="152400"/>
              <a:ext cx="3263900" cy="326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108" descr="k"/>
            <p:cNvPicPr>
              <a:picLocks noChangeAspect="1" noChangeArrowheads="1"/>
            </p:cNvPicPr>
            <p:nvPr userDrawn="1"/>
          </p:nvPicPr>
          <p:blipFill>
            <a:blip r:embed="rId11"/>
            <a:srcRect/>
            <a:stretch>
              <a:fillRect/>
            </a:stretch>
          </p:blipFill>
          <p:spPr bwMode="gray">
            <a:xfrm>
              <a:off x="3962400" y="-206375"/>
              <a:ext cx="1905000" cy="1806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061" name="Rectangle 5"/>
          <p:cNvSpPr>
            <a:spLocks noGrp="1"/>
          </p:cNvSpPr>
          <p:nvPr>
            <p:ph type="subTitle" idx="1"/>
          </p:nvPr>
        </p:nvSpPr>
        <p:spPr>
          <a:xfrm>
            <a:off x="2286000" y="5410200"/>
            <a:ext cx="6400800" cy="838200"/>
          </a:xfrm>
        </p:spPr>
        <p:txBody>
          <a:bodyPr/>
          <a:lstStyle>
            <a:lvl1pPr marL="0" indent="0" algn="r">
              <a:buFont typeface="Georgia" pitchFamily="18" charset="0"/>
              <a:buNone/>
              <a:defRPr sz="2200" b="1" smtClean="0"/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26" name="Rectangle 6"/>
          <p:cNvSpPr>
            <a:spLocks noGrp="1"/>
          </p:cNvSpPr>
          <p:nvPr>
            <p:ph type="ctrTitle"/>
          </p:nvPr>
        </p:nvSpPr>
        <p:spPr bwMode="auto">
          <a:xfrm>
            <a:off x="685800" y="3733800"/>
            <a:ext cx="8001000" cy="1470025"/>
          </a:xfrm>
        </p:spPr>
        <p:txBody>
          <a:bodyPr anchor="b"/>
          <a:lstStyle>
            <a:lvl1pPr algn="r">
              <a:defRPr sz="5400" b="0" cap="none" smtClean="0">
                <a:solidFill>
                  <a:schemeClr val="tx2"/>
                </a:solidFill>
                <a:effectLst/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4"/>
          <p:cNvGrpSpPr>
            <a:grpSpLocks/>
          </p:cNvGrpSpPr>
          <p:nvPr userDrawn="1"/>
        </p:nvGrpSpPr>
        <p:grpSpPr bwMode="auto">
          <a:xfrm rot="180292">
            <a:off x="6059488" y="5062538"/>
            <a:ext cx="2921000" cy="1566862"/>
            <a:chOff x="338" y="131"/>
            <a:chExt cx="1941" cy="762"/>
          </a:xfrm>
        </p:grpSpPr>
        <p:grpSp>
          <p:nvGrpSpPr>
            <p:cNvPr id="8" name="Group 115"/>
            <p:cNvGrpSpPr>
              <a:grpSpLocks/>
            </p:cNvGrpSpPr>
            <p:nvPr/>
          </p:nvGrpSpPr>
          <p:grpSpPr bwMode="auto">
            <a:xfrm>
              <a:off x="338" y="131"/>
              <a:ext cx="1575" cy="681"/>
              <a:chOff x="-1242" y="2661"/>
              <a:chExt cx="1451" cy="806"/>
            </a:xfrm>
          </p:grpSpPr>
          <p:pic>
            <p:nvPicPr>
              <p:cNvPr id="11" name="Picture 116" descr="cloud_b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876" y="2661"/>
                <a:ext cx="1085" cy="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17" descr="cloud_b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-1242" y="2792"/>
                <a:ext cx="1248" cy="6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" name="Picture 118" descr="cloud_b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1090" y="333"/>
              <a:ext cx="1189" cy="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75"/>
          <p:cNvGrpSpPr>
            <a:grpSpLocks/>
          </p:cNvGrpSpPr>
          <p:nvPr userDrawn="1"/>
        </p:nvGrpSpPr>
        <p:grpSpPr bwMode="auto">
          <a:xfrm>
            <a:off x="142875" y="3810000"/>
            <a:ext cx="8848725" cy="2795588"/>
            <a:chOff x="-288" y="2928"/>
            <a:chExt cx="5574" cy="1761"/>
          </a:xfrm>
        </p:grpSpPr>
        <p:grpSp>
          <p:nvGrpSpPr>
            <p:cNvPr id="14" name="Group 114"/>
            <p:cNvGrpSpPr>
              <a:grpSpLocks/>
            </p:cNvGrpSpPr>
            <p:nvPr userDrawn="1"/>
          </p:nvGrpSpPr>
          <p:grpSpPr bwMode="auto">
            <a:xfrm rot="180292">
              <a:off x="-288" y="3264"/>
              <a:ext cx="2922" cy="1377"/>
              <a:chOff x="338" y="131"/>
              <a:chExt cx="1941" cy="762"/>
            </a:xfrm>
          </p:grpSpPr>
          <p:grpSp>
            <p:nvGrpSpPr>
              <p:cNvPr id="26" name="Group 115"/>
              <p:cNvGrpSpPr>
                <a:grpSpLocks/>
              </p:cNvGrpSpPr>
              <p:nvPr/>
            </p:nvGrpSpPr>
            <p:grpSpPr bwMode="auto">
              <a:xfrm>
                <a:off x="338" y="131"/>
                <a:ext cx="1575" cy="681"/>
                <a:chOff x="-1242" y="2661"/>
                <a:chExt cx="1451" cy="806"/>
              </a:xfrm>
            </p:grpSpPr>
            <p:pic>
              <p:nvPicPr>
                <p:cNvPr id="28" name="Picture 116" descr="cloud_b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-876" y="2661"/>
                  <a:ext cx="1085" cy="5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117" descr="cloud_b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-1242" y="2792"/>
                  <a:ext cx="1248" cy="6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7" name="Picture 118" descr="cloud_b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1090" y="333"/>
                <a:ext cx="1189" cy="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" name="Group 114"/>
            <p:cNvGrpSpPr>
              <a:grpSpLocks/>
            </p:cNvGrpSpPr>
            <p:nvPr userDrawn="1"/>
          </p:nvGrpSpPr>
          <p:grpSpPr bwMode="auto">
            <a:xfrm rot="180292">
              <a:off x="3120" y="2928"/>
              <a:ext cx="2167" cy="1020"/>
              <a:chOff x="338" y="131"/>
              <a:chExt cx="1941" cy="762"/>
            </a:xfrm>
          </p:grpSpPr>
          <p:grpSp>
            <p:nvGrpSpPr>
              <p:cNvPr id="21" name="Group 115"/>
              <p:cNvGrpSpPr>
                <a:grpSpLocks/>
              </p:cNvGrpSpPr>
              <p:nvPr/>
            </p:nvGrpSpPr>
            <p:grpSpPr bwMode="auto">
              <a:xfrm>
                <a:off x="338" y="131"/>
                <a:ext cx="1575" cy="681"/>
                <a:chOff x="-1242" y="2661"/>
                <a:chExt cx="1451" cy="806"/>
              </a:xfrm>
            </p:grpSpPr>
            <p:pic>
              <p:nvPicPr>
                <p:cNvPr id="23" name="Picture 116" descr="cloud_b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-876" y="2661"/>
                  <a:ext cx="1085" cy="5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117" descr="cloud_b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-1242" y="2792"/>
                  <a:ext cx="1248" cy="6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2" name="Picture 118" descr="cloud_b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1090" y="333"/>
                <a:ext cx="1189" cy="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6" name="Group 114"/>
            <p:cNvGrpSpPr>
              <a:grpSpLocks/>
            </p:cNvGrpSpPr>
            <p:nvPr userDrawn="1"/>
          </p:nvGrpSpPr>
          <p:grpSpPr bwMode="auto">
            <a:xfrm rot="180292">
              <a:off x="1968" y="3312"/>
              <a:ext cx="2922" cy="1377"/>
              <a:chOff x="338" y="131"/>
              <a:chExt cx="1941" cy="762"/>
            </a:xfrm>
          </p:grpSpPr>
          <p:grpSp>
            <p:nvGrpSpPr>
              <p:cNvPr id="17" name="Group 115"/>
              <p:cNvGrpSpPr>
                <a:grpSpLocks/>
              </p:cNvGrpSpPr>
              <p:nvPr/>
            </p:nvGrpSpPr>
            <p:grpSpPr bwMode="auto">
              <a:xfrm>
                <a:off x="338" y="131"/>
                <a:ext cx="1575" cy="681"/>
                <a:chOff x="-1242" y="2661"/>
                <a:chExt cx="1451" cy="806"/>
              </a:xfrm>
            </p:grpSpPr>
            <p:pic>
              <p:nvPicPr>
                <p:cNvPr id="19" name="Picture 116" descr="cloud_b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-876" y="2661"/>
                  <a:ext cx="1085" cy="5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" name="Picture 117" descr="cloud_b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-1242" y="2792"/>
                  <a:ext cx="1248" cy="6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8" name="Picture 118" descr="cloud_b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flipH="1">
                <a:off x="1090" y="333"/>
                <a:ext cx="1189" cy="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30" name="Picture 73" descr="2"/>
          <p:cNvPicPr>
            <a:picLocks noChangeAspect="1" noChangeArrowheads="1"/>
          </p:cNvPicPr>
          <p:nvPr/>
        </p:nvPicPr>
        <p:blipFill>
          <a:blip r:embed="rId4"/>
          <a:srcRect r="26479"/>
          <a:stretch>
            <a:fillRect/>
          </a:stretch>
        </p:blipFill>
        <p:spPr bwMode="auto">
          <a:xfrm rot="222506">
            <a:off x="1219200" y="838200"/>
            <a:ext cx="7924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1" name="그룹 39"/>
          <p:cNvGrpSpPr>
            <a:grpSpLocks noChangeAspect="1"/>
          </p:cNvGrpSpPr>
          <p:nvPr userDrawn="1"/>
        </p:nvGrpSpPr>
        <p:grpSpPr bwMode="auto">
          <a:xfrm>
            <a:off x="0" y="0"/>
            <a:ext cx="1320800" cy="1041400"/>
            <a:chOff x="0" y="0"/>
            <a:chExt cx="1651000" cy="1301750"/>
          </a:xfrm>
        </p:grpSpPr>
        <p:pic>
          <p:nvPicPr>
            <p:cNvPr id="32" name="Picture 37" descr="hands1"/>
            <p:cNvPicPr>
              <a:picLocks noChangeAspect="1" noChangeArrowheads="1"/>
            </p:cNvPicPr>
            <p:nvPr/>
          </p:nvPicPr>
          <p:blipFill>
            <a:blip r:embed="rId5"/>
            <a:srcRect l="11940" t="8397"/>
            <a:stretch>
              <a:fillRect/>
            </a:stretch>
          </p:blipFill>
          <p:spPr bwMode="auto">
            <a:xfrm>
              <a:off x="0" y="0"/>
              <a:ext cx="1254125" cy="1158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Oval 41" descr="a2"/>
            <p:cNvSpPr>
              <a:spLocks noChangeArrowheads="1"/>
            </p:cNvSpPr>
            <p:nvPr/>
          </p:nvSpPr>
          <p:spPr bwMode="gray">
            <a:xfrm>
              <a:off x="381000" y="309563"/>
              <a:ext cx="894954" cy="894954"/>
            </a:xfrm>
            <a:prstGeom prst="ellipse">
              <a:avLst/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  <p:pic>
          <p:nvPicPr>
            <p:cNvPr id="36" name="Picture 42" descr="drop"/>
            <p:cNvPicPr>
              <a:picLocks noChangeArrowheads="1"/>
            </p:cNvPicPr>
            <p:nvPr/>
          </p:nvPicPr>
          <p:blipFill>
            <a:blip r:embed="rId7">
              <a:lum bright="36000"/>
            </a:blip>
            <a:srcRect/>
            <a:stretch>
              <a:fillRect/>
            </a:stretch>
          </p:blipFill>
          <p:spPr bwMode="gray">
            <a:xfrm>
              <a:off x="371475" y="307975"/>
              <a:ext cx="911225" cy="911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74" descr="4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295400" y="1066800"/>
              <a:ext cx="355600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7"/>
          <p:cNvSpPr>
            <a:spLocks noGrp="1"/>
          </p:cNvSpPr>
          <p:nvPr>
            <p:ph type="body" sz="quarter" idx="10"/>
          </p:nvPr>
        </p:nvSpPr>
        <p:spPr>
          <a:xfrm>
            <a:off x="2667000" y="5715000"/>
            <a:ext cx="4137200" cy="573314"/>
          </a:xfrm>
        </p:spPr>
        <p:txBody>
          <a:bodyPr tIns="0">
            <a:noAutofit/>
          </a:bodyPr>
          <a:lstStyle>
            <a:lvl1pPr marL="0" marR="0" indent="0" algn="ct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Rectangle 7"/>
          <p:cNvSpPr>
            <a:spLocks noGrp="1"/>
          </p:cNvSpPr>
          <p:nvPr>
            <p:ph type="title"/>
          </p:nvPr>
        </p:nvSpPr>
        <p:spPr>
          <a:xfrm>
            <a:off x="3733800" y="914400"/>
            <a:ext cx="5181600" cy="2057400"/>
          </a:xfrm>
        </p:spPr>
        <p:txBody>
          <a:bodyPr bIns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defRPr lang="en-US" sz="4000" b="1" cap="none" spc="0" dirty="0">
                <a:ln w="11430"/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Lucida Calligraphy" pitchFamily="66" charset="0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" name="Picture Placeholder 57"/>
          <p:cNvSpPr>
            <a:spLocks noGrp="1"/>
          </p:cNvSpPr>
          <p:nvPr>
            <p:ph type="pic" sz="quarter" idx="19"/>
          </p:nvPr>
        </p:nvSpPr>
        <p:spPr>
          <a:xfrm>
            <a:off x="6412808" y="3460159"/>
            <a:ext cx="1390740" cy="1721441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har char="•"/>
              <a:defRPr lang="en-US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5" name="Picture Placeholder 57"/>
          <p:cNvSpPr>
            <a:spLocks noGrp="1"/>
          </p:cNvSpPr>
          <p:nvPr>
            <p:ph type="pic" sz="quarter" idx="18"/>
          </p:nvPr>
        </p:nvSpPr>
        <p:spPr>
          <a:xfrm rot="21263981">
            <a:off x="3702534" y="3836325"/>
            <a:ext cx="1880033" cy="2078947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>
            <a:normAutofit/>
          </a:bodyPr>
          <a:lstStyle>
            <a:lvl1pPr>
              <a:def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52" name="Picture Placeholder 57"/>
          <p:cNvSpPr>
            <a:spLocks noGrp="1"/>
          </p:cNvSpPr>
          <p:nvPr>
            <p:ph type="pic" sz="quarter" idx="20"/>
          </p:nvPr>
        </p:nvSpPr>
        <p:spPr>
          <a:xfrm rot="532850">
            <a:off x="574460" y="2027666"/>
            <a:ext cx="2611339" cy="335346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38" name="Rectangle 70"/>
          <p:cNvSpPr>
            <a:spLocks noGrp="1" noChangeArrowheads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DCC48-E790-440B-8119-1BEAF8D6B61D}" type="datetime1">
              <a:rPr lang="en-US"/>
              <a:pPr>
                <a:defRPr/>
              </a:pPr>
              <a:t>8/10/2010</a:t>
            </a:fld>
            <a:endParaRPr lang="en-US"/>
          </a:p>
        </p:txBody>
      </p:sp>
      <p:sp>
        <p:nvSpPr>
          <p:cNvPr id="39" name="Rectangle 71"/>
          <p:cNvSpPr>
            <a:spLocks noGrp="1" noChangeArrowheads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Rectangle 72"/>
          <p:cNvSpPr>
            <a:spLocks noGrp="1" noChangeArrowheads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7A727-21D3-4D13-A521-F1A5A0AE8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22353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 bwMode="white">
          <a:xfrm>
            <a:off x="1447800" y="152400"/>
            <a:ext cx="72390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 smtClean="0"/>
              <a:t>Click to edit Master title style</a:t>
            </a:r>
            <a:endParaRPr lang="en-US" smtClean="0"/>
          </a:p>
        </p:txBody>
      </p:sp>
      <p:sp>
        <p:nvSpPr>
          <p:cNvPr id="1027" name="Rectangle 5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1" smtClean="0"/>
              <a:t>Click to edit Master text styles</a:t>
            </a:r>
          </a:p>
          <a:p>
            <a:pPr lvl="1"/>
            <a:r>
              <a:rPr lang="en-US" altLang="ko-KR" noProof="1" smtClean="0"/>
              <a:t>Second level</a:t>
            </a:r>
          </a:p>
          <a:p>
            <a:pPr lvl="2"/>
            <a:r>
              <a:rPr lang="en-US" altLang="ko-KR" noProof="1" smtClean="0"/>
              <a:t>Third level</a:t>
            </a:r>
          </a:p>
          <a:p>
            <a:pPr lvl="3"/>
            <a:r>
              <a:rPr lang="en-US" altLang="ko-KR" noProof="1" smtClean="0"/>
              <a:t>Fourth level</a:t>
            </a:r>
          </a:p>
          <a:p>
            <a:pPr lvl="4"/>
            <a:r>
              <a:rPr lang="en-US" altLang="ko-KR" noProof="1" smtClean="0"/>
              <a:t>Fifth level</a:t>
            </a:r>
            <a:endParaRPr lang="en-US" altLang="ko-KR" smtClean="0"/>
          </a:p>
        </p:txBody>
      </p:sp>
      <p:sp>
        <p:nvSpPr>
          <p:cNvPr id="3142" name="Rectangle 7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latinLnBrk="0" hangingPunct="0"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53419E3-29FB-424E-A40F-DBCB45184B47}" type="datetime1">
              <a:rPr lang="en-US"/>
              <a:pPr>
                <a:defRPr/>
              </a:pPr>
              <a:t>8/10/2010</a:t>
            </a:fld>
            <a:endParaRPr lang="en-US"/>
          </a:p>
        </p:txBody>
      </p:sp>
      <p:sp>
        <p:nvSpPr>
          <p:cNvPr id="3143" name="Rectangle 7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latinLnBrk="0" hangingPunct="0"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44" name="Rectangle 7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latinLnBrk="0" hangingPunct="0"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981221D-90EE-4A1E-9E62-E7C161AC4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cap="all">
          <a:solidFill>
            <a:srgbClr val="FFFFFF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Georgia" pitchFamily="18" charset="0"/>
        <a:buChar char="●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Georgia" pitchFamily="18" charset="0"/>
        <a:buChar char="●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Georgia" pitchFamily="18" charset="0"/>
        <a:buChar char="●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Georgia" pitchFamily="18" charset="0"/>
        <a:buChar char="●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Georgia" pitchFamily="18" charset="0"/>
        <a:buChar char="●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8" name="Rectangle 34"/>
          <p:cNvSpPr>
            <a:spLocks noGrp="1"/>
          </p:cNvSpPr>
          <p:nvPr>
            <p:ph type="subTitle" idx="1"/>
          </p:nvPr>
        </p:nvSpPr>
        <p:spPr>
          <a:xfrm>
            <a:off x="5016500" y="5867400"/>
            <a:ext cx="3429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z="2400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Yonggwang</a:t>
            </a:r>
            <a:r>
              <a:rPr lang="en-US" altLang="ko-KR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  NPP  Unit </a:t>
            </a:r>
            <a:r>
              <a:rPr lang="en-US" altLang="ko-KR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Medium Cond" pitchFamily="34" charset="0"/>
              </a:rPr>
              <a:t>5&amp;6</a:t>
            </a:r>
            <a:endParaRPr lang="en-US" altLang="ko-KR" sz="2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Medium Cond" pitchFamily="34" charset="0"/>
            </a:endParaRPr>
          </a:p>
        </p:txBody>
      </p:sp>
      <p:sp>
        <p:nvSpPr>
          <p:cNvPr id="5" name="WordArt 35"/>
          <p:cNvSpPr>
            <a:spLocks noChangeArrowheads="1" noChangeShapeType="1" noTextEdit="1"/>
          </p:cNvSpPr>
          <p:nvPr/>
        </p:nvSpPr>
        <p:spPr bwMode="auto">
          <a:xfrm>
            <a:off x="457200" y="2514600"/>
            <a:ext cx="8229600" cy="10287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atinLnBrk="0">
              <a:defRPr/>
            </a:pPr>
            <a:r>
              <a:rPr kumimoji="0" lang="en-US" altLang="ko-KR" sz="3600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휴먼옛체"/>
                <a:ea typeface="휴먼옛체"/>
              </a:rPr>
              <a:t>Evolution of </a:t>
            </a:r>
            <a:r>
              <a:rPr kumimoji="0" lang="en-US" altLang="ko-KR" sz="3600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옛체"/>
                <a:ea typeface="휴먼옛체"/>
              </a:rPr>
              <a:t>radioactive waste </a:t>
            </a:r>
            <a:r>
              <a:rPr kumimoji="0" lang="en-US" altLang="ko-KR" sz="3600" kern="1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휴먼옛체"/>
                <a:ea typeface="휴먼옛체"/>
              </a:rPr>
              <a:t>management </a:t>
            </a:r>
            <a:endParaRPr kumimoji="0" lang="ko-KR" altLang="en-US" sz="3600" kern="1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휴먼옛체"/>
              <a:ea typeface="휴먼옛체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/>
        </p:nvSpPr>
        <p:spPr>
          <a:xfrm>
            <a:off x="685800" y="1143000"/>
            <a:ext cx="6553200" cy="461963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altLang="ko-K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Real-time management program (DATA BASE)</a:t>
            </a:r>
            <a:endParaRPr kumimoji="0" lang="ko-KR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Y울릉도M" pitchFamily="18" charset="-127"/>
            </a:endParaRPr>
          </a:p>
        </p:txBody>
      </p:sp>
      <p:grpSp>
        <p:nvGrpSpPr>
          <p:cNvPr id="24578" name="Group 48"/>
          <p:cNvGrpSpPr>
            <a:grpSpLocks noChangeAspect="1"/>
          </p:cNvGrpSpPr>
          <p:nvPr/>
        </p:nvGrpSpPr>
        <p:grpSpPr bwMode="auto">
          <a:xfrm>
            <a:off x="381000" y="1258888"/>
            <a:ext cx="165100" cy="165100"/>
            <a:chOff x="384" y="1776"/>
            <a:chExt cx="1488" cy="1488"/>
          </a:xfrm>
        </p:grpSpPr>
        <p:sp>
          <p:nvSpPr>
            <p:cNvPr id="38" name="Oval 49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1019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  <p:sp>
          <p:nvSpPr>
            <p:cNvPr id="39" name="Oval 50"/>
            <p:cNvSpPr>
              <a:spLocks noChangeArrowheads="1"/>
            </p:cNvSpPr>
            <p:nvPr/>
          </p:nvSpPr>
          <p:spPr bwMode="gray">
            <a:xfrm>
              <a:off x="413" y="1805"/>
              <a:ext cx="1431" cy="143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4902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</p:grpSp>
      <p:sp>
        <p:nvSpPr>
          <p:cNvPr id="24579" name="Rectangle 2"/>
          <p:cNvSpPr>
            <a:spLocks noGrp="1"/>
          </p:cNvSpPr>
          <p:nvPr>
            <p:ph type="title" idx="4294967295"/>
          </p:nvPr>
        </p:nvSpPr>
        <p:spPr>
          <a:xfrm>
            <a:off x="1447800" y="46038"/>
            <a:ext cx="4343400" cy="944562"/>
          </a:xfrm>
          <a:noFill/>
        </p:spPr>
        <p:txBody>
          <a:bodyPr/>
          <a:lstStyle/>
          <a:p>
            <a:pPr eaLnBrk="1" hangingPunct="1"/>
            <a:r>
              <a:rPr lang="en-US" altLang="ko-KR" cap="none" smtClean="0">
                <a:effectLst/>
                <a:latin typeface="Franklin Gothic Demi" pitchFamily="34" charset="0"/>
                <a:ea typeface="굴림" charset="-127"/>
              </a:rPr>
              <a:t>Improvement </a:t>
            </a:r>
            <a:endParaRPr lang="en-US" altLang="ko-KR" cap="none" smtClean="0">
              <a:solidFill>
                <a:schemeClr val="accent1"/>
              </a:solidFill>
              <a:effectLst/>
              <a:latin typeface="Franklin Gothic Demi" pitchFamily="34" charset="0"/>
              <a:ea typeface="굴림" charset="-127"/>
            </a:endParaRPr>
          </a:p>
        </p:txBody>
      </p:sp>
      <p:grpSp>
        <p:nvGrpSpPr>
          <p:cNvPr id="24580" name="그룹 17"/>
          <p:cNvGrpSpPr>
            <a:grpSpLocks/>
          </p:cNvGrpSpPr>
          <p:nvPr/>
        </p:nvGrpSpPr>
        <p:grpSpPr bwMode="auto">
          <a:xfrm>
            <a:off x="152400" y="1752600"/>
            <a:ext cx="8077200" cy="4419600"/>
            <a:chOff x="152398" y="1752600"/>
            <a:chExt cx="8077202" cy="4419600"/>
          </a:xfrm>
        </p:grpSpPr>
        <p:pic>
          <p:nvPicPr>
            <p:cNvPr id="24594" name="그림 14" descr="영문ppt 삽입 화면 8.bmp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2399" y="1782417"/>
              <a:ext cx="8077201" cy="4389783"/>
            </a:xfrm>
            <a:prstGeom prst="rect">
              <a:avLst/>
            </a:prstGeom>
            <a:noFill/>
            <a:ln w="28575">
              <a:solidFill>
                <a:srgbClr val="002060"/>
              </a:solidFill>
              <a:miter lim="800000"/>
              <a:headEnd/>
              <a:tailEnd/>
            </a:ln>
          </p:spPr>
        </p:pic>
        <p:sp>
          <p:nvSpPr>
            <p:cNvPr id="16" name="직사각형 15"/>
            <p:cNvSpPr/>
            <p:nvPr/>
          </p:nvSpPr>
          <p:spPr>
            <a:xfrm>
              <a:off x="152398" y="1752600"/>
              <a:ext cx="3429001" cy="338138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002060"/>
              </a:solidFill>
            </a:ln>
          </p:spPr>
          <p:txBody>
            <a:bodyPr>
              <a:spAutoFit/>
            </a:bodyPr>
            <a:lstStyle/>
            <a:p>
              <a:pPr latinLnBrk="0">
                <a:defRPr/>
              </a:pPr>
              <a:r>
                <a:rPr kumimoji="0" lang="en-US" altLang="ko-KR" sz="1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HY울릉도M" pitchFamily="18" charset="-127"/>
                </a:rPr>
                <a:t>Waste collection station RAW DATA</a:t>
              </a:r>
              <a:endParaRPr kumimoji="0" lang="ko-KR" alt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endParaRPr>
            </a:p>
          </p:txBody>
        </p:sp>
      </p:grpSp>
      <p:grpSp>
        <p:nvGrpSpPr>
          <p:cNvPr id="13" name="그룹 12"/>
          <p:cNvGrpSpPr>
            <a:grpSpLocks/>
          </p:cNvGrpSpPr>
          <p:nvPr/>
        </p:nvGrpSpPr>
        <p:grpSpPr bwMode="auto">
          <a:xfrm>
            <a:off x="304800" y="2362200"/>
            <a:ext cx="8534400" cy="4343400"/>
            <a:chOff x="304800" y="2362200"/>
            <a:chExt cx="8534400" cy="4343400"/>
          </a:xfrm>
        </p:grpSpPr>
        <p:pic>
          <p:nvPicPr>
            <p:cNvPr id="24592" name="그림 19" descr="영문ppt 삽입 화면 9.bmp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4800" y="2370878"/>
              <a:ext cx="8534400" cy="4334722"/>
            </a:xfrm>
            <a:prstGeom prst="rect">
              <a:avLst/>
            </a:prstGeom>
            <a:noFill/>
            <a:ln w="28575">
              <a:solidFill>
                <a:srgbClr val="002060"/>
              </a:solidFill>
              <a:miter lim="800000"/>
              <a:headEnd/>
              <a:tailEnd/>
            </a:ln>
          </p:spPr>
        </p:pic>
        <p:sp>
          <p:nvSpPr>
            <p:cNvPr id="21" name="직사각형 20"/>
            <p:cNvSpPr/>
            <p:nvPr/>
          </p:nvSpPr>
          <p:spPr>
            <a:xfrm>
              <a:off x="304800" y="2362200"/>
              <a:ext cx="5105400" cy="338138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002060"/>
              </a:solidFill>
            </a:ln>
          </p:spPr>
          <p:txBody>
            <a:bodyPr>
              <a:spAutoFit/>
            </a:bodyPr>
            <a:lstStyle/>
            <a:p>
              <a:pPr latinLnBrk="0">
                <a:defRPr/>
              </a:pPr>
              <a:r>
                <a:rPr kumimoji="0" lang="en-US" altLang="ko-KR" sz="1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HY울릉도M" pitchFamily="18" charset="-127"/>
                </a:rPr>
                <a:t>Waste collection station </a:t>
              </a:r>
              <a:r>
                <a:rPr kumimoji="0" lang="en-US" altLang="ko-KR" sz="16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HY울릉도M" pitchFamily="18" charset="-127"/>
                </a:rPr>
                <a:t>RAW DATA (Person &amp; Works)</a:t>
              </a:r>
              <a:endParaRPr kumimoji="0" lang="ko-KR" altLang="en-US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endParaRP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2986088" y="3733800"/>
            <a:ext cx="5243512" cy="2971800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2984500" y="3733800"/>
            <a:ext cx="827088" cy="215900"/>
          </a:xfrm>
          <a:prstGeom prst="rect">
            <a:avLst/>
          </a:prstGeom>
          <a:solidFill>
            <a:srgbClr val="FF0000"/>
          </a:solidFill>
          <a:ln w="28575">
            <a:solidFill>
              <a:srgbClr val="002060"/>
            </a:solidFill>
          </a:ln>
        </p:spPr>
        <p:txBody>
          <a:bodyPr lIns="0" rIns="0" anchor="ctr">
            <a:spAutoFit/>
          </a:bodyPr>
          <a:lstStyle/>
          <a:p>
            <a:pPr algn="ctr" latinLnBrk="0">
              <a:defRPr/>
            </a:pPr>
            <a:r>
              <a:rPr kumimoji="0" lang="en-US" altLang="ko-K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Amount</a:t>
            </a:r>
            <a:endParaRPr kumimoji="0" lang="ko-KR" alt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Y울릉도M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810000" y="3276600"/>
            <a:ext cx="828675" cy="215900"/>
          </a:xfrm>
          <a:prstGeom prst="rect">
            <a:avLst/>
          </a:prstGeom>
          <a:solidFill>
            <a:srgbClr val="FF0000"/>
          </a:solidFill>
          <a:ln w="28575">
            <a:solidFill>
              <a:srgbClr val="002060"/>
            </a:solidFill>
          </a:ln>
        </p:spPr>
        <p:txBody>
          <a:bodyPr lIns="0" rIns="0" anchor="ctr">
            <a:spAutoFit/>
          </a:bodyPr>
          <a:lstStyle/>
          <a:p>
            <a:pPr algn="ctr" latinLnBrk="0">
              <a:defRPr/>
            </a:pPr>
            <a:r>
              <a:rPr kumimoji="0" lang="en-US" altLang="ko-K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Types</a:t>
            </a:r>
            <a:endParaRPr kumimoji="0" lang="ko-KR" alt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Y울릉도M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648200" y="3276600"/>
            <a:ext cx="3581400" cy="215900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3810000" y="3492500"/>
            <a:ext cx="1219200" cy="338138"/>
          </a:xfrm>
          <a:prstGeom prst="rect">
            <a:avLst/>
          </a:prstGeom>
          <a:solidFill>
            <a:srgbClr val="FF0000"/>
          </a:solidFill>
          <a:ln w="28575">
            <a:solidFill>
              <a:srgbClr val="002060"/>
            </a:solidFill>
          </a:ln>
        </p:spPr>
        <p:txBody>
          <a:bodyPr lIns="0" rIns="0" anchor="ctr">
            <a:spAutoFit/>
          </a:bodyPr>
          <a:lstStyle/>
          <a:p>
            <a:pPr algn="ctr" latinLnBrk="0">
              <a:defRPr/>
            </a:pPr>
            <a:r>
              <a:rPr kumimoji="0" lang="en-US" altLang="ko-K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Con/clean</a:t>
            </a:r>
            <a:endParaRPr kumimoji="0" lang="ko-KR" alt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Y울릉도M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029200" y="3492500"/>
            <a:ext cx="3200400" cy="215900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2590800" y="3733800"/>
            <a:ext cx="366713" cy="2971800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2590800" y="3276600"/>
            <a:ext cx="381000" cy="584200"/>
          </a:xfrm>
          <a:prstGeom prst="rect">
            <a:avLst/>
          </a:prstGeom>
          <a:solidFill>
            <a:srgbClr val="FF0000"/>
          </a:solidFill>
          <a:ln w="28575">
            <a:solidFill>
              <a:srgbClr val="002060"/>
            </a:solidFill>
          </a:ln>
        </p:spPr>
        <p:txBody>
          <a:bodyPr lIns="0" rIns="0" anchor="ctr">
            <a:spAutoFit/>
          </a:bodyPr>
          <a:lstStyle/>
          <a:p>
            <a:pPr algn="ctr" latinLnBrk="0">
              <a:defRPr/>
            </a:pPr>
            <a:r>
              <a:rPr kumimoji="0" lang="en-US" altLang="ko-K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Person</a:t>
            </a:r>
            <a:endParaRPr kumimoji="0" lang="ko-KR" alt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Y울릉도M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838200" y="3733800"/>
            <a:ext cx="1752600" cy="2971800"/>
          </a:xfrm>
          <a:prstGeom prst="rect">
            <a:avLst/>
          </a:prstGeom>
          <a:solidFill>
            <a:schemeClr val="accent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838200" y="3733800"/>
            <a:ext cx="1676400" cy="338138"/>
          </a:xfrm>
          <a:prstGeom prst="rect">
            <a:avLst/>
          </a:prstGeom>
          <a:solidFill>
            <a:srgbClr val="FF0000"/>
          </a:solidFill>
          <a:ln w="28575">
            <a:solidFill>
              <a:srgbClr val="002060"/>
            </a:solidFill>
          </a:ln>
        </p:spPr>
        <p:txBody>
          <a:bodyPr lIns="0" rIns="0" anchor="ctr">
            <a:spAutoFit/>
          </a:bodyPr>
          <a:lstStyle/>
          <a:p>
            <a:pPr algn="ctr" latinLnBrk="0">
              <a:defRPr/>
            </a:pPr>
            <a:r>
              <a:rPr kumimoji="0" lang="en-US" altLang="ko-K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Related Works</a:t>
            </a:r>
            <a:endParaRPr kumimoji="0" lang="ko-KR" alt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Y울릉도M" pitchFamily="18" charset="-127"/>
            </a:endParaRPr>
          </a:p>
        </p:txBody>
      </p:sp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/>
        </p:nvSpPr>
        <p:spPr>
          <a:xfrm>
            <a:off x="685800" y="1143000"/>
            <a:ext cx="8153400" cy="461963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altLang="ko-K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Real-time management program (</a:t>
            </a:r>
            <a:r>
              <a:rPr kumimoji="0" lang="en-US" altLang="ko-KR" sz="2400" spc="-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헤드라인M" pitchFamily="18" charset="-127"/>
                <a:cs typeface="Arial" charset="0"/>
              </a:rPr>
              <a:t>Daily general report </a:t>
            </a:r>
            <a:r>
              <a:rPr kumimoji="0" lang="en-US" altLang="ko-K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헤드라인M" pitchFamily="18" charset="-127"/>
                <a:cs typeface="Arial" charset="0"/>
              </a:rPr>
              <a:t>– </a:t>
            </a:r>
            <a:r>
              <a:rPr kumimoji="0" lang="en-US" altLang="ko-K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헤드라인M" pitchFamily="18" charset="-127"/>
                <a:cs typeface="Arial" charset="0"/>
              </a:rPr>
              <a:t>1page </a:t>
            </a:r>
            <a:r>
              <a:rPr kumimoji="0" lang="en-US" altLang="ko-K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)</a:t>
            </a:r>
            <a:endParaRPr kumimoji="0" lang="ko-KR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Y울릉도M" pitchFamily="18" charset="-127"/>
            </a:endParaRPr>
          </a:p>
        </p:txBody>
      </p:sp>
      <p:grpSp>
        <p:nvGrpSpPr>
          <p:cNvPr id="26626" name="Group 48"/>
          <p:cNvGrpSpPr>
            <a:grpSpLocks noChangeAspect="1"/>
          </p:cNvGrpSpPr>
          <p:nvPr/>
        </p:nvGrpSpPr>
        <p:grpSpPr bwMode="auto">
          <a:xfrm>
            <a:off x="381000" y="1258888"/>
            <a:ext cx="165100" cy="165100"/>
            <a:chOff x="384" y="1776"/>
            <a:chExt cx="1488" cy="1488"/>
          </a:xfrm>
        </p:grpSpPr>
        <p:sp>
          <p:nvSpPr>
            <p:cNvPr id="38" name="Oval 49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1019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latin typeface="+mj-lt"/>
                <a:ea typeface="+mn-ea"/>
              </a:endParaRPr>
            </a:p>
          </p:txBody>
        </p:sp>
        <p:sp>
          <p:nvSpPr>
            <p:cNvPr id="39" name="Oval 50"/>
            <p:cNvSpPr>
              <a:spLocks noChangeArrowheads="1"/>
            </p:cNvSpPr>
            <p:nvPr/>
          </p:nvSpPr>
          <p:spPr bwMode="gray">
            <a:xfrm>
              <a:off x="413" y="1805"/>
              <a:ext cx="1431" cy="143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4902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latin typeface="+mj-lt"/>
                <a:ea typeface="+mn-ea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849313" y="1647825"/>
            <a:ext cx="23622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0">
              <a:defRPr/>
            </a:pPr>
            <a:r>
              <a:rPr kumimoji="0" lang="en-US" altLang="ko-KR" sz="2000" b="1" dirty="0">
                <a:solidFill>
                  <a:schemeClr val="tx2">
                    <a:lumMod val="50000"/>
                  </a:schemeClr>
                </a:solidFill>
                <a:latin typeface="+mj-lt"/>
                <a:ea typeface="HY울릉도M" pitchFamily="18" charset="-127"/>
              </a:rPr>
              <a:t>Daily work status</a:t>
            </a:r>
            <a:r>
              <a:rPr kumimoji="0" lang="ko-KR" altLang="en-US" sz="2000" b="1" dirty="0">
                <a:solidFill>
                  <a:schemeClr val="tx2">
                    <a:lumMod val="50000"/>
                  </a:schemeClr>
                </a:solidFill>
                <a:latin typeface="+mj-lt"/>
                <a:ea typeface="HY울릉도M" pitchFamily="18" charset="-127"/>
              </a:rPr>
              <a:t> </a:t>
            </a:r>
            <a:endParaRPr kumimoji="0" lang="ko-KR" altLang="en-US" sz="2000" b="1" dirty="0">
              <a:solidFill>
                <a:schemeClr val="tx2">
                  <a:lumMod val="50000"/>
                </a:schemeClr>
              </a:solidFill>
              <a:latin typeface="+mj-lt"/>
              <a:ea typeface="HY울릉도M" pitchFamily="18" charset="-127"/>
            </a:endParaRPr>
          </a:p>
        </p:txBody>
      </p:sp>
      <p:sp>
        <p:nvSpPr>
          <p:cNvPr id="8" name="이등변 삼각형 7"/>
          <p:cNvSpPr>
            <a:spLocks noChangeAspect="1"/>
          </p:cNvSpPr>
          <p:nvPr/>
        </p:nvSpPr>
        <p:spPr>
          <a:xfrm rot="5400000">
            <a:off x="620403" y="1788828"/>
            <a:ext cx="129600" cy="15552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>
              <a:latin typeface="+mj-lt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228600" y="2078038"/>
          <a:ext cx="8763000" cy="4551362"/>
        </p:xfrm>
        <a:graphic>
          <a:graphicData uri="http://schemas.openxmlformats.org/drawingml/2006/table">
            <a:tbl>
              <a:tblPr/>
              <a:tblGrid>
                <a:gridCol w="492034"/>
                <a:gridCol w="2098766"/>
                <a:gridCol w="1905000"/>
                <a:gridCol w="914400"/>
                <a:gridCol w="3352800"/>
              </a:tblGrid>
              <a:tr h="33255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HY헤드라인M" pitchFamily="18" charset="-127"/>
                        </a:rPr>
                        <a:t>No. </a:t>
                      </a:r>
                      <a:r>
                        <a:rPr lang="en-US" altLang="ko-KR" sz="1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HY헤드라인M" pitchFamily="18" charset="-127"/>
                        </a:rPr>
                        <a:t> </a:t>
                      </a:r>
                      <a:endParaRPr lang="ko-KR" altLang="en-US" sz="1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HY헤드라인M" pitchFamily="18" charset="-127"/>
                      </a:endParaRPr>
                    </a:p>
                  </a:txBody>
                  <a:tcPr marL="14407" marR="14407" marT="0" marB="0" anchor="ctr" anchorCtr="1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HY헤드라인M" pitchFamily="18" charset="-127"/>
                        </a:rPr>
                        <a:t>Work</a:t>
                      </a:r>
                      <a:endParaRPr lang="ko-KR" altLang="en-US" sz="1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HY헤드라인M" pitchFamily="18" charset="-127"/>
                      </a:endParaRPr>
                    </a:p>
                  </a:txBody>
                  <a:tcPr marL="14407" marR="14407" marT="0" marB="0" anchor="ctr" anchorCtr="1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HY헤드라인M" pitchFamily="18" charset="-127"/>
                        </a:rPr>
                        <a:t>Radwastes</a:t>
                      </a:r>
                      <a:endParaRPr lang="ko-KR" altLang="en-US" sz="1800" b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HY헤드라인M" pitchFamily="18" charset="-127"/>
                      </a:endParaRPr>
                    </a:p>
                  </a:txBody>
                  <a:tcPr marL="14407" marR="14407" marT="14407" marB="14407" anchor="ctr" anchorCtr="1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HY헤드라인M" pitchFamily="18" charset="-127"/>
                        </a:rPr>
                        <a:t>Note </a:t>
                      </a:r>
                      <a:endParaRPr lang="ko-KR" altLang="en-US" sz="1800" b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HY헤드라인M" pitchFamily="18" charset="-127"/>
                      </a:endParaRPr>
                    </a:p>
                  </a:txBody>
                  <a:tcPr marL="14407" marR="14407" marT="0" marB="0" anchor="ctr" anchorCtr="1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3339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HY헤드라인M" pitchFamily="18" charset="-127"/>
                        </a:rPr>
                        <a:t>Type </a:t>
                      </a:r>
                      <a:endParaRPr lang="ko-KR" altLang="en-US" sz="18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HY헤드라인M" pitchFamily="18" charset="-127"/>
                      </a:endParaRPr>
                    </a:p>
                  </a:txBody>
                  <a:tcPr marL="14407" marR="14407" marT="0" marB="0" anchor="ctr" anchorCtr="1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spc="-15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HY헤드라인M" pitchFamily="18" charset="-127"/>
                        </a:rPr>
                        <a:t>weight(</a:t>
                      </a:r>
                      <a:r>
                        <a:rPr lang="en-US" sz="1800" b="0" spc="-15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HY헤드라인M" pitchFamily="18" charset="-127"/>
                        </a:rPr>
                        <a:t>kg</a:t>
                      </a:r>
                      <a:r>
                        <a:rPr lang="en-US" sz="1800" b="0" spc="-150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14407" marR="14407" marT="0" marB="0" anchor="ctr" anchorCtr="1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72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1</a:t>
                      </a:r>
                    </a:p>
                  </a:txBody>
                  <a:tcPr marL="14407" marR="14407" marT="14407" marB="144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 V/V Warehouse 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Arrangement(PAB 77’)</a:t>
                      </a:r>
                      <a:endParaRPr lang="ko-KR" alt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HY헤드라인M" pitchFamily="18" charset="-127"/>
                      </a:endParaRPr>
                    </a:p>
                  </a:txBody>
                  <a:tcPr marL="14407" marR="14407" marT="14407" marB="144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ko-KR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Paper, Vinyl, Iron, Rubber, Plastic</a:t>
                      </a:r>
                      <a:endParaRPr lang="ko-KR" alt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HY헤드라인M" pitchFamily="18" charset="-127"/>
                      </a:endParaRPr>
                    </a:p>
                  </a:txBody>
                  <a:tcPr marL="14407" marR="14407" marT="14407" marB="144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50.48</a:t>
                      </a:r>
                    </a:p>
                  </a:txBody>
                  <a:tcPr marL="14407" marR="14407" marT="14407" marB="144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Paper(0.56), Vinyl(0.58), Iron(47.3</a:t>
                      </a:r>
                      <a:r>
                        <a:rPr lang="en-US" altLang="ko-KR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), </a:t>
                      </a:r>
                      <a:r>
                        <a:rPr lang="en-US" altLang="ko-KR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Rubber(1.68</a:t>
                      </a:r>
                      <a:r>
                        <a:rPr lang="en-US" altLang="ko-KR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), </a:t>
                      </a:r>
                      <a:r>
                        <a:rPr lang="en-US" altLang="ko-KR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Plastic(0.36</a:t>
                      </a:r>
                      <a:r>
                        <a:rPr lang="en-US" altLang="ko-KR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)</a:t>
                      </a:r>
                      <a:endParaRPr lang="ko-KR" alt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HY헤드라인M" pitchFamily="18" charset="-127"/>
                      </a:endParaRPr>
                    </a:p>
                  </a:txBody>
                  <a:tcPr marL="14407" marR="14407" marT="14407" marB="144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05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2</a:t>
                      </a:r>
                    </a:p>
                  </a:txBody>
                  <a:tcPr marL="14407" marR="14407" marT="14407" marB="144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In-Service Inspection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(ISI)</a:t>
                      </a:r>
                      <a:endParaRPr lang="ko-KR" alt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HY헤드라인M" pitchFamily="18" charset="-127"/>
                      </a:endParaRPr>
                    </a:p>
                  </a:txBody>
                  <a:tcPr marL="14407" marR="14407" marT="14407" marB="144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ko-KR" sz="1400" kern="1200" spc="-1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HY헤드라인M" pitchFamily="18" charset="-127"/>
                          <a:cs typeface="+mn-cs"/>
                        </a:rPr>
                        <a:t>Paper, Vinyl, Iron, Rubber, Plastic, </a:t>
                      </a:r>
                      <a:r>
                        <a:rPr lang="en-US" altLang="ko-KR" sz="1400" spc="-1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Cloth, etc.</a:t>
                      </a:r>
                      <a:endParaRPr lang="ko-KR" altLang="en-US" sz="1400" spc="-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HY헤드라인M" pitchFamily="18" charset="-127"/>
                      </a:endParaRPr>
                    </a:p>
                  </a:txBody>
                  <a:tcPr marL="14407" marR="14407" marT="14407" marB="144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10.66</a:t>
                      </a:r>
                    </a:p>
                  </a:txBody>
                  <a:tcPr marL="14407" marR="14407" marT="14407" marB="144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HY헤드라인M" pitchFamily="18" charset="-127"/>
                          <a:cs typeface="+mn-cs"/>
                        </a:rPr>
                        <a:t>Paper(2.98), Vinyl(0.94), Iron(0.46), </a:t>
                      </a:r>
                      <a:r>
                        <a:rPr lang="en-US" altLang="ko-KR" sz="1400" kern="1200" spc="-1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HY헤드라인M" pitchFamily="18" charset="-127"/>
                          <a:cs typeface="+mn-cs"/>
                        </a:rPr>
                        <a:t>Rubber(0.52), Plastic(1.56), Cloth(2.74),</a:t>
                      </a:r>
                      <a:r>
                        <a:rPr lang="en-US" altLang="ko-KR" sz="1400" kern="1200" spc="-15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HY헤드라인M" pitchFamily="18" charset="-127"/>
                          <a:cs typeface="+mn-cs"/>
                        </a:rPr>
                        <a:t> Wood(1.46)</a:t>
                      </a:r>
                      <a:endParaRPr lang="ko-KR" altLang="en-US" sz="1400" spc="-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HY헤드라인M" pitchFamily="18" charset="-127"/>
                      </a:endParaRPr>
                    </a:p>
                  </a:txBody>
                  <a:tcPr marL="14407" marR="14407" marT="14407" marB="144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3</a:t>
                      </a:r>
                    </a:p>
                  </a:txBody>
                  <a:tcPr marL="14407" marR="14407" marT="14407" marB="144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Plugging</a:t>
                      </a:r>
                      <a:r>
                        <a:rPr lang="en-US" altLang="ko-KR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 tool’ s Removal &amp; Decontamination</a:t>
                      </a:r>
                      <a:endParaRPr lang="ko-KR" alt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HY헤드라인M" pitchFamily="18" charset="-127"/>
                      </a:endParaRPr>
                    </a:p>
                  </a:txBody>
                  <a:tcPr marL="14407" marR="14407" marT="14407" marB="144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ko-KR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HY헤드라인M" pitchFamily="18" charset="-127"/>
                          <a:cs typeface="+mn-cs"/>
                        </a:rPr>
                        <a:t>Paper, Vinyl, Rubber, </a:t>
                      </a:r>
                      <a:endParaRPr lang="ko-KR" alt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HY헤드라인M" pitchFamily="18" charset="-127"/>
                      </a:endParaRPr>
                    </a:p>
                  </a:txBody>
                  <a:tcPr marL="14407" marR="14407" marT="14407" marB="144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9.64</a:t>
                      </a:r>
                    </a:p>
                  </a:txBody>
                  <a:tcPr marL="14407" marR="14407" marT="14407" marB="144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HY헤드라인M" pitchFamily="18" charset="-127"/>
                          <a:cs typeface="+mn-cs"/>
                        </a:rPr>
                        <a:t>Paper(5.68), Vinyl(1.8),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HY헤드라인M" pitchFamily="18" charset="-127"/>
                          <a:cs typeface="+mn-cs"/>
                        </a:rPr>
                        <a:t>Rubber(2.16)</a:t>
                      </a:r>
                      <a:endParaRPr lang="ko-KR" alt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HY헤드라인M" pitchFamily="18" charset="-127"/>
                      </a:endParaRPr>
                    </a:p>
                  </a:txBody>
                  <a:tcPr marL="14407" marR="14407" marT="14407" marB="144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4</a:t>
                      </a:r>
                    </a:p>
                  </a:txBody>
                  <a:tcPr marL="14407" marR="14407" marT="14407" marB="144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SG Drain</a:t>
                      </a:r>
                      <a:r>
                        <a:rPr lang="ko-KR" altLang="en-US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Nozzle</a:t>
                      </a:r>
                      <a:r>
                        <a:rPr lang="ko-KR" altLang="en-US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Equip.</a:t>
                      </a:r>
                      <a:r>
                        <a:rPr lang="en-US" altLang="ko-KR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 Decontamination</a:t>
                      </a:r>
                      <a:endParaRPr lang="ko-KR" alt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HY헤드라인M" pitchFamily="18" charset="-127"/>
                      </a:endParaRPr>
                    </a:p>
                  </a:txBody>
                  <a:tcPr marL="14407" marR="14407" marT="14407" marB="144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ko-KR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HY헤드라인M" pitchFamily="18" charset="-127"/>
                          <a:cs typeface="+mn-cs"/>
                        </a:rPr>
                        <a:t>Paper, Iron, Rubber, Plastic, Cloth</a:t>
                      </a:r>
                      <a:endParaRPr lang="ko-KR" alt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HY헤드라인M" pitchFamily="18" charset="-127"/>
                      </a:endParaRPr>
                    </a:p>
                  </a:txBody>
                  <a:tcPr marL="14407" marR="14407" marT="14407" marB="144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9.5</a:t>
                      </a:r>
                    </a:p>
                  </a:txBody>
                  <a:tcPr marL="14407" marR="14407" marT="14407" marB="144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HY헤드라인M" pitchFamily="18" charset="-127"/>
                          <a:cs typeface="+mn-cs"/>
                        </a:rPr>
                        <a:t>Paper(7.06), Iron(1.42), Cloth(0.14), Rubber(0.84), Plastic(0.04), </a:t>
                      </a:r>
                      <a:endParaRPr lang="ko-KR" alt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HY헤드라인M" pitchFamily="18" charset="-127"/>
                      </a:endParaRPr>
                    </a:p>
                  </a:txBody>
                  <a:tcPr marL="14407" marR="14407" marT="14407" marB="144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5</a:t>
                      </a:r>
                    </a:p>
                  </a:txBody>
                  <a:tcPr marL="14407" marR="14407" marT="14407" marB="144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Grapple</a:t>
                      </a:r>
                      <a:r>
                        <a:rPr lang="en-US" altLang="ko-KR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 processing</a:t>
                      </a:r>
                      <a:endParaRPr lang="ko-KR" alt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HY헤드라인M" pitchFamily="18" charset="-127"/>
                      </a:endParaRPr>
                    </a:p>
                  </a:txBody>
                  <a:tcPr marL="14407" marR="14407" marT="14407" marB="144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HY헤드라인M" pitchFamily="18" charset="-127"/>
                          <a:cs typeface="+mn-cs"/>
                        </a:rPr>
                        <a:t>Paper, Vinyl, Rubber, Cloth</a:t>
                      </a:r>
                      <a:endParaRPr lang="ko-KR" alt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HY헤드라인M" pitchFamily="18" charset="-127"/>
                      </a:endParaRPr>
                    </a:p>
                  </a:txBody>
                  <a:tcPr marL="14407" marR="14407" marT="14407" marB="144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5.8</a:t>
                      </a:r>
                    </a:p>
                  </a:txBody>
                  <a:tcPr marL="14407" marR="14407" marT="14407" marB="144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HY헤드라인M" pitchFamily="18" charset="-127"/>
                          <a:cs typeface="+mn-cs"/>
                        </a:rPr>
                        <a:t>Paper(0.8), Vinyl(2.94), Rubber(0.98), Cloth(1.08)</a:t>
                      </a:r>
                      <a:endParaRPr lang="ko-KR" alt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HY헤드라인M" pitchFamily="18" charset="-127"/>
                      </a:endParaRPr>
                    </a:p>
                  </a:txBody>
                  <a:tcPr marL="14407" marR="14407" marT="14407" marB="144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22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6</a:t>
                      </a:r>
                    </a:p>
                  </a:txBody>
                  <a:tcPr marL="14407" marR="14407" marT="14407" marB="144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 RCB</a:t>
                      </a:r>
                      <a:r>
                        <a:rPr lang="ko-KR" altLang="en-US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wastes Monitoring </a:t>
                      </a:r>
                      <a:endParaRPr lang="ko-KR" alt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HY헤드라인M" pitchFamily="18" charset="-127"/>
                      </a:endParaRPr>
                    </a:p>
                  </a:txBody>
                  <a:tcPr marL="14407" marR="14407" marT="14407" marB="144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HY헤드라인M" pitchFamily="18" charset="-127"/>
                          <a:cs typeface="+mn-cs"/>
                        </a:rPr>
                        <a:t>Paper, Vinyl, Iron, Rubber, Plastic, Cloth, </a:t>
                      </a:r>
                      <a:endParaRPr lang="ko-KR" alt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HY헤드라인M" pitchFamily="18" charset="-127"/>
                      </a:endParaRPr>
                    </a:p>
                  </a:txBody>
                  <a:tcPr marL="14407" marR="14407" marT="14407" marB="144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3.66</a:t>
                      </a:r>
                    </a:p>
                  </a:txBody>
                  <a:tcPr marL="14407" marR="14407" marT="14407" marB="144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HY헤드라인M" pitchFamily="18" charset="-127"/>
                          <a:cs typeface="+mn-cs"/>
                        </a:rPr>
                        <a:t>Paper(3.0), Vinyl(0.08), Iron(0.06), </a:t>
                      </a:r>
                      <a:r>
                        <a:rPr lang="en-US" altLang="ko-KR" sz="1400" kern="1200" spc="-1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HY헤드라인M" pitchFamily="18" charset="-127"/>
                          <a:cs typeface="+mn-cs"/>
                        </a:rPr>
                        <a:t>Rubber(0.1), </a:t>
                      </a:r>
                      <a:r>
                        <a:rPr lang="en-US" altLang="ko-KR" sz="1400" kern="1200" spc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HY헤드라인M" pitchFamily="18" charset="-127"/>
                          <a:cs typeface="+mn-cs"/>
                        </a:rPr>
                        <a:t>Plastic(0.28)</a:t>
                      </a:r>
                      <a:r>
                        <a:rPr lang="en-US" altLang="ko-KR" sz="1400" kern="1200" spc="-1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HY헤드라인M" pitchFamily="18" charset="-127"/>
                          <a:cs typeface="+mn-cs"/>
                        </a:rPr>
                        <a:t>, Cloth(0.24)</a:t>
                      </a:r>
                      <a:endParaRPr lang="ko-KR" altLang="en-US" sz="1400" spc="-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HY헤드라인M" pitchFamily="18" charset="-127"/>
                      </a:endParaRPr>
                    </a:p>
                  </a:txBody>
                  <a:tcPr marL="14407" marR="14407" marT="14407" marB="144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6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7</a:t>
                      </a:r>
                    </a:p>
                  </a:txBody>
                  <a:tcPr marL="14407" marR="14407" marT="14407" marB="1440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400" spc="-1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essential</a:t>
                      </a:r>
                      <a:r>
                        <a:rPr lang="ko-KR" altLang="en-US" sz="1400" spc="-1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400" spc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chiller</a:t>
                      </a:r>
                      <a:r>
                        <a:rPr lang="ko-KR" altLang="en-US" sz="1400" spc="-1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400" spc="-15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decomposition</a:t>
                      </a:r>
                      <a:endParaRPr lang="ko-KR" altLang="en-US" sz="1400" spc="-15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HY헤드라인M" pitchFamily="18" charset="-127"/>
                      </a:endParaRPr>
                    </a:p>
                  </a:txBody>
                  <a:tcPr marL="14407" marR="14407" marT="14407" marB="144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altLang="ko-KR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Iron</a:t>
                      </a:r>
                      <a:endParaRPr lang="ko-KR" alt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HY헤드라인M" pitchFamily="18" charset="-127"/>
                      </a:endParaRPr>
                    </a:p>
                  </a:txBody>
                  <a:tcPr marL="14407" marR="14407" marT="14407" marB="144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3.46</a:t>
                      </a:r>
                    </a:p>
                  </a:txBody>
                  <a:tcPr marL="14407" marR="14407" marT="14407" marB="144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Iron(3.46</a:t>
                      </a:r>
                      <a:r>
                        <a:rPr lang="en-US" altLang="ko-KR" sz="14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j-lt"/>
                          <a:ea typeface="HY헤드라인M" pitchFamily="18" charset="-127"/>
                        </a:rPr>
                        <a:t>)</a:t>
                      </a:r>
                      <a:endParaRPr lang="ko-KR" altLang="en-US" sz="1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+mj-lt"/>
                        <a:ea typeface="HY헤드라인M" pitchFamily="18" charset="-127"/>
                      </a:endParaRPr>
                    </a:p>
                  </a:txBody>
                  <a:tcPr marL="14407" marR="14407" marT="14407" marB="144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66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7924800" y="1690688"/>
            <a:ext cx="8048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0">
              <a:defRPr/>
            </a:pPr>
            <a:r>
              <a:rPr kumimoji="0" lang="en-US" altLang="ko-KR" sz="2000" b="1" dirty="0">
                <a:solidFill>
                  <a:schemeClr val="tx2">
                    <a:lumMod val="50000"/>
                  </a:schemeClr>
                </a:solidFill>
                <a:latin typeface="+mj-lt"/>
                <a:ea typeface="HY울릉도M" pitchFamily="18" charset="-127"/>
              </a:rPr>
              <a:t>D+24</a:t>
            </a:r>
            <a:endParaRPr kumimoji="0" lang="ko-KR" altLang="en-US" sz="2000" b="1" dirty="0">
              <a:solidFill>
                <a:schemeClr val="tx2">
                  <a:lumMod val="50000"/>
                </a:schemeClr>
              </a:solidFill>
              <a:latin typeface="+mj-lt"/>
              <a:ea typeface="HY울릉도M" pitchFamily="18" charset="-127"/>
            </a:endParaRPr>
          </a:p>
        </p:txBody>
      </p:sp>
      <p:sp>
        <p:nvSpPr>
          <p:cNvPr id="26691" name="Rectangle 2"/>
          <p:cNvSpPr>
            <a:spLocks noGrp="1"/>
          </p:cNvSpPr>
          <p:nvPr>
            <p:ph type="title" idx="4294967295"/>
          </p:nvPr>
        </p:nvSpPr>
        <p:spPr>
          <a:xfrm>
            <a:off x="1447800" y="46038"/>
            <a:ext cx="4343400" cy="944562"/>
          </a:xfrm>
          <a:noFill/>
        </p:spPr>
        <p:txBody>
          <a:bodyPr/>
          <a:lstStyle/>
          <a:p>
            <a:pPr eaLnBrk="1" hangingPunct="1"/>
            <a:r>
              <a:rPr lang="en-US" altLang="ko-KR" cap="none" smtClean="0">
                <a:effectLst/>
                <a:latin typeface="Franklin Gothic Demi" pitchFamily="34" charset="0"/>
                <a:ea typeface="굴림" charset="-127"/>
              </a:rPr>
              <a:t>Improvement </a:t>
            </a:r>
            <a:endParaRPr lang="en-US" altLang="ko-KR" cap="none" smtClean="0">
              <a:solidFill>
                <a:schemeClr val="accent1"/>
              </a:solidFill>
              <a:effectLst/>
              <a:latin typeface="Franklin Gothic Demi" pitchFamily="34" charset="0"/>
              <a:ea typeface="굴림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849313" y="1778000"/>
            <a:ext cx="14827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0">
              <a:defRPr/>
            </a:pPr>
            <a:r>
              <a:rPr kumimoji="0" lang="en-US" altLang="ko-KR" sz="2000" dirty="0">
                <a:solidFill>
                  <a:schemeClr val="tx2">
                    <a:lumMod val="50000"/>
                  </a:schemeClr>
                </a:solidFill>
                <a:latin typeface="+mj-lt"/>
                <a:ea typeface="HY울릉도M" pitchFamily="18" charset="-127"/>
              </a:rPr>
              <a:t>Daily Trend</a:t>
            </a:r>
            <a:endParaRPr kumimoji="0" lang="ko-KR" altLang="en-US" sz="2000" dirty="0">
              <a:solidFill>
                <a:schemeClr val="tx2">
                  <a:lumMod val="50000"/>
                </a:schemeClr>
              </a:solidFill>
              <a:latin typeface="+mj-lt"/>
              <a:ea typeface="HY울릉도M" pitchFamily="18" charset="-127"/>
            </a:endParaRPr>
          </a:p>
        </p:txBody>
      </p:sp>
      <p:sp>
        <p:nvSpPr>
          <p:cNvPr id="8" name="이등변 삼각형 7"/>
          <p:cNvSpPr>
            <a:spLocks noChangeAspect="1"/>
          </p:cNvSpPr>
          <p:nvPr/>
        </p:nvSpPr>
        <p:spPr>
          <a:xfrm rot="5400000">
            <a:off x="620403" y="1919750"/>
            <a:ext cx="129600" cy="15552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/>
          </a:p>
        </p:txBody>
      </p:sp>
      <p:graphicFrame>
        <p:nvGraphicFramePr>
          <p:cNvPr id="10" name="Chart 3"/>
          <p:cNvGraphicFramePr>
            <a:graphicFrameLocks/>
          </p:cNvGraphicFramePr>
          <p:nvPr/>
        </p:nvGraphicFramePr>
        <p:xfrm>
          <a:off x="152400" y="2235926"/>
          <a:ext cx="8839200" cy="4248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직사각형 11"/>
          <p:cNvSpPr/>
          <p:nvPr/>
        </p:nvSpPr>
        <p:spPr>
          <a:xfrm>
            <a:off x="8034338" y="1820863"/>
            <a:ext cx="80486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0">
              <a:defRPr/>
            </a:pPr>
            <a:r>
              <a:rPr kumimoji="0" lang="en-US" altLang="ko-KR" sz="2000" dirty="0">
                <a:solidFill>
                  <a:schemeClr val="tx2">
                    <a:lumMod val="50000"/>
                  </a:schemeClr>
                </a:solidFill>
                <a:latin typeface="+mj-lt"/>
                <a:ea typeface="HY울릉도M" pitchFamily="18" charset="-127"/>
              </a:rPr>
              <a:t>D+30</a:t>
            </a:r>
            <a:endParaRPr kumimoji="0" lang="ko-KR" altLang="en-US" sz="2000" dirty="0">
              <a:solidFill>
                <a:schemeClr val="tx2">
                  <a:lumMod val="50000"/>
                </a:schemeClr>
              </a:solidFill>
              <a:latin typeface="+mj-lt"/>
              <a:ea typeface="HY울릉도M" pitchFamily="18" charset="-127"/>
            </a:endParaRPr>
          </a:p>
        </p:txBody>
      </p:sp>
      <p:sp>
        <p:nvSpPr>
          <p:cNvPr id="28679" name="Rectangle 2"/>
          <p:cNvSpPr>
            <a:spLocks noGrp="1"/>
          </p:cNvSpPr>
          <p:nvPr>
            <p:ph type="title" idx="4294967295"/>
          </p:nvPr>
        </p:nvSpPr>
        <p:spPr>
          <a:xfrm>
            <a:off x="1447800" y="46038"/>
            <a:ext cx="4343400" cy="944562"/>
          </a:xfrm>
          <a:noFill/>
        </p:spPr>
        <p:txBody>
          <a:bodyPr/>
          <a:lstStyle/>
          <a:p>
            <a:pPr eaLnBrk="1" hangingPunct="1"/>
            <a:r>
              <a:rPr lang="en-US" altLang="ko-KR" cap="none" smtClean="0">
                <a:effectLst/>
                <a:latin typeface="Franklin Gothic Demi" pitchFamily="34" charset="0"/>
                <a:ea typeface="굴림" charset="-127"/>
              </a:rPr>
              <a:t>Improvement </a:t>
            </a:r>
            <a:endParaRPr lang="en-US" altLang="ko-KR" cap="none" smtClean="0">
              <a:solidFill>
                <a:schemeClr val="accent1"/>
              </a:solidFill>
              <a:effectLst/>
              <a:latin typeface="Franklin Gothic Demi" pitchFamily="34" charset="0"/>
              <a:ea typeface="굴림" charset="-127"/>
            </a:endParaRPr>
          </a:p>
        </p:txBody>
      </p:sp>
      <p:grpSp>
        <p:nvGrpSpPr>
          <p:cNvPr id="28680" name="Group 48"/>
          <p:cNvGrpSpPr>
            <a:grpSpLocks noChangeAspect="1"/>
          </p:cNvGrpSpPr>
          <p:nvPr/>
        </p:nvGrpSpPr>
        <p:grpSpPr bwMode="auto">
          <a:xfrm>
            <a:off x="381000" y="1258888"/>
            <a:ext cx="165100" cy="165100"/>
            <a:chOff x="384" y="1776"/>
            <a:chExt cx="1488" cy="1488"/>
          </a:xfrm>
        </p:grpSpPr>
        <p:sp>
          <p:nvSpPr>
            <p:cNvPr id="16" name="Oval 49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1019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latin typeface="+mj-lt"/>
                <a:ea typeface="+mn-ea"/>
              </a:endParaRPr>
            </a:p>
          </p:txBody>
        </p:sp>
        <p:sp>
          <p:nvSpPr>
            <p:cNvPr id="17" name="Oval 50"/>
            <p:cNvSpPr>
              <a:spLocks noChangeArrowheads="1"/>
            </p:cNvSpPr>
            <p:nvPr/>
          </p:nvSpPr>
          <p:spPr bwMode="gray">
            <a:xfrm>
              <a:off x="413" y="1805"/>
              <a:ext cx="1431" cy="143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4902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latin typeface="+mj-lt"/>
                <a:ea typeface="+mn-ea"/>
              </a:endParaRPr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685800" y="1143000"/>
            <a:ext cx="8153400" cy="461963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altLang="ko-K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Real-time management program (</a:t>
            </a:r>
            <a:r>
              <a:rPr kumimoji="0" lang="en-US" altLang="ko-KR" sz="2400" spc="-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헤드라인M" pitchFamily="18" charset="-127"/>
                <a:cs typeface="Arial" charset="0"/>
              </a:rPr>
              <a:t>Daily general report </a:t>
            </a:r>
            <a:r>
              <a:rPr kumimoji="0" lang="en-US" altLang="ko-K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헤드라인M" pitchFamily="18" charset="-127"/>
                <a:cs typeface="Arial" charset="0"/>
              </a:rPr>
              <a:t>– </a:t>
            </a:r>
            <a:r>
              <a:rPr kumimoji="0" lang="en-US" altLang="ko-K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헤드라인M" pitchFamily="18" charset="-127"/>
                <a:cs typeface="Arial" charset="0"/>
              </a:rPr>
              <a:t>2page </a:t>
            </a:r>
            <a:r>
              <a:rPr kumimoji="0" lang="en-US" altLang="ko-K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)</a:t>
            </a:r>
            <a:endParaRPr kumimoji="0" lang="ko-KR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Y울릉도M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>
              <a:latin typeface="굴림" charset="-127"/>
            </a:endParaRPr>
          </a:p>
        </p:txBody>
      </p: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177800" y="2224088"/>
          <a:ext cx="8763000" cy="4481512"/>
        </p:xfrm>
        <a:graphic>
          <a:graphicData uri="http://schemas.openxmlformats.org/drawingml/2006/table">
            <a:tbl>
              <a:tblPr/>
              <a:tblGrid>
                <a:gridCol w="457200"/>
                <a:gridCol w="2362200"/>
                <a:gridCol w="609600"/>
                <a:gridCol w="1066800"/>
                <a:gridCol w="2438400"/>
                <a:gridCol w="762000"/>
                <a:gridCol w="1066800"/>
              </a:tblGrid>
              <a:tr h="2905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HY헤드라인M" pitchFamily="18" charset="-127"/>
                        </a:rPr>
                        <a:t>Work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12952" marR="12952" marT="12952" marB="12952"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HY헤드라인M" pitchFamily="18" charset="-127"/>
                        </a:rPr>
                        <a:t>Daily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12952" marR="12952" marT="12952" marB="1295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HY헤드라인M" pitchFamily="18" charset="-127"/>
                        </a:rPr>
                        <a:t>Cumulative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12952" marR="12952" marT="12952" marB="1295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HY헤드라인M" pitchFamily="18" charset="-127"/>
                        </a:rPr>
                        <a:t>Work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12952" marR="12952" marT="12952" marB="12952" anchor="ctr" horzOverflow="overflow">
                    <a:lnL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HY헤드라인M" pitchFamily="18" charset="-127"/>
                        </a:rPr>
                        <a:t>Daily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12952" marR="12952" marT="12952" marB="1295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ea typeface="HY헤드라인M" pitchFamily="18" charset="-127"/>
                        </a:rPr>
                        <a:t>Cumulative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12952" marR="12952" marT="12952" marB="1295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25438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Rx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Decomposition &amp; assembly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2828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0.00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141.30</a:t>
                      </a: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Primary Pump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2828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3.46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128.06</a:t>
                      </a: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Inspection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2828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0.00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21.60</a:t>
                      </a: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Primary V/V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2828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0.00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203.77</a:t>
                      </a: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etc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2828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0.00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6.08</a:t>
                      </a: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ISI</a:t>
                      </a:r>
                    </a:p>
                  </a:txBody>
                  <a:tcPr marL="0" marR="0" marT="0" marB="0" anchor="ctr" horzOverflow="overflow">
                    <a:lnL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2828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10.66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38.50</a:t>
                      </a: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Auxiliary Equip.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2828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0.00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36.71</a:t>
                      </a: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Radiation Safety Control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2828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0.00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73.80</a:t>
                      </a: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  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Refueling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2828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5.80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20.62</a:t>
                      </a: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Decontamination &amp; Wash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2828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0.00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56.64</a:t>
                      </a: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G</a:t>
                      </a:r>
                    </a:p>
                  </a:txBody>
                  <a:tcPr marL="0" marR="0" marT="0" marB="0"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 Man-Way</a:t>
                      </a: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2828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0.00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7.02</a:t>
                      </a: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Radwastes Treatment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2828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3.66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14.34</a:t>
                      </a: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Nozzle dam instal &amp; removal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2828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0.00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39.10</a:t>
                      </a: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Instrument Equip. Work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2828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0.00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16.60</a:t>
                      </a: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U-Tube ECT</a:t>
                      </a: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2828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0.00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41.16</a:t>
                      </a: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Etc. Works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2828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50.48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262.69</a:t>
                      </a: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Lancing/FOSAR</a:t>
                      </a: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2828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0.00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25.73</a:t>
                      </a: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SAB  Waste monitoring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2828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0.00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64.14</a:t>
                      </a: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U-Tube Plugging</a:t>
                      </a: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2828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9.64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9.64</a:t>
                      </a: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RCB exit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2828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0.00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101.65</a:t>
                      </a: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54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Drain Nozzle Repair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2828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9.50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55.70</a:t>
                      </a: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Waste Monitoring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2828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0.00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34.19</a:t>
                      </a: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 RCP Decomposition &amp; inspection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2828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0.00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100.61</a:t>
                      </a: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Improvement of Refueling Machine 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82828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0.00</a:t>
                      </a:r>
                      <a:endParaRPr kumimoji="0" lang="en-US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61.25</a:t>
                      </a: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70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SUM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HY헤드라인M" pitchFamily="18" charset="-127"/>
                      </a:endParaRPr>
                    </a:p>
                  </a:txBody>
                  <a:tcPr marL="0" marR="0" marT="0" marB="0" anchor="ctr" horzOverflow="overflow">
                    <a:lnL w="3238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93.20</a:t>
                      </a: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HY헤드라인M" pitchFamily="18" charset="-127"/>
                        </a:rPr>
                        <a:t>1,560.90</a:t>
                      </a:r>
                    </a:p>
                  </a:txBody>
                  <a:tcPr marL="0" marR="0" marT="0" marB="0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83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>
              <a:latin typeface="굴림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849313" y="1797050"/>
            <a:ext cx="255111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0">
              <a:defRPr/>
            </a:pPr>
            <a:r>
              <a:rPr kumimoji="0" lang="en-US" altLang="ko-KR" sz="2000" dirty="0">
                <a:solidFill>
                  <a:schemeClr val="tx2">
                    <a:lumMod val="50000"/>
                  </a:schemeClr>
                </a:solidFill>
                <a:latin typeface="+mj-lt"/>
                <a:ea typeface="HY울릉도M" pitchFamily="18" charset="-127"/>
              </a:rPr>
              <a:t>Cumulative by works</a:t>
            </a:r>
            <a:endParaRPr kumimoji="0" lang="ko-KR" altLang="en-US" sz="2000" dirty="0">
              <a:solidFill>
                <a:schemeClr val="tx2">
                  <a:lumMod val="50000"/>
                </a:schemeClr>
              </a:solidFill>
              <a:latin typeface="+mj-lt"/>
              <a:ea typeface="HY울릉도M" pitchFamily="18" charset="-127"/>
            </a:endParaRPr>
          </a:p>
        </p:txBody>
      </p:sp>
      <p:sp>
        <p:nvSpPr>
          <p:cNvPr id="16" name="이등변 삼각형 15"/>
          <p:cNvSpPr>
            <a:spLocks noChangeAspect="1"/>
          </p:cNvSpPr>
          <p:nvPr/>
        </p:nvSpPr>
        <p:spPr>
          <a:xfrm rot="5400000">
            <a:off x="620403" y="1919750"/>
            <a:ext cx="129600" cy="15552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8034338" y="1752600"/>
            <a:ext cx="80486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0">
              <a:defRPr/>
            </a:pPr>
            <a:r>
              <a:rPr kumimoji="0" lang="en-US" altLang="ko-KR" sz="2000" dirty="0">
                <a:solidFill>
                  <a:schemeClr val="tx2">
                    <a:lumMod val="50000"/>
                  </a:schemeClr>
                </a:solidFill>
                <a:latin typeface="+mj-lt"/>
                <a:ea typeface="HY울릉도M" pitchFamily="18" charset="-127"/>
              </a:rPr>
              <a:t>D+24</a:t>
            </a:r>
            <a:endParaRPr kumimoji="0" lang="ko-KR" altLang="en-US" sz="2000" dirty="0">
              <a:solidFill>
                <a:schemeClr val="tx2">
                  <a:lumMod val="50000"/>
                </a:schemeClr>
              </a:solidFill>
              <a:latin typeface="+mj-lt"/>
              <a:ea typeface="HY울릉도M" pitchFamily="18" charset="-127"/>
            </a:endParaRPr>
          </a:p>
        </p:txBody>
      </p:sp>
      <p:grpSp>
        <p:nvGrpSpPr>
          <p:cNvPr id="30838" name="Group 48"/>
          <p:cNvGrpSpPr>
            <a:grpSpLocks noChangeAspect="1"/>
          </p:cNvGrpSpPr>
          <p:nvPr/>
        </p:nvGrpSpPr>
        <p:grpSpPr bwMode="auto">
          <a:xfrm>
            <a:off x="381000" y="1258888"/>
            <a:ext cx="165100" cy="165100"/>
            <a:chOff x="384" y="1776"/>
            <a:chExt cx="1488" cy="1488"/>
          </a:xfrm>
        </p:grpSpPr>
        <p:sp>
          <p:nvSpPr>
            <p:cNvPr id="19" name="Oval 49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1019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latin typeface="+mj-lt"/>
                <a:ea typeface="+mn-ea"/>
              </a:endParaRPr>
            </a:p>
          </p:txBody>
        </p:sp>
        <p:sp>
          <p:nvSpPr>
            <p:cNvPr id="20" name="Oval 50"/>
            <p:cNvSpPr>
              <a:spLocks noChangeArrowheads="1"/>
            </p:cNvSpPr>
            <p:nvPr/>
          </p:nvSpPr>
          <p:spPr bwMode="gray">
            <a:xfrm>
              <a:off x="413" y="1805"/>
              <a:ext cx="1431" cy="143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4902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latin typeface="+mj-lt"/>
                <a:ea typeface="+mn-ea"/>
              </a:endParaRPr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685800" y="1143000"/>
            <a:ext cx="8153400" cy="461963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altLang="ko-K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Real-time management program (</a:t>
            </a:r>
            <a:r>
              <a:rPr kumimoji="0" lang="en-US" altLang="ko-KR" sz="2400" spc="-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헤드라인M" pitchFamily="18" charset="-127"/>
                <a:cs typeface="Arial" charset="0"/>
              </a:rPr>
              <a:t>Daily general report </a:t>
            </a:r>
            <a:r>
              <a:rPr kumimoji="0" lang="en-US" altLang="ko-K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헤드라인M" pitchFamily="18" charset="-127"/>
                <a:cs typeface="Arial" charset="0"/>
              </a:rPr>
              <a:t>– </a:t>
            </a:r>
            <a:r>
              <a:rPr kumimoji="0" lang="en-US" altLang="ko-K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헤드라인M" pitchFamily="18" charset="-127"/>
                <a:cs typeface="Arial" charset="0"/>
              </a:rPr>
              <a:t>3page </a:t>
            </a:r>
            <a:r>
              <a:rPr kumimoji="0" lang="en-US" altLang="ko-K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)</a:t>
            </a:r>
            <a:endParaRPr kumimoji="0" lang="ko-KR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Y울릉도M" pitchFamily="18" charset="-127"/>
            </a:endParaRPr>
          </a:p>
        </p:txBody>
      </p:sp>
      <p:sp>
        <p:nvSpPr>
          <p:cNvPr id="30840" name="Rectangle 2"/>
          <p:cNvSpPr>
            <a:spLocks noGrp="1"/>
          </p:cNvSpPr>
          <p:nvPr>
            <p:ph type="title" idx="4294967295"/>
          </p:nvPr>
        </p:nvSpPr>
        <p:spPr>
          <a:xfrm>
            <a:off x="1447800" y="46038"/>
            <a:ext cx="4343400" cy="944562"/>
          </a:xfrm>
          <a:noFill/>
        </p:spPr>
        <p:txBody>
          <a:bodyPr/>
          <a:lstStyle/>
          <a:p>
            <a:pPr eaLnBrk="1" hangingPunct="1"/>
            <a:r>
              <a:rPr lang="en-US" altLang="ko-KR" cap="none" smtClean="0">
                <a:effectLst/>
                <a:latin typeface="Franklin Gothic Demi" pitchFamily="34" charset="0"/>
                <a:ea typeface="굴림" charset="-127"/>
              </a:rPr>
              <a:t>Improvement </a:t>
            </a:r>
            <a:endParaRPr lang="en-US" altLang="ko-KR" cap="none" smtClean="0">
              <a:solidFill>
                <a:schemeClr val="accent1"/>
              </a:solidFill>
              <a:effectLst/>
              <a:latin typeface="Franklin Gothic Demi" pitchFamily="34" charset="0"/>
              <a:ea typeface="굴림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>
              <a:latin typeface="굴림" charset="-127"/>
            </a:endParaRPr>
          </a:p>
        </p:txBody>
      </p:sp>
      <p:graphicFrame>
        <p:nvGraphicFramePr>
          <p:cNvPr id="11" name="차트 10"/>
          <p:cNvGraphicFramePr>
            <a:graphicFrameLocks noGrp="1"/>
          </p:cNvGraphicFramePr>
          <p:nvPr/>
        </p:nvGraphicFramePr>
        <p:xfrm>
          <a:off x="457200" y="1981200"/>
          <a:ext cx="8534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직사각형 11"/>
          <p:cNvSpPr/>
          <p:nvPr/>
        </p:nvSpPr>
        <p:spPr>
          <a:xfrm>
            <a:off x="7450138" y="2466975"/>
            <a:ext cx="549275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0">
              <a:defRPr/>
            </a:pPr>
            <a:r>
              <a:rPr kumimoji="0"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D+30</a:t>
            </a:r>
            <a:endParaRPr kumimoji="0" lang="ko-KR" altLang="en-US" sz="1200" dirty="0">
              <a:solidFill>
                <a:schemeClr val="tx1">
                  <a:lumMod val="95000"/>
                  <a:lumOff val="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32772" name="Group 48"/>
          <p:cNvGrpSpPr>
            <a:grpSpLocks noChangeAspect="1"/>
          </p:cNvGrpSpPr>
          <p:nvPr/>
        </p:nvGrpSpPr>
        <p:grpSpPr bwMode="auto">
          <a:xfrm>
            <a:off x="381000" y="1258888"/>
            <a:ext cx="165100" cy="165100"/>
            <a:chOff x="384" y="1776"/>
            <a:chExt cx="1488" cy="1488"/>
          </a:xfrm>
        </p:grpSpPr>
        <p:sp>
          <p:nvSpPr>
            <p:cNvPr id="18" name="Oval 49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1019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latin typeface="+mj-lt"/>
                <a:ea typeface="+mn-ea"/>
              </a:endParaRPr>
            </a:p>
          </p:txBody>
        </p:sp>
        <p:sp>
          <p:nvSpPr>
            <p:cNvPr id="19" name="Oval 50"/>
            <p:cNvSpPr>
              <a:spLocks noChangeArrowheads="1"/>
            </p:cNvSpPr>
            <p:nvPr/>
          </p:nvSpPr>
          <p:spPr bwMode="gray">
            <a:xfrm>
              <a:off x="413" y="1805"/>
              <a:ext cx="1431" cy="143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4902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latin typeface="+mj-lt"/>
                <a:ea typeface="+mn-ea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685800" y="1143000"/>
            <a:ext cx="8153400" cy="461963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altLang="ko-K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Real-time management program (</a:t>
            </a:r>
            <a:r>
              <a:rPr kumimoji="0" lang="en-US" altLang="ko-KR" sz="2400" spc="-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헤드라인M" pitchFamily="18" charset="-127"/>
                <a:cs typeface="Arial" charset="0"/>
              </a:rPr>
              <a:t>Daily general report </a:t>
            </a:r>
            <a:r>
              <a:rPr kumimoji="0" lang="en-US" altLang="ko-K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헤드라인M" pitchFamily="18" charset="-127"/>
                <a:cs typeface="Arial" charset="0"/>
              </a:rPr>
              <a:t>– </a:t>
            </a:r>
            <a:r>
              <a:rPr kumimoji="0" lang="en-US" altLang="ko-K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헤드라인M" pitchFamily="18" charset="-127"/>
                <a:cs typeface="Arial" charset="0"/>
              </a:rPr>
              <a:t>3page </a:t>
            </a:r>
            <a:r>
              <a:rPr kumimoji="0" lang="en-US" altLang="ko-K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)</a:t>
            </a:r>
            <a:endParaRPr kumimoji="0" lang="ko-KR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Y울릉도M" pitchFamily="18" charset="-127"/>
            </a:endParaRPr>
          </a:p>
        </p:txBody>
      </p:sp>
      <p:sp>
        <p:nvSpPr>
          <p:cNvPr id="32774" name="Rectangle 2"/>
          <p:cNvSpPr>
            <a:spLocks noGrp="1"/>
          </p:cNvSpPr>
          <p:nvPr>
            <p:ph type="title" idx="4294967295"/>
          </p:nvPr>
        </p:nvSpPr>
        <p:spPr>
          <a:xfrm>
            <a:off x="1447800" y="46038"/>
            <a:ext cx="4343400" cy="944562"/>
          </a:xfrm>
          <a:noFill/>
        </p:spPr>
        <p:txBody>
          <a:bodyPr/>
          <a:lstStyle/>
          <a:p>
            <a:pPr eaLnBrk="1" hangingPunct="1"/>
            <a:r>
              <a:rPr lang="en-US" altLang="ko-KR" cap="none" smtClean="0">
                <a:effectLst/>
                <a:latin typeface="Franklin Gothic Demi" pitchFamily="34" charset="0"/>
                <a:ea typeface="굴림" charset="-127"/>
              </a:rPr>
              <a:t>Improvement </a:t>
            </a:r>
            <a:endParaRPr lang="en-US" altLang="ko-KR" cap="none" smtClean="0">
              <a:solidFill>
                <a:schemeClr val="accent1"/>
              </a:solidFill>
              <a:effectLst/>
              <a:latin typeface="Franklin Gothic Demi" pitchFamily="34" charset="0"/>
              <a:ea typeface="굴림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>
              <a:latin typeface="굴림" charset="-127"/>
            </a:endParaRPr>
          </a:p>
        </p:txBody>
      </p:sp>
      <p:sp>
        <p:nvSpPr>
          <p:cNvPr id="3481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>
              <a:latin typeface="굴림" charset="-127"/>
            </a:endParaRPr>
          </a:p>
        </p:txBody>
      </p:sp>
      <p:graphicFrame>
        <p:nvGraphicFramePr>
          <p:cNvPr id="13" name="Chart 71"/>
          <p:cNvGraphicFramePr>
            <a:graphicFrameLocks/>
          </p:cNvGraphicFramePr>
          <p:nvPr/>
        </p:nvGraphicFramePr>
        <p:xfrm>
          <a:off x="152400" y="2146852"/>
          <a:ext cx="41148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"/>
          <p:cNvGraphicFramePr>
            <a:graphicFrameLocks/>
          </p:cNvGraphicFramePr>
          <p:nvPr/>
        </p:nvGraphicFramePr>
        <p:xfrm>
          <a:off x="4343400" y="2146852"/>
          <a:ext cx="46482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표 14"/>
          <p:cNvGraphicFramePr>
            <a:graphicFrameLocks noGrp="1"/>
          </p:cNvGraphicFramePr>
          <p:nvPr/>
        </p:nvGraphicFramePr>
        <p:xfrm>
          <a:off x="4343400" y="5194300"/>
          <a:ext cx="4724400" cy="1295400"/>
        </p:xfrm>
        <a:graphic>
          <a:graphicData uri="http://schemas.openxmlformats.org/drawingml/2006/table">
            <a:tbl>
              <a:tblPr/>
              <a:tblGrid>
                <a:gridCol w="609602"/>
                <a:gridCol w="457200"/>
                <a:gridCol w="457200"/>
                <a:gridCol w="381000"/>
                <a:gridCol w="457200"/>
                <a:gridCol w="457200"/>
                <a:gridCol w="533400"/>
                <a:gridCol w="533400"/>
                <a:gridCol w="381000"/>
                <a:gridCol w="457200"/>
              </a:tblGrid>
              <a:tr h="431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HY헤드라인M" pitchFamily="18" charset="-127"/>
                        </a:rPr>
                        <a:t>Division</a:t>
                      </a:r>
                      <a:endParaRPr lang="ko-KR" altLang="en-US" sz="11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HY헤드라인M" pitchFamily="18" charset="-127"/>
                      </a:endParaRPr>
                    </a:p>
                  </a:txBody>
                  <a:tcPr marL="16483" marR="16483" marT="16483" marB="1648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HY헤드라인M" pitchFamily="18" charset="-127"/>
                        </a:rPr>
                        <a:t>Paper</a:t>
                      </a:r>
                      <a:endParaRPr lang="ko-KR" altLang="en-US" sz="11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HY헤드라인M" pitchFamily="18" charset="-127"/>
                      </a:endParaRPr>
                    </a:p>
                  </a:txBody>
                  <a:tcPr marL="16483" marR="16483" marT="16483" marB="164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HY헤드라인M" pitchFamily="18" charset="-127"/>
                        </a:rPr>
                        <a:t>Vinyl</a:t>
                      </a:r>
                      <a:endParaRPr lang="ko-KR" altLang="en-US" sz="11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HY헤드라인M" pitchFamily="18" charset="-127"/>
                      </a:endParaRPr>
                    </a:p>
                  </a:txBody>
                  <a:tcPr marL="16483" marR="16483" marT="16483" marB="164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HY헤드라인M" pitchFamily="18" charset="-127"/>
                        </a:rPr>
                        <a:t>Iron</a:t>
                      </a:r>
                      <a:endParaRPr lang="ko-KR" altLang="en-US" sz="11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HY헤드라인M" pitchFamily="18" charset="-127"/>
                      </a:endParaRPr>
                    </a:p>
                  </a:txBody>
                  <a:tcPr marL="16483" marR="16483" marT="16483" marB="164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HY헤드라인M" pitchFamily="18" charset="-127"/>
                        </a:rPr>
                        <a:t>Cloth</a:t>
                      </a:r>
                      <a:endParaRPr lang="ko-KR" altLang="en-US" sz="11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HY헤드라인M" pitchFamily="18" charset="-127"/>
                      </a:endParaRPr>
                    </a:p>
                  </a:txBody>
                  <a:tcPr marL="16483" marR="16483" marT="16483" marB="164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HY헤드라인M" pitchFamily="18" charset="-127"/>
                        </a:rPr>
                        <a:t>Glass</a:t>
                      </a:r>
                      <a:endParaRPr lang="ko-KR" altLang="en-US" sz="11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HY헤드라인M" pitchFamily="18" charset="-127"/>
                      </a:endParaRPr>
                    </a:p>
                  </a:txBody>
                  <a:tcPr marL="16483" marR="16483" marT="16483" marB="164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HY헤드라인M" pitchFamily="18" charset="-127"/>
                        </a:rPr>
                        <a:t>Plastic</a:t>
                      </a:r>
                      <a:endParaRPr lang="ko-KR" altLang="en-US" sz="11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HY헤드라인M" pitchFamily="18" charset="-127"/>
                      </a:endParaRPr>
                    </a:p>
                  </a:txBody>
                  <a:tcPr marL="16483" marR="16483" marT="16483" marB="164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HY헤드라인M" pitchFamily="18" charset="-127"/>
                        </a:rPr>
                        <a:t>Rubber</a:t>
                      </a:r>
                      <a:endParaRPr lang="ko-KR" altLang="en-US" sz="11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HY헤드라인M" pitchFamily="18" charset="-127"/>
                      </a:endParaRPr>
                    </a:p>
                  </a:txBody>
                  <a:tcPr marL="16483" marR="16483" marT="16483" marB="164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HY헤드라인M" pitchFamily="18" charset="-127"/>
                        </a:rPr>
                        <a:t>etc</a:t>
                      </a:r>
                      <a:endParaRPr lang="ko-KR" altLang="en-US" sz="11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HY헤드라인M" pitchFamily="18" charset="-127"/>
                      </a:endParaRPr>
                    </a:p>
                  </a:txBody>
                  <a:tcPr marL="16483" marR="16483" marT="16483" marB="164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HY헤드라인M" pitchFamily="18" charset="-127"/>
                        </a:rPr>
                        <a:t>SUM</a:t>
                      </a:r>
                      <a:endParaRPr lang="ko-KR" altLang="en-US" sz="11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HY헤드라인M" pitchFamily="18" charset="-127"/>
                      </a:endParaRPr>
                    </a:p>
                  </a:txBody>
                  <a:tcPr marL="16483" marR="16483" marT="16483" marB="164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Daily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16483" marR="16483" marT="16483" marB="1648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282828"/>
                          </a:solidFill>
                          <a:latin typeface="+mj-lt"/>
                          <a:ea typeface="HY헤드라인M" pitchFamily="18" charset="-127"/>
                        </a:rPr>
                        <a:t>2.76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16483" marR="16483" marT="16483" marB="164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282828"/>
                          </a:solidFill>
                          <a:latin typeface="+mj-lt"/>
                          <a:ea typeface="HY헤드라인M" pitchFamily="18" charset="-127"/>
                        </a:rPr>
                        <a:t>1.18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16483" marR="16483" marT="16483" marB="164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282828"/>
                          </a:solidFill>
                          <a:latin typeface="+mj-lt"/>
                          <a:ea typeface="HY헤드라인M" pitchFamily="18" charset="-127"/>
                        </a:rPr>
                        <a:t>1.18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16483" marR="16483" marT="16483" marB="164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282828"/>
                          </a:solidFill>
                          <a:latin typeface="+mj-lt"/>
                          <a:ea typeface="HY헤드라인M" pitchFamily="18" charset="-127"/>
                        </a:rPr>
                        <a:t>0.38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16483" marR="16483" marT="16483" marB="164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282828"/>
                          </a:solidFill>
                          <a:latin typeface="+mj-lt"/>
                          <a:ea typeface="HY헤드라인M" pitchFamily="18" charset="-127"/>
                        </a:rPr>
                        <a:t>0.00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16483" marR="16483" marT="16483" marB="164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282828"/>
                          </a:solidFill>
                          <a:latin typeface="+mj-lt"/>
                          <a:ea typeface="HY헤드라인M" pitchFamily="18" charset="-127"/>
                        </a:rPr>
                        <a:t>0.00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16483" marR="16483" marT="16483" marB="164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282828"/>
                          </a:solidFill>
                          <a:latin typeface="+mj-lt"/>
                          <a:ea typeface="HY헤드라인M" pitchFamily="18" charset="-127"/>
                        </a:rPr>
                        <a:t>3.84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16483" marR="16483" marT="16483" marB="164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282828"/>
                          </a:solidFill>
                          <a:latin typeface="+mj-lt"/>
                          <a:ea typeface="HY헤드라인M" pitchFamily="18" charset="-127"/>
                        </a:rPr>
                        <a:t>0.00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16483" marR="16483" marT="16483" marB="164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9.34</a:t>
                      </a:r>
                    </a:p>
                  </a:txBody>
                  <a:tcPr marL="16483" marR="16483" marT="16483" marB="164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 err="1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Cumul</a:t>
                      </a:r>
                      <a:r>
                        <a:rPr lang="en-US" altLang="ko-KR" sz="1100" b="1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100" b="1" dirty="0" err="1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Ative</a:t>
                      </a:r>
                      <a:endParaRPr lang="ko-KR" altLang="en-US" sz="1100" b="1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16483" marR="16483" marT="16483" marB="16483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282828"/>
                          </a:solidFill>
                          <a:latin typeface="+mj-lt"/>
                          <a:ea typeface="HY헤드라인M" pitchFamily="18" charset="-127"/>
                        </a:rPr>
                        <a:t>541.5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16483" marR="16483" marT="16483" marB="164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282828"/>
                          </a:solidFill>
                          <a:latin typeface="+mj-lt"/>
                          <a:ea typeface="HY헤드라인M" pitchFamily="18" charset="-127"/>
                        </a:rPr>
                        <a:t>350.8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16483" marR="16483" marT="16483" marB="164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282828"/>
                          </a:solidFill>
                          <a:latin typeface="+mj-lt"/>
                          <a:ea typeface="HY헤드라인M" pitchFamily="18" charset="-127"/>
                        </a:rPr>
                        <a:t>547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16483" marR="16483" marT="16483" marB="164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282828"/>
                          </a:solidFill>
                          <a:latin typeface="+mj-lt"/>
                          <a:ea typeface="HY헤드라인M" pitchFamily="18" charset="-127"/>
                        </a:rPr>
                        <a:t>179.2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16483" marR="16483" marT="16483" marB="164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282828"/>
                          </a:solidFill>
                          <a:latin typeface="+mj-lt"/>
                          <a:ea typeface="HY헤드라인M" pitchFamily="18" charset="-127"/>
                        </a:rPr>
                        <a:t>11.3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16483" marR="16483" marT="16483" marB="164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282828"/>
                          </a:solidFill>
                          <a:latin typeface="+mj-lt"/>
                          <a:ea typeface="HY헤드라인M" pitchFamily="18" charset="-127"/>
                        </a:rPr>
                        <a:t>57.7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16483" marR="16483" marT="16483" marB="164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282828"/>
                          </a:solidFill>
                          <a:latin typeface="+mj-lt"/>
                          <a:ea typeface="HY헤드라인M" pitchFamily="18" charset="-127"/>
                        </a:rPr>
                        <a:t>255.2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16483" marR="16483" marT="16483" marB="164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282828"/>
                          </a:solidFill>
                          <a:latin typeface="+mj-lt"/>
                          <a:ea typeface="HY헤드라인M" pitchFamily="18" charset="-127"/>
                        </a:rPr>
                        <a:t>97.8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16483" marR="16483" marT="16483" marB="164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2,040</a:t>
                      </a:r>
                      <a:endParaRPr lang="en-US" sz="1100" b="1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16483" marR="16483" marT="16483" marB="1648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86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>
              <a:latin typeface="굴림" charset="-127"/>
            </a:endParaRPr>
          </a:p>
        </p:txBody>
      </p:sp>
      <p:grpSp>
        <p:nvGrpSpPr>
          <p:cNvPr id="34868" name="Group 48"/>
          <p:cNvGrpSpPr>
            <a:grpSpLocks noChangeAspect="1"/>
          </p:cNvGrpSpPr>
          <p:nvPr/>
        </p:nvGrpSpPr>
        <p:grpSpPr bwMode="auto">
          <a:xfrm>
            <a:off x="381000" y="1258888"/>
            <a:ext cx="165100" cy="165100"/>
            <a:chOff x="384" y="1776"/>
            <a:chExt cx="1488" cy="1488"/>
          </a:xfrm>
        </p:grpSpPr>
        <p:sp>
          <p:nvSpPr>
            <p:cNvPr id="18" name="Oval 49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1019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latin typeface="+mj-lt"/>
                <a:ea typeface="+mn-ea"/>
              </a:endParaRPr>
            </a:p>
          </p:txBody>
        </p:sp>
        <p:sp>
          <p:nvSpPr>
            <p:cNvPr id="19" name="Oval 50"/>
            <p:cNvSpPr>
              <a:spLocks noChangeArrowheads="1"/>
            </p:cNvSpPr>
            <p:nvPr/>
          </p:nvSpPr>
          <p:spPr bwMode="gray">
            <a:xfrm>
              <a:off x="413" y="1805"/>
              <a:ext cx="1431" cy="143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4902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latin typeface="+mj-lt"/>
                <a:ea typeface="+mn-ea"/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685800" y="1143000"/>
            <a:ext cx="8305800" cy="461963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altLang="ko-K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Real-time management program (</a:t>
            </a:r>
            <a:r>
              <a:rPr kumimoji="0" lang="en-US" altLang="ko-KR" sz="2400" spc="-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헤드라인M" pitchFamily="18" charset="-127"/>
                <a:cs typeface="Arial" charset="0"/>
              </a:rPr>
              <a:t>Daily general report </a:t>
            </a:r>
            <a:r>
              <a:rPr kumimoji="0" lang="en-US" altLang="ko-K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헤드라인M" pitchFamily="18" charset="-127"/>
                <a:cs typeface="Arial" charset="0"/>
              </a:rPr>
              <a:t>– </a:t>
            </a:r>
            <a:r>
              <a:rPr kumimoji="0" lang="en-US" altLang="ko-K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헤드라인M" pitchFamily="18" charset="-127"/>
                <a:cs typeface="Arial" charset="0"/>
              </a:rPr>
              <a:t>2,4page </a:t>
            </a:r>
            <a:r>
              <a:rPr kumimoji="0" lang="en-US" altLang="ko-K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)</a:t>
            </a:r>
            <a:endParaRPr kumimoji="0" lang="ko-KR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Y울릉도M" pitchFamily="18" charset="-127"/>
            </a:endParaRPr>
          </a:p>
        </p:txBody>
      </p:sp>
      <p:sp>
        <p:nvSpPr>
          <p:cNvPr id="34870" name="TextBox 20"/>
          <p:cNvSpPr txBox="1">
            <a:spLocks noChangeArrowheads="1"/>
          </p:cNvSpPr>
          <p:nvPr/>
        </p:nvSpPr>
        <p:spPr bwMode="auto">
          <a:xfrm>
            <a:off x="3529013" y="2514600"/>
            <a:ext cx="661987" cy="369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 latinLnBrk="0"/>
            <a:r>
              <a:rPr kumimoji="0" lang="en-US" altLang="ko-KR" sz="900" b="1"/>
              <a:t>Weight</a:t>
            </a:r>
          </a:p>
          <a:p>
            <a:pPr algn="ctr" latinLnBrk="0"/>
            <a:r>
              <a:rPr kumimoji="0" lang="en-US" altLang="ko-KR" sz="900" b="1"/>
              <a:t>(kg)</a:t>
            </a:r>
            <a:endParaRPr kumimoji="0" lang="ko-KR" altLang="en-US" sz="900" b="1"/>
          </a:p>
        </p:txBody>
      </p:sp>
      <p:sp>
        <p:nvSpPr>
          <p:cNvPr id="22" name="TextBox 21"/>
          <p:cNvSpPr txBox="1"/>
          <p:nvPr/>
        </p:nvSpPr>
        <p:spPr>
          <a:xfrm>
            <a:off x="558800" y="5943600"/>
            <a:ext cx="3657600" cy="261938"/>
          </a:xfrm>
          <a:prstGeom prst="rect">
            <a:avLst/>
          </a:prstGeom>
          <a:solidFill>
            <a:srgbClr val="FF0000"/>
          </a:solidFill>
        </p:spPr>
        <p:txBody>
          <a:bodyPr lIns="0" rIns="0">
            <a:spAutoFit/>
          </a:bodyPr>
          <a:lstStyle/>
          <a:p>
            <a:pPr latinLnBrk="0">
              <a:defRPr/>
            </a:pPr>
            <a:r>
              <a:rPr kumimoji="0" lang="en-US" altLang="ko-KR" sz="1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Y헤드라인M" pitchFamily="18" charset="-127"/>
              </a:rPr>
              <a:t>Paper  Vinyl    Iron    Cloth  Glass Plastic Rubber  etc.</a:t>
            </a:r>
            <a:endParaRPr kumimoji="0" lang="ko-KR" altLang="en-US" sz="11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34872" name="Rectangle 2"/>
          <p:cNvSpPr>
            <a:spLocks noGrp="1"/>
          </p:cNvSpPr>
          <p:nvPr>
            <p:ph type="title" idx="4294967295"/>
          </p:nvPr>
        </p:nvSpPr>
        <p:spPr>
          <a:xfrm>
            <a:off x="1447800" y="46038"/>
            <a:ext cx="4343400" cy="944562"/>
          </a:xfrm>
          <a:noFill/>
        </p:spPr>
        <p:txBody>
          <a:bodyPr/>
          <a:lstStyle/>
          <a:p>
            <a:pPr eaLnBrk="1" hangingPunct="1"/>
            <a:r>
              <a:rPr lang="en-US" altLang="ko-KR" cap="none" smtClean="0">
                <a:effectLst/>
                <a:latin typeface="Franklin Gothic Demi" pitchFamily="34" charset="0"/>
                <a:ea typeface="굴림" charset="-127"/>
              </a:rPr>
              <a:t>Improvement </a:t>
            </a:r>
            <a:endParaRPr lang="en-US" altLang="ko-KR" cap="none" smtClean="0">
              <a:solidFill>
                <a:schemeClr val="accent1"/>
              </a:solidFill>
              <a:effectLst/>
              <a:latin typeface="Franklin Gothic Demi" pitchFamily="34" charset="0"/>
              <a:ea typeface="굴림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표 29"/>
          <p:cNvGraphicFramePr>
            <a:graphicFrameLocks noGrp="1"/>
          </p:cNvGraphicFramePr>
          <p:nvPr/>
        </p:nvGraphicFramePr>
        <p:xfrm>
          <a:off x="304800" y="2362200"/>
          <a:ext cx="8610600" cy="4130675"/>
        </p:xfrm>
        <a:graphic>
          <a:graphicData uri="http://schemas.openxmlformats.org/drawingml/2006/table">
            <a:tbl>
              <a:tblPr/>
              <a:tblGrid>
                <a:gridCol w="631970"/>
                <a:gridCol w="4934477"/>
                <a:gridCol w="3044152"/>
              </a:tblGrid>
              <a:tr h="4443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No.</a:t>
                      </a:r>
                      <a:endParaRPr lang="ko-KR" altLang="en-US" sz="1800" b="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16390" marR="16390" marT="16390" marB="16390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66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+mj-lt"/>
                          <a:ea typeface="HY울릉도M" pitchFamily="18" charset="-127"/>
                          <a:cs typeface="+mn-cs"/>
                        </a:rPr>
                        <a:t>Analysis &amp; Feedback</a:t>
                      </a:r>
                      <a:endParaRPr lang="ko-KR" altLang="en-US" sz="1800" b="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16390" marR="16390" marT="16390" marB="163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Remark</a:t>
                      </a:r>
                      <a:endParaRPr lang="ko-KR" altLang="en-US" sz="1800" b="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16390" marR="16390" marT="16390" marB="163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9926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1</a:t>
                      </a:r>
                    </a:p>
                  </a:txBody>
                  <a:tcPr marL="16390" marR="16390" marT="16390" marB="16390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baseline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600" b="0" baseline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Iron From </a:t>
                      </a:r>
                      <a:r>
                        <a:rPr lang="en-US" altLang="ko-KR" sz="16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PAB </a:t>
                      </a:r>
                      <a:r>
                        <a:rPr lang="en-US" altLang="ko-KR" sz="1600" b="0" dirty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77</a:t>
                      </a:r>
                      <a:r>
                        <a:rPr lang="en-US" altLang="ko-KR" sz="16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’ "A“ KPS Valve Team</a:t>
                      </a:r>
                      <a:r>
                        <a:rPr lang="ko-KR" altLang="en-US" sz="16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6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Warehouse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Cleaning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 - </a:t>
                      </a:r>
                      <a:r>
                        <a:rPr lang="en-US" altLang="ko-KR" sz="1400" b="0" dirty="0" err="1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Atfer</a:t>
                      </a:r>
                      <a:r>
                        <a:rPr lang="en-US" altLang="ko-KR" sz="1400" b="0" baseline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Contamination Inspection, </a:t>
                      </a:r>
                      <a:r>
                        <a:rPr lang="en-US" altLang="ko-KR" sz="1400" b="0" baseline="0" dirty="0" smtClean="0">
                          <a:solidFill>
                            <a:srgbClr val="FF0000"/>
                          </a:solidFill>
                          <a:latin typeface="+mj-lt"/>
                          <a:ea typeface="HY헤드라인M" pitchFamily="18" charset="-127"/>
                        </a:rPr>
                        <a:t>Moving Contaminated Iron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0" baseline="0" dirty="0" smtClean="0">
                          <a:solidFill>
                            <a:srgbClr val="FF0000"/>
                          </a:solidFill>
                          <a:latin typeface="+mj-lt"/>
                          <a:ea typeface="HY헤드라인M" pitchFamily="18" charset="-127"/>
                        </a:rPr>
                        <a:t>     to </a:t>
                      </a:r>
                      <a:r>
                        <a:rPr lang="en-US" altLang="ko-KR" sz="1400" b="0" dirty="0" smtClean="0">
                          <a:solidFill>
                            <a:srgbClr val="FF0000"/>
                          </a:solidFill>
                          <a:latin typeface="+mj-lt"/>
                          <a:ea typeface="HY헤드라인M" pitchFamily="18" charset="-127"/>
                        </a:rPr>
                        <a:t>RWB Decay</a:t>
                      </a:r>
                      <a:r>
                        <a:rPr lang="en-US" altLang="ko-KR" sz="1400" b="0" baseline="0" dirty="0" smtClean="0">
                          <a:solidFill>
                            <a:srgbClr val="FF0000"/>
                          </a:solidFill>
                          <a:latin typeface="+mj-lt"/>
                          <a:ea typeface="HY헤드라인M" pitchFamily="18" charset="-127"/>
                        </a:rPr>
                        <a:t> &amp; Storage  Area</a:t>
                      </a:r>
                      <a:endParaRPr lang="en-US" altLang="ko-KR" sz="1400" b="0" dirty="0" smtClean="0">
                        <a:solidFill>
                          <a:srgbClr val="FF0000"/>
                        </a:solidFill>
                        <a:latin typeface="+mj-lt"/>
                        <a:ea typeface="HY헤드라인M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 - Amount</a:t>
                      </a:r>
                      <a:r>
                        <a:rPr lang="ko-KR" altLang="en-US" sz="16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6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:  Iron</a:t>
                      </a:r>
                      <a:r>
                        <a:rPr lang="ko-KR" altLang="en-US" sz="16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6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47.3 kg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16390" marR="16390" marT="16390" marB="163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After</a:t>
                      </a:r>
                      <a:r>
                        <a:rPr lang="en-US" altLang="ko-KR" sz="1600" b="0" baseline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Decontamination,</a:t>
                      </a:r>
                      <a:r>
                        <a:rPr lang="ko-KR" altLang="en-US" sz="16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6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Keeping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in  RWB </a:t>
                      </a:r>
                      <a:r>
                        <a:rPr kumimoji="0" lang="en-US" altLang="ko-KR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HY헤드라인M" pitchFamily="18" charset="-127"/>
                          <a:cs typeface="+mn-cs"/>
                        </a:rPr>
                        <a:t>Decay &amp; Storage  Area</a:t>
                      </a:r>
                      <a:endParaRPr lang="en-US" altLang="ko-KR" sz="1600" b="0" dirty="0" smtClean="0">
                        <a:solidFill>
                          <a:schemeClr val="tx1"/>
                        </a:solidFill>
                        <a:latin typeface="+mj-lt"/>
                        <a:ea typeface="HY헤드라인M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600" b="0" dirty="0" smtClean="0">
                          <a:solidFill>
                            <a:srgbClr val="FF0000"/>
                          </a:solidFill>
                          <a:latin typeface="+mj-lt"/>
                          <a:ea typeface="HY헤드라인M" pitchFamily="18" charset="-127"/>
                        </a:rPr>
                        <a:t>-</a:t>
                      </a:r>
                      <a:r>
                        <a:rPr lang="en-US" altLang="ko-KR" sz="1600" b="0" baseline="0" dirty="0" smtClean="0">
                          <a:solidFill>
                            <a:srgbClr val="FF0000"/>
                          </a:solidFill>
                          <a:latin typeface="+mj-lt"/>
                          <a:ea typeface="HY헤드라인M" pitchFamily="18" charset="-127"/>
                        </a:rPr>
                        <a:t> long term Decay</a:t>
                      </a:r>
                      <a:endParaRPr lang="ko-KR" altLang="en-US" sz="1600" b="0" dirty="0">
                        <a:solidFill>
                          <a:srgbClr val="FF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16390" marR="16390" marT="16390" marB="163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26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2</a:t>
                      </a:r>
                    </a:p>
                  </a:txBody>
                  <a:tcPr marL="16390" marR="16390" marT="16390" marB="16390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600" b="0" dirty="0" smtClean="0">
                          <a:solidFill>
                            <a:srgbClr val="FF0000"/>
                          </a:solidFill>
                          <a:latin typeface="+mj-lt"/>
                          <a:ea typeface="HY헤드라인M" pitchFamily="18" charset="-127"/>
                        </a:rPr>
                        <a:t>Request related Worker</a:t>
                      </a:r>
                      <a:r>
                        <a:rPr lang="en-US" altLang="ko-KR" sz="1600" b="0" baseline="0" dirty="0" smtClean="0">
                          <a:solidFill>
                            <a:srgbClr val="FF0000"/>
                          </a:solidFill>
                          <a:latin typeface="+mj-lt"/>
                          <a:ea typeface="HY헤드라인M" pitchFamily="18" charset="-127"/>
                        </a:rPr>
                        <a:t> to r</a:t>
                      </a:r>
                      <a:r>
                        <a:rPr lang="en-US" altLang="ko-KR" sz="1600" b="0" dirty="0" smtClean="0">
                          <a:solidFill>
                            <a:srgbClr val="FF0000"/>
                          </a:solidFill>
                          <a:latin typeface="+mj-lt"/>
                          <a:ea typeface="HY헤드라인M" pitchFamily="18" charset="-127"/>
                        </a:rPr>
                        <a:t>educe</a:t>
                      </a:r>
                      <a:r>
                        <a:rPr lang="en-US" altLang="ko-KR" sz="1600" b="0" baseline="0" dirty="0" smtClean="0">
                          <a:solidFill>
                            <a:srgbClr val="FF0000"/>
                          </a:solidFill>
                          <a:latin typeface="+mj-lt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600" b="0" dirty="0" smtClean="0">
                          <a:solidFill>
                            <a:srgbClr val="FF0000"/>
                          </a:solidFill>
                          <a:latin typeface="+mj-lt"/>
                          <a:ea typeface="HY헤드라인M" pitchFamily="18" charset="-127"/>
                        </a:rPr>
                        <a:t>Decontaminating</a:t>
                      </a:r>
                      <a:r>
                        <a:rPr lang="en-US" altLang="ko-KR" sz="1600" b="0" baseline="0" dirty="0" smtClean="0">
                          <a:solidFill>
                            <a:srgbClr val="FF0000"/>
                          </a:solidFill>
                          <a:latin typeface="+mj-lt"/>
                          <a:ea typeface="HY헤드라인M" pitchFamily="18" charset="-127"/>
                        </a:rPr>
                        <a:t> </a:t>
                      </a: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baseline="0" dirty="0" smtClean="0">
                          <a:solidFill>
                            <a:srgbClr val="FF0000"/>
                          </a:solidFill>
                          <a:latin typeface="+mj-lt"/>
                          <a:ea typeface="HY헤드라인M" pitchFamily="18" charset="-127"/>
                        </a:rPr>
                        <a:t> Paper</a:t>
                      </a:r>
                      <a:endParaRPr lang="ko-KR" altLang="en-US" sz="1600" b="0" dirty="0" smtClean="0">
                        <a:solidFill>
                          <a:srgbClr val="FF0000"/>
                        </a:solidFill>
                        <a:latin typeface="+mj-lt"/>
                        <a:ea typeface="HY헤드라인M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6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- </a:t>
                      </a:r>
                      <a:r>
                        <a:rPr lang="en-US" altLang="ko-KR" sz="1600" b="0" spc="-15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SG</a:t>
                      </a:r>
                      <a:r>
                        <a:rPr lang="en-US" altLang="ko-KR" sz="1600" b="0" spc="-150" baseline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Drain Nozzle &amp; Plugging Equip.  </a:t>
                      </a:r>
                      <a:r>
                        <a:rPr lang="en-US" altLang="ko-KR" sz="1600" b="0" kern="1200" spc="-150" dirty="0" smtClean="0">
                          <a:solidFill>
                            <a:srgbClr val="000000"/>
                          </a:solidFill>
                          <a:latin typeface="+mn-lt"/>
                          <a:ea typeface="HY헤드라인M" pitchFamily="18" charset="-127"/>
                          <a:cs typeface="+mn-cs"/>
                        </a:rPr>
                        <a:t>Decontamination</a:t>
                      </a:r>
                      <a:r>
                        <a:rPr lang="ko-KR" altLang="en-US" sz="1600" b="0" spc="-15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6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works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- </a:t>
                      </a:r>
                      <a:r>
                        <a:rPr lang="en-US" altLang="ko-KR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HY헤드라인M" pitchFamily="18" charset="-127"/>
                          <a:cs typeface="+mn-cs"/>
                        </a:rPr>
                        <a:t>Amount</a:t>
                      </a:r>
                      <a:r>
                        <a:rPr lang="ko-KR" altLang="en-US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HY헤드라인M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HY헤드라인M" pitchFamily="18" charset="-127"/>
                          <a:cs typeface="+mn-cs"/>
                        </a:rPr>
                        <a:t>:  Wet</a:t>
                      </a:r>
                      <a:r>
                        <a:rPr lang="ko-KR" altLang="en-US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HY헤드라인M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600" b="0" kern="1200" dirty="0" smtClean="0">
                          <a:solidFill>
                            <a:srgbClr val="000000"/>
                          </a:solidFill>
                          <a:latin typeface="+mn-lt"/>
                          <a:ea typeface="HY헤드라인M" pitchFamily="18" charset="-127"/>
                          <a:cs typeface="+mn-cs"/>
                        </a:rPr>
                        <a:t>Paper 47.3 kg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16390" marR="16390" marT="16390" marB="163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600" b="0" dirty="0" smtClean="0">
                          <a:solidFill>
                            <a:srgbClr val="FF0000"/>
                          </a:solidFill>
                          <a:latin typeface="+mj-lt"/>
                          <a:ea typeface="HY헤드라인M" pitchFamily="18" charset="-127"/>
                        </a:rPr>
                        <a:t>Drying</a:t>
                      </a:r>
                      <a:r>
                        <a:rPr lang="en-US" altLang="ko-KR" sz="1600" b="0" baseline="0" dirty="0" smtClean="0">
                          <a:solidFill>
                            <a:srgbClr val="FF0000"/>
                          </a:solidFill>
                          <a:latin typeface="+mj-lt"/>
                          <a:ea typeface="HY헤드라인M" pitchFamily="18" charset="-127"/>
                        </a:rPr>
                        <a:t> Wet Paper and </a:t>
                      </a:r>
                      <a:r>
                        <a:rPr lang="en-US" altLang="ko-KR" sz="1600" b="0" baseline="0" dirty="0" err="1" smtClean="0">
                          <a:solidFill>
                            <a:srgbClr val="FF0000"/>
                          </a:solidFill>
                          <a:latin typeface="+mj-lt"/>
                          <a:ea typeface="HY헤드라인M" pitchFamily="18" charset="-127"/>
                        </a:rPr>
                        <a:t>Druming</a:t>
                      </a:r>
                      <a:endParaRPr lang="en-US" altLang="ko-KR" sz="1600" b="0" baseline="0" dirty="0" smtClean="0">
                        <a:solidFill>
                          <a:srgbClr val="FF0000"/>
                        </a:solidFill>
                        <a:latin typeface="+mj-lt"/>
                        <a:ea typeface="HY헤드라인M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 </a:t>
                      </a:r>
                      <a:r>
                        <a:rPr lang="en-US" altLang="ko-KR" sz="1600" b="0" dirty="0" smtClean="0">
                          <a:solidFill>
                            <a:srgbClr val="FF0000"/>
                          </a:solidFill>
                          <a:latin typeface="+mj-lt"/>
                          <a:ea typeface="HY헤드라인M" pitchFamily="18" charset="-127"/>
                        </a:rPr>
                        <a:t>Separating</a:t>
                      </a:r>
                      <a:r>
                        <a:rPr lang="en-US" altLang="ko-KR" sz="1600" b="0" baseline="0" dirty="0" smtClean="0">
                          <a:solidFill>
                            <a:srgbClr val="FF0000"/>
                          </a:solidFill>
                          <a:latin typeface="+mj-lt"/>
                          <a:ea typeface="HY헤드라인M" pitchFamily="18" charset="-127"/>
                        </a:rPr>
                        <a:t> Reusable Paper</a:t>
                      </a:r>
                      <a:endParaRPr lang="ko-KR" altLang="en-US" sz="1600" b="0" dirty="0">
                        <a:solidFill>
                          <a:srgbClr val="FF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16390" marR="16390" marT="16390" marB="163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51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3</a:t>
                      </a:r>
                    </a:p>
                  </a:txBody>
                  <a:tcPr marL="16390" marR="16390" marT="16390" marB="16390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600" b="0" dirty="0" smtClean="0">
                          <a:solidFill>
                            <a:srgbClr val="FF0000"/>
                          </a:solidFill>
                          <a:latin typeface="+mj-lt"/>
                          <a:ea typeface="HY헤드라인M" pitchFamily="18" charset="-127"/>
                        </a:rPr>
                        <a:t>Forecasting</a:t>
                      </a:r>
                      <a:r>
                        <a:rPr lang="en-US" altLang="ko-KR" sz="1600" b="0" baseline="0" dirty="0" smtClean="0">
                          <a:solidFill>
                            <a:srgbClr val="FF0000"/>
                          </a:solidFill>
                          <a:latin typeface="+mj-lt"/>
                          <a:ea typeface="HY헤드라인M" pitchFamily="18" charset="-127"/>
                        </a:rPr>
                        <a:t> for Warehouse Cleaning &amp; arranging</a:t>
                      </a:r>
                      <a:endParaRPr lang="ko-KR" altLang="en-US" sz="1600" b="0" dirty="0">
                        <a:solidFill>
                          <a:srgbClr val="FF0000"/>
                        </a:solidFill>
                        <a:latin typeface="+mj-lt"/>
                        <a:ea typeface="HY헤드라인M" pitchFamily="18" charset="-127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6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- KPS Warehouses,</a:t>
                      </a:r>
                      <a:r>
                        <a:rPr lang="en-US" altLang="ko-KR" sz="1600" b="0" baseline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6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RCB</a:t>
                      </a:r>
                      <a:r>
                        <a:rPr lang="ko-KR" altLang="en-US" sz="16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 </a:t>
                      </a:r>
                      <a:r>
                        <a:rPr lang="en-US" altLang="ko-KR" sz="16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Temporary</a:t>
                      </a:r>
                      <a:r>
                        <a:rPr lang="en-US" altLang="ko-KR" sz="1600" b="0" baseline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Warehouse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16390" marR="16390" marT="16390" marB="163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Waste</a:t>
                      </a:r>
                      <a:r>
                        <a:rPr lang="en-US" altLang="ko-KR" sz="1600" b="0" baseline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Monitoring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16390" marR="16390" marT="16390" marB="163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4</a:t>
                      </a:r>
                    </a:p>
                  </a:txBody>
                  <a:tcPr marL="16390" marR="16390" marT="16390" marB="16390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6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etc.</a:t>
                      </a:r>
                      <a:r>
                        <a:rPr lang="en-US" altLang="ko-KR" sz="1600" b="0" baseline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</a:t>
                      </a: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- Wood</a:t>
                      </a:r>
                      <a:r>
                        <a:rPr lang="ko-KR" altLang="en-US" sz="16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6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: ISI</a:t>
                      </a:r>
                      <a:r>
                        <a:rPr lang="en-US" altLang="ko-KR" sz="1600" b="0" baseline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6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(1.56 </a:t>
                      </a:r>
                      <a:r>
                        <a:rPr lang="en-US" altLang="ko-KR" sz="1600" b="0" dirty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kg)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16390" marR="16390" marT="16390" marB="163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-</a:t>
                      </a:r>
                    </a:p>
                  </a:txBody>
                  <a:tcPr marL="16390" marR="16390" marT="16390" marB="1639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689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/>
          </a:p>
        </p:txBody>
      </p:sp>
      <p:grpSp>
        <p:nvGrpSpPr>
          <p:cNvPr id="36892" name="Group 48"/>
          <p:cNvGrpSpPr>
            <a:grpSpLocks noChangeAspect="1"/>
          </p:cNvGrpSpPr>
          <p:nvPr/>
        </p:nvGrpSpPr>
        <p:grpSpPr bwMode="auto">
          <a:xfrm>
            <a:off x="381000" y="1258888"/>
            <a:ext cx="165100" cy="165100"/>
            <a:chOff x="384" y="1776"/>
            <a:chExt cx="1488" cy="1488"/>
          </a:xfrm>
        </p:grpSpPr>
        <p:sp>
          <p:nvSpPr>
            <p:cNvPr id="13" name="Oval 49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1019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latin typeface="+mj-lt"/>
                <a:ea typeface="+mn-ea"/>
              </a:endParaRPr>
            </a:p>
          </p:txBody>
        </p:sp>
        <p:sp>
          <p:nvSpPr>
            <p:cNvPr id="14" name="Oval 50"/>
            <p:cNvSpPr>
              <a:spLocks noChangeArrowheads="1"/>
            </p:cNvSpPr>
            <p:nvPr/>
          </p:nvSpPr>
          <p:spPr bwMode="gray">
            <a:xfrm>
              <a:off x="413" y="1805"/>
              <a:ext cx="1431" cy="143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4902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latin typeface="+mj-lt"/>
                <a:ea typeface="+mn-ea"/>
              </a:endParaRP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685800" y="1143000"/>
            <a:ext cx="8305800" cy="461963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altLang="ko-K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Real-time management program (</a:t>
            </a:r>
            <a:r>
              <a:rPr kumimoji="0" lang="en-US" altLang="ko-KR" sz="2400" spc="-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헤드라인M" pitchFamily="18" charset="-127"/>
                <a:cs typeface="Arial" charset="0"/>
              </a:rPr>
              <a:t>Daily general report </a:t>
            </a:r>
            <a:r>
              <a:rPr kumimoji="0" lang="en-US" altLang="ko-K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헤드라인M" pitchFamily="18" charset="-127"/>
                <a:cs typeface="Arial" charset="0"/>
              </a:rPr>
              <a:t>– </a:t>
            </a:r>
            <a:r>
              <a:rPr kumimoji="0" lang="en-US" altLang="ko-K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HY헤드라인M" pitchFamily="18" charset="-127"/>
                <a:cs typeface="Arial" charset="0"/>
              </a:rPr>
              <a:t>4page </a:t>
            </a:r>
            <a:r>
              <a:rPr kumimoji="0" lang="en-US" altLang="ko-K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)</a:t>
            </a:r>
            <a:endParaRPr kumimoji="0" lang="ko-KR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Y울릉도M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849313" y="1797050"/>
            <a:ext cx="320992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0">
              <a:defRPr/>
            </a:pPr>
            <a:r>
              <a:rPr kumimoji="0" lang="en-US" altLang="ko-KR" sz="2000" dirty="0">
                <a:solidFill>
                  <a:schemeClr val="tx2">
                    <a:lumMod val="50000"/>
                  </a:schemeClr>
                </a:solidFill>
                <a:latin typeface="+mj-lt"/>
                <a:ea typeface="HY울릉도M" pitchFamily="18" charset="-127"/>
              </a:rPr>
              <a:t>Daily Analysis &amp; Feedback</a:t>
            </a:r>
            <a:endParaRPr kumimoji="0" lang="ko-KR" altLang="en-US" sz="2000" dirty="0">
              <a:solidFill>
                <a:schemeClr val="tx2">
                  <a:lumMod val="50000"/>
                </a:schemeClr>
              </a:solidFill>
              <a:latin typeface="+mj-lt"/>
              <a:ea typeface="HY울릉도M" pitchFamily="18" charset="-127"/>
            </a:endParaRPr>
          </a:p>
        </p:txBody>
      </p:sp>
      <p:sp>
        <p:nvSpPr>
          <p:cNvPr id="17" name="이등변 삼각형 16"/>
          <p:cNvSpPr>
            <a:spLocks noChangeAspect="1"/>
          </p:cNvSpPr>
          <p:nvPr/>
        </p:nvSpPr>
        <p:spPr>
          <a:xfrm rot="5400000">
            <a:off x="620403" y="1919750"/>
            <a:ext cx="129600" cy="15552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8034338" y="1752600"/>
            <a:ext cx="80486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0">
              <a:defRPr/>
            </a:pPr>
            <a:r>
              <a:rPr kumimoji="0" lang="en-US" altLang="ko-KR" sz="2000" dirty="0">
                <a:solidFill>
                  <a:schemeClr val="tx2">
                    <a:lumMod val="50000"/>
                  </a:schemeClr>
                </a:solidFill>
                <a:latin typeface="+mj-lt"/>
                <a:ea typeface="HY울릉도M" pitchFamily="18" charset="-127"/>
              </a:rPr>
              <a:t>D+24</a:t>
            </a:r>
            <a:endParaRPr kumimoji="0" lang="ko-KR" altLang="en-US" sz="2000" dirty="0">
              <a:solidFill>
                <a:schemeClr val="tx2">
                  <a:lumMod val="50000"/>
                </a:schemeClr>
              </a:solidFill>
              <a:latin typeface="+mj-lt"/>
              <a:ea typeface="HY울릉도M" pitchFamily="18" charset="-127"/>
            </a:endParaRPr>
          </a:p>
        </p:txBody>
      </p:sp>
      <p:sp>
        <p:nvSpPr>
          <p:cNvPr id="36899" name="Rectangle 2"/>
          <p:cNvSpPr>
            <a:spLocks noGrp="1"/>
          </p:cNvSpPr>
          <p:nvPr>
            <p:ph type="title" idx="4294967295"/>
          </p:nvPr>
        </p:nvSpPr>
        <p:spPr>
          <a:xfrm>
            <a:off x="1447800" y="46038"/>
            <a:ext cx="4343400" cy="944562"/>
          </a:xfrm>
          <a:noFill/>
        </p:spPr>
        <p:txBody>
          <a:bodyPr/>
          <a:lstStyle/>
          <a:p>
            <a:pPr eaLnBrk="1" hangingPunct="1"/>
            <a:r>
              <a:rPr lang="en-US" altLang="ko-KR" cap="none" smtClean="0">
                <a:effectLst/>
                <a:latin typeface="Franklin Gothic Demi" pitchFamily="34" charset="0"/>
                <a:ea typeface="굴림" charset="-127"/>
              </a:rPr>
              <a:t>Improvement </a:t>
            </a:r>
            <a:endParaRPr lang="en-US" altLang="ko-KR" cap="none" smtClean="0">
              <a:solidFill>
                <a:schemeClr val="accent1"/>
              </a:solidFill>
              <a:effectLst/>
              <a:latin typeface="Franklin Gothic Demi" pitchFamily="34" charset="0"/>
              <a:ea typeface="굴림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/>
          </a:p>
        </p:txBody>
      </p:sp>
      <p:graphicFrame>
        <p:nvGraphicFramePr>
          <p:cNvPr id="22" name="표 21"/>
          <p:cNvGraphicFramePr>
            <a:graphicFrameLocks noGrp="1"/>
          </p:cNvGraphicFramePr>
          <p:nvPr/>
        </p:nvGraphicFramePr>
        <p:xfrm>
          <a:off x="304800" y="1143000"/>
          <a:ext cx="86614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3962400"/>
                <a:gridCol w="2794686"/>
              </a:tblGrid>
              <a:tr h="65314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CASE</a:t>
                      </a:r>
                      <a:endParaRPr lang="ko-KR" altLang="en-US" sz="2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Real</a:t>
                      </a:r>
                      <a:r>
                        <a:rPr lang="en-US" altLang="ko-KR" sz="2400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time management</a:t>
                      </a:r>
                      <a:endParaRPr lang="ko-KR" altLang="en-US" sz="2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Remark</a:t>
                      </a:r>
                      <a:endParaRPr lang="ko-KR" altLang="en-US" sz="2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794657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Separating</a:t>
                      </a:r>
                      <a:r>
                        <a:rPr lang="en-US" altLang="ko-KR" baseline="0" dirty="0" smtClean="0"/>
                        <a:t> as </a:t>
                      </a:r>
                      <a:r>
                        <a:rPr lang="en-US" altLang="ko-KR" dirty="0" smtClean="0"/>
                        <a:t>Clean</a:t>
                      </a:r>
                      <a:r>
                        <a:rPr lang="en-US" altLang="ko-KR" baseline="0" dirty="0" smtClean="0"/>
                        <a:t> waste</a:t>
                      </a:r>
                      <a:endParaRPr lang="ko-KR" alt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Separating in Working</a:t>
                      </a:r>
                      <a:r>
                        <a:rPr lang="en-US" altLang="ko-KR" baseline="0" dirty="0" smtClean="0"/>
                        <a:t> Area and </a:t>
                      </a:r>
                      <a:r>
                        <a:rPr lang="en-US" altLang="ko-KR" dirty="0" smtClean="0"/>
                        <a:t>waste collection station</a:t>
                      </a:r>
                      <a:endParaRPr lang="ko-KR" alt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166.35 kg as clean</a:t>
                      </a:r>
                      <a:endParaRPr lang="ko-KR" alt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aseline="0" dirty="0" smtClean="0"/>
                        <a:t>Vinyl</a:t>
                      </a:r>
                      <a:endParaRPr lang="ko-KR" alt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Replace Vinyl</a:t>
                      </a:r>
                      <a:r>
                        <a:rPr lang="en-US" altLang="ko-KR" baseline="0" dirty="0" smtClean="0"/>
                        <a:t> with</a:t>
                      </a:r>
                      <a:r>
                        <a:rPr lang="en-US" altLang="ko-KR" dirty="0" smtClean="0"/>
                        <a:t> Washable</a:t>
                      </a:r>
                      <a:r>
                        <a:rPr lang="en-US" altLang="ko-KR" baseline="0" dirty="0" smtClean="0"/>
                        <a:t> </a:t>
                      </a:r>
                      <a:r>
                        <a:rPr lang="en-US" altLang="ko-KR" baseline="0" dirty="0" err="1" smtClean="0"/>
                        <a:t>Matts</a:t>
                      </a:r>
                      <a:endParaRPr lang="en-US" altLang="ko-KR" baseline="0" dirty="0" smtClean="0"/>
                    </a:p>
                    <a:p>
                      <a:pPr latinLnBrk="1"/>
                      <a:r>
                        <a:rPr lang="en-US" altLang="ko-KR" baseline="0" dirty="0" smtClean="0"/>
                        <a:t> (fabric material)</a:t>
                      </a:r>
                      <a:endParaRPr lang="ko-KR" alt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-</a:t>
                      </a:r>
                      <a:endParaRPr lang="ko-KR" alt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76600">
                <a:tc gridSpan="3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8934" name="Rectangle 2"/>
          <p:cNvSpPr>
            <a:spLocks noGrp="1"/>
          </p:cNvSpPr>
          <p:nvPr>
            <p:ph type="title" idx="4294967295"/>
          </p:nvPr>
        </p:nvSpPr>
        <p:spPr>
          <a:xfrm>
            <a:off x="1231900" y="46038"/>
            <a:ext cx="7696200" cy="944562"/>
          </a:xfrm>
          <a:noFill/>
        </p:spPr>
        <p:txBody>
          <a:bodyPr/>
          <a:lstStyle/>
          <a:p>
            <a:pPr eaLnBrk="1" hangingPunct="1"/>
            <a:r>
              <a:rPr lang="en-US" altLang="ko-KR" cap="none" smtClean="0">
                <a:effectLst/>
                <a:latin typeface="Franklin Gothic Demi" pitchFamily="34" charset="0"/>
                <a:ea typeface="굴림" charset="-127"/>
              </a:rPr>
              <a:t>Main Examples - </a:t>
            </a:r>
            <a:r>
              <a:rPr lang="en-US" altLang="ko-KR" sz="2800" cap="none" smtClean="0">
                <a:effectLst/>
                <a:latin typeface="Franklin Gothic Demi" pitchFamily="34" charset="0"/>
                <a:ea typeface="굴림" charset="-127"/>
              </a:rPr>
              <a:t>Real time management</a:t>
            </a:r>
            <a:endParaRPr lang="en-US" altLang="ko-KR" sz="2800" cap="none" smtClean="0">
              <a:solidFill>
                <a:schemeClr val="accent1"/>
              </a:solidFill>
              <a:effectLst/>
              <a:latin typeface="Franklin Gothic Demi" pitchFamily="34" charset="0"/>
              <a:ea typeface="굴림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447800" y="3548063"/>
            <a:ext cx="1854200" cy="381000"/>
          </a:xfrm>
          <a:prstGeom prst="rect">
            <a:avLst/>
          </a:prstGeom>
          <a:noFill/>
        </p:spPr>
        <p:txBody>
          <a:bodyPr lIns="36000" tIns="36000" rIns="36000" bIns="36000" anchor="ctr" anchorCtr="1">
            <a:spAutoFit/>
          </a:bodyPr>
          <a:lstStyle/>
          <a:p>
            <a:pPr latinLnBrk="0">
              <a:defRPr/>
            </a:pPr>
            <a:r>
              <a:rPr kumimoji="0" lang="en-US" altLang="ko-KR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+mn-ea"/>
              </a:rPr>
              <a:t>Before(vinyl)</a:t>
            </a:r>
            <a:endParaRPr kumimoji="0" lang="ko-KR" altLang="en-US" sz="2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ea typeface="+mn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864100" y="3538538"/>
            <a:ext cx="3810000" cy="381000"/>
          </a:xfrm>
          <a:prstGeom prst="rect">
            <a:avLst/>
          </a:prstGeom>
          <a:noFill/>
        </p:spPr>
        <p:txBody>
          <a:bodyPr lIns="36000" tIns="36000" rIns="36000" bIns="36000" anchor="ctr" anchorCtr="1">
            <a:spAutoFit/>
          </a:bodyPr>
          <a:lstStyle/>
          <a:p>
            <a:pPr latinLnBrk="0">
              <a:defRPr/>
            </a:pPr>
            <a:r>
              <a:rPr kumimoji="0" lang="en-US" altLang="ko-KR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+mn-ea"/>
              </a:rPr>
              <a:t>Improve (washable fabric matt)</a:t>
            </a:r>
            <a:endParaRPr kumimoji="0" lang="ko-KR" altLang="en-US" sz="2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ea typeface="+mn-ea"/>
            </a:endParaRPr>
          </a:p>
        </p:txBody>
      </p:sp>
      <p:pic>
        <p:nvPicPr>
          <p:cNvPr id="38937" name="그림 9" descr="0118 03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962400"/>
            <a:ext cx="3251200" cy="2438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8938" name="그림 10" descr="DSCN351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2700" y="3962400"/>
            <a:ext cx="3251200" cy="2438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" name="AutoShape 34"/>
          <p:cNvSpPr>
            <a:spLocks noChangeArrowheads="1"/>
          </p:cNvSpPr>
          <p:nvPr/>
        </p:nvSpPr>
        <p:spPr bwMode="blackGray">
          <a:xfrm rot="10806395" flipH="1" flipV="1">
            <a:off x="4267200" y="4724400"/>
            <a:ext cx="636588" cy="755650"/>
          </a:xfrm>
          <a:prstGeom prst="rightArrow">
            <a:avLst>
              <a:gd name="adj1" fmla="val 46509"/>
              <a:gd name="adj2" fmla="val 37713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atinLnBrk="0">
              <a:defRPr/>
            </a:pPr>
            <a:endParaRPr kumimoji="0" lang="ko-KR" altLang="en-US">
              <a:ea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/>
          </a:p>
        </p:txBody>
      </p:sp>
      <p:graphicFrame>
        <p:nvGraphicFramePr>
          <p:cNvPr id="22" name="표 21"/>
          <p:cNvGraphicFramePr>
            <a:graphicFrameLocks noGrp="1"/>
          </p:cNvGraphicFramePr>
          <p:nvPr/>
        </p:nvGraphicFramePr>
        <p:xfrm>
          <a:off x="304800" y="1143000"/>
          <a:ext cx="8661400" cy="5578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3962400"/>
                <a:gridCol w="1371600"/>
                <a:gridCol w="1423086"/>
              </a:tblGrid>
              <a:tr h="6096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CASE</a:t>
                      </a:r>
                      <a:endParaRPr lang="ko-KR" altLang="en-US" sz="2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Real</a:t>
                      </a:r>
                      <a:r>
                        <a:rPr lang="en-US" altLang="ko-KR" sz="2400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time management</a:t>
                      </a:r>
                      <a:endParaRPr lang="ko-KR" altLang="en-US" sz="2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Remark</a:t>
                      </a:r>
                      <a:endParaRPr lang="ko-KR" altLang="en-US" sz="2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914400"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Iron from refueling Machine’s Improvement </a:t>
                      </a:r>
                      <a:endParaRPr lang="ko-KR" alt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dirty="0" smtClean="0"/>
                        <a:t>ALARA Meeting</a:t>
                      </a:r>
                      <a:r>
                        <a:rPr lang="en-US" altLang="ko-KR" baseline="0" dirty="0" smtClean="0"/>
                        <a:t> before work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baseline="0" dirty="0" smtClean="0"/>
                        <a:t>Sorting by contamination level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baseline="0" dirty="0" smtClean="0"/>
                        <a:t>Separating Reusable parts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baseline="0" dirty="0" smtClean="0"/>
                        <a:t>Decontamination and cutting </a:t>
                      </a:r>
                      <a:endParaRPr lang="ko-KR" alt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before</a:t>
                      </a:r>
                    </a:p>
                    <a:p>
                      <a:pPr latinLnBrk="1"/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6,016kg</a:t>
                      </a:r>
                      <a:endParaRPr lang="ko-KR" altLang="en-US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After</a:t>
                      </a:r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latinLnBrk="1"/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616kg</a:t>
                      </a:r>
                      <a:endParaRPr lang="ko-KR" altLang="en-US" sz="200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1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Clean</a:t>
                      </a:r>
                      <a:r>
                        <a:rPr lang="en-US" altLang="ko-KR" sz="20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5,400kg</a:t>
                      </a:r>
                      <a:endParaRPr lang="ko-KR" altLang="en-US" sz="20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9440">
                <a:tc gridSpan="4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타원 4"/>
          <p:cNvSpPr/>
          <p:nvPr/>
        </p:nvSpPr>
        <p:spPr>
          <a:xfrm>
            <a:off x="2362200" y="2057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/>
          </a:p>
        </p:txBody>
      </p:sp>
      <p:sp>
        <p:nvSpPr>
          <p:cNvPr id="6" name="타원 5"/>
          <p:cNvSpPr/>
          <p:nvPr/>
        </p:nvSpPr>
        <p:spPr>
          <a:xfrm>
            <a:off x="2362200" y="24638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/>
          </a:p>
        </p:txBody>
      </p:sp>
      <p:sp>
        <p:nvSpPr>
          <p:cNvPr id="40984" name="Rectangle 2"/>
          <p:cNvSpPr>
            <a:spLocks noGrp="1"/>
          </p:cNvSpPr>
          <p:nvPr>
            <p:ph type="title" idx="4294967295"/>
          </p:nvPr>
        </p:nvSpPr>
        <p:spPr>
          <a:xfrm>
            <a:off x="1231900" y="46038"/>
            <a:ext cx="7696200" cy="944562"/>
          </a:xfrm>
          <a:noFill/>
        </p:spPr>
        <p:txBody>
          <a:bodyPr/>
          <a:lstStyle/>
          <a:p>
            <a:pPr eaLnBrk="1" hangingPunct="1"/>
            <a:r>
              <a:rPr lang="en-US" altLang="ko-KR" cap="none" smtClean="0">
                <a:effectLst/>
                <a:latin typeface="Franklin Gothic Demi" pitchFamily="34" charset="0"/>
                <a:ea typeface="굴림" charset="-127"/>
              </a:rPr>
              <a:t>Main Examples - </a:t>
            </a:r>
            <a:r>
              <a:rPr lang="en-US" altLang="ko-KR" sz="2800" cap="none" smtClean="0">
                <a:effectLst/>
                <a:latin typeface="Franklin Gothic Demi" pitchFamily="34" charset="0"/>
                <a:ea typeface="굴림" charset="-127"/>
              </a:rPr>
              <a:t>Real time management</a:t>
            </a:r>
            <a:endParaRPr lang="en-US" altLang="ko-KR" sz="2800" cap="none" smtClean="0">
              <a:solidFill>
                <a:schemeClr val="accent1"/>
              </a:solidFill>
              <a:effectLst/>
              <a:latin typeface="Franklin Gothic Demi" pitchFamily="34" charset="0"/>
              <a:ea typeface="굴림" charset="-127"/>
            </a:endParaRPr>
          </a:p>
        </p:txBody>
      </p:sp>
      <p:pic>
        <p:nvPicPr>
          <p:cNvPr id="13" name="그림 12" descr="제염 폐자재-전선류 (자체처분 예정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724275"/>
            <a:ext cx="4319588" cy="28797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4" name="그림 13" descr="제염 폐자재-부품류 (자체처분 예정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6013" y="3708400"/>
            <a:ext cx="4319587" cy="288131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그림 8" descr="제염 폐자재-철재 및 모터류 (절단 및 자체처분 예정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724275"/>
            <a:ext cx="4319588" cy="28797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" name="그림 18" descr="SDC1107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3711575"/>
            <a:ext cx="3840162" cy="28813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그림 15" descr="고오염 폐자재-납담요 차폐(절단후 폐기처분 예정)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9413" y="3708400"/>
            <a:ext cx="4319587" cy="28813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" name="그림 19" descr="제염 폐자재-철재케이스 (절단 및 자체처분 예정)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3711575"/>
            <a:ext cx="4319588" cy="28813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그림 7" descr="비오염철재및모터류절단후1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59300" y="3711575"/>
            <a:ext cx="4319588" cy="28813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그림 16" descr="오염 케이블류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63788" y="3708400"/>
            <a:ext cx="4321175" cy="28813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그림 17" descr="오염 폐자재-제염 불가 (폐기처분 예정)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3708400"/>
            <a:ext cx="4319588" cy="28813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>
            <a:off x="368300" y="4230688"/>
            <a:ext cx="1677988" cy="338137"/>
          </a:xfrm>
          <a:prstGeom prst="rect">
            <a:avLst/>
          </a:prstGeom>
          <a:solidFill>
            <a:srgbClr val="FF0000"/>
          </a:solidFill>
          <a:ln w="28575">
            <a:solidFill>
              <a:srgbClr val="002060"/>
            </a:solidFill>
          </a:ln>
        </p:spPr>
        <p:txBody>
          <a:bodyPr lIns="0" rIns="0" anchor="ctr">
            <a:spAutoFit/>
          </a:bodyPr>
          <a:lstStyle/>
          <a:p>
            <a:pPr algn="ctr" latinLnBrk="0">
              <a:defRPr/>
            </a:pPr>
            <a:r>
              <a:rPr kumimoji="0" lang="en-US" altLang="ko-K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cutting</a:t>
            </a:r>
            <a:endParaRPr kumimoji="0" lang="ko-KR" alt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Y울릉도M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81000" y="3708400"/>
            <a:ext cx="1676400" cy="339725"/>
          </a:xfrm>
          <a:prstGeom prst="rect">
            <a:avLst/>
          </a:prstGeom>
          <a:solidFill>
            <a:srgbClr val="FF0000"/>
          </a:solidFill>
          <a:ln w="28575">
            <a:solidFill>
              <a:srgbClr val="002060"/>
            </a:solidFill>
          </a:ln>
        </p:spPr>
        <p:txBody>
          <a:bodyPr lIns="0" rIns="0" anchor="ctr">
            <a:spAutoFit/>
          </a:bodyPr>
          <a:lstStyle/>
          <a:p>
            <a:pPr algn="ctr" latinLnBrk="0">
              <a:defRPr/>
            </a:pPr>
            <a:r>
              <a:rPr kumimoji="0" lang="en-US" altLang="ko-K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decontamination</a:t>
            </a:r>
            <a:endParaRPr kumimoji="0" lang="ko-KR" alt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Y울릉도M" pitchFamily="18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379413" y="4738688"/>
            <a:ext cx="1677987" cy="338137"/>
          </a:xfrm>
          <a:prstGeom prst="rect">
            <a:avLst/>
          </a:prstGeom>
          <a:solidFill>
            <a:srgbClr val="FF0000"/>
          </a:solidFill>
          <a:ln w="28575">
            <a:solidFill>
              <a:srgbClr val="002060"/>
            </a:solidFill>
          </a:ln>
        </p:spPr>
        <p:txBody>
          <a:bodyPr lIns="0" rIns="0" anchor="ctr">
            <a:spAutoFit/>
          </a:bodyPr>
          <a:lstStyle/>
          <a:p>
            <a:pPr algn="ctr" latinLnBrk="0">
              <a:defRPr/>
            </a:pPr>
            <a:r>
              <a:rPr kumimoji="0" lang="en-US" altLang="ko-KR" sz="1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Sorting and drum</a:t>
            </a:r>
            <a:endParaRPr kumimoji="0" lang="ko-KR" altLang="en-US" sz="1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Y울릉도M" pitchFamily="18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2362200" y="2870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2362200" y="327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/>
          </a:p>
        </p:txBody>
      </p:sp>
      <p:graphicFrame>
        <p:nvGraphicFramePr>
          <p:cNvPr id="22" name="표 21"/>
          <p:cNvGraphicFramePr>
            <a:graphicFrameLocks noGrp="1"/>
          </p:cNvGraphicFramePr>
          <p:nvPr/>
        </p:nvGraphicFramePr>
        <p:xfrm>
          <a:off x="304800" y="1150938"/>
          <a:ext cx="8661400" cy="5326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3962400"/>
                <a:gridCol w="2794686"/>
              </a:tblGrid>
              <a:tr h="4830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CASE</a:t>
                      </a:r>
                      <a:endParaRPr lang="ko-KR" altLang="en-US" sz="2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Real</a:t>
                      </a:r>
                      <a:r>
                        <a:rPr lang="en-US" altLang="ko-KR" sz="2400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time management</a:t>
                      </a:r>
                      <a:endParaRPr lang="ko-KR" altLang="en-US" sz="2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Remark</a:t>
                      </a:r>
                      <a:endParaRPr lang="ko-KR" altLang="en-US" sz="24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4048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cleaning Paper</a:t>
                      </a:r>
                      <a:endParaRPr lang="ko-KR" alt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Reuse as possible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 -</a:t>
                      </a:r>
                      <a:endParaRPr lang="ko-KR" alt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641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Gloves,</a:t>
                      </a:r>
                      <a:r>
                        <a:rPr lang="en-US" altLang="ko-KR" baseline="0" dirty="0" smtClean="0"/>
                        <a:t> socks</a:t>
                      </a:r>
                      <a:endParaRPr lang="ko-KR" alt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Reuse as cleaning 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&amp; 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water sucking materials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2096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Liquid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aseline="0" dirty="0" err="1" smtClean="0"/>
                        <a:t>Radwaste</a:t>
                      </a:r>
                      <a:endParaRPr lang="ko-KR" alt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Install</a:t>
                      </a:r>
                      <a:r>
                        <a:rPr lang="en-US" altLang="ko-KR" baseline="0" dirty="0" smtClean="0"/>
                        <a:t> Filter on floor drain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 - protecting foreign material in LRS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6304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effectLst/>
                          <a:ea typeface="HY울릉도M" pitchFamily="18" charset="-127"/>
                        </a:rPr>
                        <a:t>Separating Anticorrosive chemical 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effectLst/>
                          <a:ea typeface="HY울릉도M" pitchFamily="18" charset="-127"/>
                        </a:rPr>
                        <a:t> water (CCW, Chiller)</a:t>
                      </a:r>
                      <a:endParaRPr lang="en-US" altLang="ko-KR" baseline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-</a:t>
                      </a:r>
                      <a:endParaRPr lang="ko-KR" altLang="en-US" dirty="0"/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3035" name="Rectangle 2"/>
          <p:cNvSpPr>
            <a:spLocks noGrp="1"/>
          </p:cNvSpPr>
          <p:nvPr>
            <p:ph type="title" idx="4294967295"/>
          </p:nvPr>
        </p:nvSpPr>
        <p:spPr>
          <a:xfrm>
            <a:off x="1231900" y="46038"/>
            <a:ext cx="7696200" cy="944562"/>
          </a:xfrm>
          <a:noFill/>
        </p:spPr>
        <p:txBody>
          <a:bodyPr/>
          <a:lstStyle/>
          <a:p>
            <a:pPr eaLnBrk="1" hangingPunct="1"/>
            <a:r>
              <a:rPr lang="en-US" altLang="ko-KR" cap="none" smtClean="0">
                <a:effectLst/>
                <a:latin typeface="Franklin Gothic Demi" pitchFamily="34" charset="0"/>
                <a:ea typeface="굴림" charset="-127"/>
              </a:rPr>
              <a:t>Main Examples - </a:t>
            </a:r>
            <a:r>
              <a:rPr lang="en-US" altLang="ko-KR" sz="2800" cap="none" smtClean="0">
                <a:effectLst/>
                <a:latin typeface="Franklin Gothic Demi" pitchFamily="34" charset="0"/>
                <a:ea typeface="굴림" charset="-127"/>
              </a:rPr>
              <a:t>Real time management</a:t>
            </a:r>
            <a:endParaRPr lang="en-US" altLang="ko-KR" sz="2800" cap="none" smtClean="0">
              <a:solidFill>
                <a:schemeClr val="accent1"/>
              </a:solidFill>
              <a:effectLst/>
              <a:latin typeface="Franklin Gothic Demi" pitchFamily="34" charset="0"/>
              <a:ea typeface="굴림" charset="-127"/>
            </a:endParaRPr>
          </a:p>
        </p:txBody>
      </p:sp>
      <p:pic>
        <p:nvPicPr>
          <p:cNvPr id="43036" name="그림 10" descr="DSCN425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1613" y="4095750"/>
            <a:ext cx="2160587" cy="1619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3037" name="그림 6" descr="PAB 100 B외곽문(2개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69075" y="2301875"/>
            <a:ext cx="2160588" cy="16208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Oval 37"/>
          <p:cNvSpPr>
            <a:spLocks noChangeArrowheads="1"/>
          </p:cNvSpPr>
          <p:nvPr/>
        </p:nvSpPr>
        <p:spPr bwMode="gray">
          <a:xfrm>
            <a:off x="555625" y="1752600"/>
            <a:ext cx="3895725" cy="3892550"/>
          </a:xfrm>
          <a:prstGeom prst="ellipse">
            <a:avLst/>
          </a:prstGeom>
          <a:solidFill>
            <a:srgbClr val="FFFFFF">
              <a:alpha val="39999"/>
            </a:srgbClr>
          </a:solidFill>
          <a:ln w="9525">
            <a:noFill/>
            <a:prstDash val="lgDash"/>
            <a:round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grpSp>
        <p:nvGrpSpPr>
          <p:cNvPr id="8194" name="Group 38"/>
          <p:cNvGrpSpPr>
            <a:grpSpLocks/>
          </p:cNvGrpSpPr>
          <p:nvPr/>
        </p:nvGrpSpPr>
        <p:grpSpPr bwMode="auto">
          <a:xfrm>
            <a:off x="927100" y="2139950"/>
            <a:ext cx="3124200" cy="3124200"/>
            <a:chOff x="384" y="1776"/>
            <a:chExt cx="1488" cy="1488"/>
          </a:xfrm>
        </p:grpSpPr>
        <p:sp>
          <p:nvSpPr>
            <p:cNvPr id="48167" name="Oval 39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tint val="10196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  <p:sp>
          <p:nvSpPr>
            <p:cNvPr id="48168" name="Oval 40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chemeClr val="bg1">
                    <a:gamma/>
                    <a:tint val="34902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bg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</p:grpSp>
      <p:sp>
        <p:nvSpPr>
          <p:cNvPr id="48171" name="Text Box 43"/>
          <p:cNvSpPr txBox="1">
            <a:spLocks noChangeArrowheads="1"/>
          </p:cNvSpPr>
          <p:nvPr/>
        </p:nvSpPr>
        <p:spPr bwMode="black">
          <a:xfrm>
            <a:off x="4129088" y="1990725"/>
            <a:ext cx="257651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0">
              <a:spcBef>
                <a:spcPct val="50000"/>
              </a:spcBef>
              <a:defRPr/>
            </a:pPr>
            <a:r>
              <a:rPr kumimoji="0" lang="en-US" altLang="ko-KR" sz="2800" b="1" dirty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  <a:ea typeface="HY울릉도M" pitchFamily="18" charset="-127"/>
              </a:rPr>
              <a:t>Background</a:t>
            </a:r>
            <a:endParaRPr kumimoji="0" lang="en-US" sz="2800" b="1" dirty="0">
              <a:solidFill>
                <a:schemeClr val="tx2">
                  <a:lumMod val="50000"/>
                </a:schemeClr>
              </a:solidFill>
              <a:latin typeface="Franklin Gothic Demi" pitchFamily="34" charset="0"/>
              <a:ea typeface="HY울릉도M" pitchFamily="18" charset="-127"/>
            </a:endParaRPr>
          </a:p>
        </p:txBody>
      </p:sp>
      <p:grpSp>
        <p:nvGrpSpPr>
          <p:cNvPr id="8196" name="Group 48"/>
          <p:cNvGrpSpPr>
            <a:grpSpLocks/>
          </p:cNvGrpSpPr>
          <p:nvPr/>
        </p:nvGrpSpPr>
        <p:grpSpPr bwMode="auto">
          <a:xfrm>
            <a:off x="3657600" y="1987550"/>
            <a:ext cx="457200" cy="457200"/>
            <a:chOff x="384" y="1776"/>
            <a:chExt cx="1488" cy="1488"/>
          </a:xfrm>
        </p:grpSpPr>
        <p:sp>
          <p:nvSpPr>
            <p:cNvPr id="48177" name="Oval 49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1019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  <p:sp>
          <p:nvSpPr>
            <p:cNvPr id="48178" name="Oval 50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4902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</p:grpSp>
      <p:grpSp>
        <p:nvGrpSpPr>
          <p:cNvPr id="8197" name="Group 51"/>
          <p:cNvGrpSpPr>
            <a:grpSpLocks/>
          </p:cNvGrpSpPr>
          <p:nvPr/>
        </p:nvGrpSpPr>
        <p:grpSpPr bwMode="auto">
          <a:xfrm>
            <a:off x="4038600" y="2605088"/>
            <a:ext cx="457200" cy="457200"/>
            <a:chOff x="384" y="1776"/>
            <a:chExt cx="1488" cy="1488"/>
          </a:xfrm>
        </p:grpSpPr>
        <p:sp>
          <p:nvSpPr>
            <p:cNvPr id="48180" name="Oval 52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1019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2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  <p:sp>
          <p:nvSpPr>
            <p:cNvPr id="48181" name="Oval 53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34902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2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</p:grpSp>
      <p:grpSp>
        <p:nvGrpSpPr>
          <p:cNvPr id="8198" name="Group 54"/>
          <p:cNvGrpSpPr>
            <a:grpSpLocks/>
          </p:cNvGrpSpPr>
          <p:nvPr/>
        </p:nvGrpSpPr>
        <p:grpSpPr bwMode="auto">
          <a:xfrm>
            <a:off x="4191000" y="3330575"/>
            <a:ext cx="457200" cy="457200"/>
            <a:chOff x="384" y="1776"/>
            <a:chExt cx="1488" cy="1488"/>
          </a:xfrm>
        </p:grpSpPr>
        <p:sp>
          <p:nvSpPr>
            <p:cNvPr id="48183" name="Oval 55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1019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hlink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  <p:sp>
          <p:nvSpPr>
            <p:cNvPr id="48184" name="Oval 56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34902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hlink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</p:grpSp>
      <p:grpSp>
        <p:nvGrpSpPr>
          <p:cNvPr id="8199" name="Group 57"/>
          <p:cNvGrpSpPr>
            <a:grpSpLocks/>
          </p:cNvGrpSpPr>
          <p:nvPr/>
        </p:nvGrpSpPr>
        <p:grpSpPr bwMode="auto">
          <a:xfrm>
            <a:off x="4114800" y="4059238"/>
            <a:ext cx="457200" cy="457200"/>
            <a:chOff x="384" y="1776"/>
            <a:chExt cx="1488" cy="1488"/>
          </a:xfrm>
        </p:grpSpPr>
        <p:sp>
          <p:nvSpPr>
            <p:cNvPr id="48186" name="Oval 58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10196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folHlink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  <p:sp>
          <p:nvSpPr>
            <p:cNvPr id="48187" name="Oval 59"/>
            <p:cNvSpPr>
              <a:spLocks noChangeArrowheads="1"/>
            </p:cNvSpPr>
            <p:nvPr/>
          </p:nvSpPr>
          <p:spPr bwMode="gray">
            <a:xfrm>
              <a:off x="405" y="1797"/>
              <a:ext cx="1436" cy="1436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34902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folHlink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</p:grpSp>
      <p:grpSp>
        <p:nvGrpSpPr>
          <p:cNvPr id="8200" name="Group 60"/>
          <p:cNvGrpSpPr>
            <a:grpSpLocks/>
          </p:cNvGrpSpPr>
          <p:nvPr/>
        </p:nvGrpSpPr>
        <p:grpSpPr bwMode="auto">
          <a:xfrm>
            <a:off x="3733800" y="4724400"/>
            <a:ext cx="457200" cy="457200"/>
            <a:chOff x="384" y="1776"/>
            <a:chExt cx="1488" cy="1488"/>
          </a:xfrm>
        </p:grpSpPr>
        <p:sp>
          <p:nvSpPr>
            <p:cNvPr id="48189" name="Oval 61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rgbClr val="FF6600">
                    <a:gamma/>
                    <a:tint val="10196"/>
                    <a:invGamma/>
                  </a:srgbClr>
                </a:gs>
                <a:gs pos="50000">
                  <a:srgbClr val="FF6600"/>
                </a:gs>
                <a:gs pos="100000">
                  <a:srgbClr val="FF6600">
                    <a:gamma/>
                    <a:tint val="10196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FF6600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  <p:sp>
          <p:nvSpPr>
            <p:cNvPr id="8230" name="Oval 62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adFill rotWithShape="1">
              <a:gsLst>
                <a:gs pos="0">
                  <a:srgbClr val="FFCAA6"/>
                </a:gs>
                <a:gs pos="50000">
                  <a:srgbClr val="FF6600"/>
                </a:gs>
                <a:gs pos="100000">
                  <a:srgbClr val="FFCAA6"/>
                </a:gs>
              </a:gsLst>
              <a:lin ang="5400000" scaled="1"/>
            </a:gradFill>
            <a:ln w="19050">
              <a:solidFill>
                <a:srgbClr val="FF6600">
                  <a:alpha val="20000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latinLnBrk="0"/>
              <a:endParaRPr kumimoji="0" lang="ko-KR" altLang="en-US"/>
            </a:p>
          </p:txBody>
        </p:sp>
      </p:grpSp>
      <p:grpSp>
        <p:nvGrpSpPr>
          <p:cNvPr id="8201" name="그룹 52"/>
          <p:cNvGrpSpPr>
            <a:grpSpLocks/>
          </p:cNvGrpSpPr>
          <p:nvPr/>
        </p:nvGrpSpPr>
        <p:grpSpPr bwMode="auto">
          <a:xfrm>
            <a:off x="1295400" y="3171825"/>
            <a:ext cx="957263" cy="1019175"/>
            <a:chOff x="7885901" y="1821364"/>
            <a:chExt cx="576000" cy="714942"/>
          </a:xfrm>
        </p:grpSpPr>
        <p:sp>
          <p:nvSpPr>
            <p:cNvPr id="8219" name="직사각형 53"/>
            <p:cNvSpPr>
              <a:spLocks noChangeArrowheads="1"/>
            </p:cNvSpPr>
            <p:nvPr/>
          </p:nvSpPr>
          <p:spPr bwMode="auto">
            <a:xfrm>
              <a:off x="7929586" y="1857364"/>
              <a:ext cx="500066" cy="642942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>
                <a:latin typeface="굴림" charset="-127"/>
              </a:endParaRPr>
            </a:p>
          </p:txBody>
        </p:sp>
        <p:sp>
          <p:nvSpPr>
            <p:cNvPr id="8220" name="모서리가 둥근 직사각형 54"/>
            <p:cNvSpPr>
              <a:spLocks noChangeArrowheads="1"/>
            </p:cNvSpPr>
            <p:nvPr/>
          </p:nvSpPr>
          <p:spPr bwMode="auto">
            <a:xfrm>
              <a:off x="7885901" y="1821364"/>
              <a:ext cx="576000" cy="3600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>
                <a:latin typeface="굴림" charset="-127"/>
              </a:endParaRPr>
            </a:p>
          </p:txBody>
        </p:sp>
        <p:sp>
          <p:nvSpPr>
            <p:cNvPr id="8221" name="모서리가 둥근 직사각형 55"/>
            <p:cNvSpPr>
              <a:spLocks noChangeArrowheads="1"/>
            </p:cNvSpPr>
            <p:nvPr/>
          </p:nvSpPr>
          <p:spPr bwMode="auto">
            <a:xfrm>
              <a:off x="7885901" y="2035678"/>
              <a:ext cx="576000" cy="3600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>
                <a:latin typeface="굴림" charset="-127"/>
              </a:endParaRPr>
            </a:p>
          </p:txBody>
        </p:sp>
        <p:sp>
          <p:nvSpPr>
            <p:cNvPr id="8222" name="모서리가 둥근 직사각형 56"/>
            <p:cNvSpPr>
              <a:spLocks noChangeArrowheads="1"/>
            </p:cNvSpPr>
            <p:nvPr/>
          </p:nvSpPr>
          <p:spPr bwMode="auto">
            <a:xfrm>
              <a:off x="7885901" y="2500306"/>
              <a:ext cx="576000" cy="3600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>
                <a:latin typeface="굴림" charset="-127"/>
              </a:endParaRPr>
            </a:p>
          </p:txBody>
        </p:sp>
        <p:sp>
          <p:nvSpPr>
            <p:cNvPr id="8223" name="모서리가 둥근 직사각형 57"/>
            <p:cNvSpPr>
              <a:spLocks noChangeArrowheads="1"/>
            </p:cNvSpPr>
            <p:nvPr/>
          </p:nvSpPr>
          <p:spPr bwMode="auto">
            <a:xfrm>
              <a:off x="7885901" y="2285992"/>
              <a:ext cx="576000" cy="3600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>
                <a:latin typeface="굴림" charset="-127"/>
              </a:endParaRPr>
            </a:p>
          </p:txBody>
        </p:sp>
        <p:grpSp>
          <p:nvGrpSpPr>
            <p:cNvPr id="8224" name="그룹 32"/>
            <p:cNvGrpSpPr>
              <a:grpSpLocks noChangeAspect="1"/>
            </p:cNvGrpSpPr>
            <p:nvPr/>
          </p:nvGrpSpPr>
          <p:grpSpPr bwMode="auto">
            <a:xfrm>
              <a:off x="8075725" y="2096018"/>
              <a:ext cx="216001" cy="163850"/>
              <a:chOff x="7598522" y="785794"/>
              <a:chExt cx="941757" cy="714380"/>
            </a:xfrm>
          </p:grpSpPr>
          <p:sp>
            <p:nvSpPr>
              <p:cNvPr id="8225" name="타원 59"/>
              <p:cNvSpPr>
                <a:spLocks noChangeArrowheads="1"/>
              </p:cNvSpPr>
              <p:nvPr/>
            </p:nvSpPr>
            <p:spPr bwMode="auto">
              <a:xfrm>
                <a:off x="7929586" y="1000108"/>
                <a:ext cx="285752" cy="285752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ko-KR" altLang="en-US">
                  <a:latin typeface="굴림" charset="-127"/>
                </a:endParaRPr>
              </a:p>
            </p:txBody>
          </p:sp>
          <p:sp>
            <p:nvSpPr>
              <p:cNvPr id="8226" name="이등변 삼각형 60"/>
              <p:cNvSpPr>
                <a:spLocks noChangeArrowheads="1"/>
              </p:cNvSpPr>
              <p:nvPr/>
            </p:nvSpPr>
            <p:spPr bwMode="auto">
              <a:xfrm>
                <a:off x="7858148" y="1130667"/>
                <a:ext cx="428628" cy="36950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ko-KR" altLang="en-US">
                  <a:latin typeface="굴림" charset="-127"/>
                </a:endParaRPr>
              </a:p>
            </p:txBody>
          </p:sp>
          <p:sp>
            <p:nvSpPr>
              <p:cNvPr id="8227" name="이등변 삼각형 61"/>
              <p:cNvSpPr>
                <a:spLocks noChangeArrowheads="1"/>
              </p:cNvSpPr>
              <p:nvPr/>
            </p:nvSpPr>
            <p:spPr bwMode="auto">
              <a:xfrm>
                <a:off x="8111651" y="785794"/>
                <a:ext cx="428628" cy="36950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ko-KR" altLang="en-US">
                  <a:latin typeface="굴림" charset="-127"/>
                </a:endParaRPr>
              </a:p>
            </p:txBody>
          </p:sp>
          <p:sp>
            <p:nvSpPr>
              <p:cNvPr id="8228" name="이등변 삼각형 62"/>
              <p:cNvSpPr>
                <a:spLocks noChangeArrowheads="1"/>
              </p:cNvSpPr>
              <p:nvPr/>
            </p:nvSpPr>
            <p:spPr bwMode="auto">
              <a:xfrm>
                <a:off x="7598522" y="798857"/>
                <a:ext cx="428628" cy="36950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ko-KR" altLang="en-US">
                  <a:latin typeface="굴림" charset="-127"/>
                </a:endParaRPr>
              </a:p>
            </p:txBody>
          </p:sp>
        </p:grpSp>
      </p:grpSp>
      <p:grpSp>
        <p:nvGrpSpPr>
          <p:cNvPr id="8202" name="그룹 63"/>
          <p:cNvGrpSpPr>
            <a:grpSpLocks noChangeAspect="1"/>
          </p:cNvGrpSpPr>
          <p:nvPr/>
        </p:nvGrpSpPr>
        <p:grpSpPr bwMode="auto">
          <a:xfrm>
            <a:off x="3048000" y="3657600"/>
            <a:ext cx="477838" cy="509588"/>
            <a:chOff x="7885901" y="1821364"/>
            <a:chExt cx="576000" cy="714942"/>
          </a:xfrm>
        </p:grpSpPr>
        <p:sp>
          <p:nvSpPr>
            <p:cNvPr id="8209" name="직사각형 64"/>
            <p:cNvSpPr>
              <a:spLocks noChangeArrowheads="1"/>
            </p:cNvSpPr>
            <p:nvPr/>
          </p:nvSpPr>
          <p:spPr bwMode="auto">
            <a:xfrm>
              <a:off x="7929586" y="1857364"/>
              <a:ext cx="500066" cy="642942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>
                <a:latin typeface="굴림" charset="-127"/>
              </a:endParaRPr>
            </a:p>
          </p:txBody>
        </p:sp>
        <p:sp>
          <p:nvSpPr>
            <p:cNvPr id="8210" name="모서리가 둥근 직사각형 65"/>
            <p:cNvSpPr>
              <a:spLocks noChangeArrowheads="1"/>
            </p:cNvSpPr>
            <p:nvPr/>
          </p:nvSpPr>
          <p:spPr bwMode="auto">
            <a:xfrm>
              <a:off x="7885901" y="1821364"/>
              <a:ext cx="576000" cy="3600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>
                <a:latin typeface="굴림" charset="-127"/>
              </a:endParaRPr>
            </a:p>
          </p:txBody>
        </p:sp>
        <p:sp>
          <p:nvSpPr>
            <p:cNvPr id="8211" name="모서리가 둥근 직사각형 66"/>
            <p:cNvSpPr>
              <a:spLocks noChangeArrowheads="1"/>
            </p:cNvSpPr>
            <p:nvPr/>
          </p:nvSpPr>
          <p:spPr bwMode="auto">
            <a:xfrm>
              <a:off x="7885901" y="2035678"/>
              <a:ext cx="576000" cy="3600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>
                <a:latin typeface="굴림" charset="-127"/>
              </a:endParaRPr>
            </a:p>
          </p:txBody>
        </p:sp>
        <p:sp>
          <p:nvSpPr>
            <p:cNvPr id="8212" name="모서리가 둥근 직사각형 67"/>
            <p:cNvSpPr>
              <a:spLocks noChangeArrowheads="1"/>
            </p:cNvSpPr>
            <p:nvPr/>
          </p:nvSpPr>
          <p:spPr bwMode="auto">
            <a:xfrm>
              <a:off x="7885901" y="2500306"/>
              <a:ext cx="576000" cy="3600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>
                <a:latin typeface="굴림" charset="-127"/>
              </a:endParaRPr>
            </a:p>
          </p:txBody>
        </p:sp>
        <p:sp>
          <p:nvSpPr>
            <p:cNvPr id="8213" name="모서리가 둥근 직사각형 68"/>
            <p:cNvSpPr>
              <a:spLocks noChangeArrowheads="1"/>
            </p:cNvSpPr>
            <p:nvPr/>
          </p:nvSpPr>
          <p:spPr bwMode="auto">
            <a:xfrm>
              <a:off x="7885901" y="2285992"/>
              <a:ext cx="576000" cy="3600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>
                <a:latin typeface="굴림" charset="-127"/>
              </a:endParaRPr>
            </a:p>
          </p:txBody>
        </p:sp>
        <p:grpSp>
          <p:nvGrpSpPr>
            <p:cNvPr id="8214" name="그룹 32"/>
            <p:cNvGrpSpPr>
              <a:grpSpLocks noChangeAspect="1"/>
            </p:cNvGrpSpPr>
            <p:nvPr/>
          </p:nvGrpSpPr>
          <p:grpSpPr bwMode="auto">
            <a:xfrm>
              <a:off x="8075726" y="2096018"/>
              <a:ext cx="216001" cy="163850"/>
              <a:chOff x="7598522" y="785794"/>
              <a:chExt cx="941757" cy="714380"/>
            </a:xfrm>
          </p:grpSpPr>
          <p:sp>
            <p:nvSpPr>
              <p:cNvPr id="8215" name="타원 70"/>
              <p:cNvSpPr>
                <a:spLocks noChangeArrowheads="1"/>
              </p:cNvSpPr>
              <p:nvPr/>
            </p:nvSpPr>
            <p:spPr bwMode="auto">
              <a:xfrm>
                <a:off x="7929586" y="1000108"/>
                <a:ext cx="285752" cy="285752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ko-KR" altLang="en-US">
                  <a:latin typeface="굴림" charset="-127"/>
                </a:endParaRPr>
              </a:p>
            </p:txBody>
          </p:sp>
          <p:sp>
            <p:nvSpPr>
              <p:cNvPr id="8216" name="이등변 삼각형 71"/>
              <p:cNvSpPr>
                <a:spLocks noChangeArrowheads="1"/>
              </p:cNvSpPr>
              <p:nvPr/>
            </p:nvSpPr>
            <p:spPr bwMode="auto">
              <a:xfrm>
                <a:off x="7858148" y="1130667"/>
                <a:ext cx="428628" cy="36950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ko-KR" altLang="en-US">
                  <a:latin typeface="굴림" charset="-127"/>
                </a:endParaRPr>
              </a:p>
            </p:txBody>
          </p:sp>
          <p:sp>
            <p:nvSpPr>
              <p:cNvPr id="8217" name="이등변 삼각형 72"/>
              <p:cNvSpPr>
                <a:spLocks noChangeArrowheads="1"/>
              </p:cNvSpPr>
              <p:nvPr/>
            </p:nvSpPr>
            <p:spPr bwMode="auto">
              <a:xfrm>
                <a:off x="8111651" y="785794"/>
                <a:ext cx="428628" cy="36950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ko-KR" altLang="en-US">
                  <a:latin typeface="굴림" charset="-127"/>
                </a:endParaRPr>
              </a:p>
            </p:txBody>
          </p:sp>
          <p:sp>
            <p:nvSpPr>
              <p:cNvPr id="8218" name="이등변 삼각형 73"/>
              <p:cNvSpPr>
                <a:spLocks noChangeArrowheads="1"/>
              </p:cNvSpPr>
              <p:nvPr/>
            </p:nvSpPr>
            <p:spPr bwMode="auto">
              <a:xfrm>
                <a:off x="7598522" y="798857"/>
                <a:ext cx="428628" cy="36950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ko-KR" altLang="en-US">
                  <a:latin typeface="굴림" charset="-127"/>
                </a:endParaRPr>
              </a:p>
            </p:txBody>
          </p:sp>
        </p:grpSp>
      </p:grpSp>
      <p:sp>
        <p:nvSpPr>
          <p:cNvPr id="78" name="줄무늬가 있는 오른쪽 화살표 77"/>
          <p:cNvSpPr/>
          <p:nvPr/>
        </p:nvSpPr>
        <p:spPr>
          <a:xfrm>
            <a:off x="2387600" y="3663950"/>
            <a:ext cx="633413" cy="488950"/>
          </a:xfrm>
          <a:prstGeom prst="striped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/>
          </a:p>
        </p:txBody>
      </p:sp>
      <p:sp>
        <p:nvSpPr>
          <p:cNvPr id="79" name="Text Box 43"/>
          <p:cNvSpPr txBox="1">
            <a:spLocks noChangeArrowheads="1"/>
          </p:cNvSpPr>
          <p:nvPr/>
        </p:nvSpPr>
        <p:spPr bwMode="black">
          <a:xfrm>
            <a:off x="4419600" y="2590800"/>
            <a:ext cx="35814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0">
              <a:spcBef>
                <a:spcPct val="50000"/>
              </a:spcBef>
              <a:defRPr/>
            </a:pPr>
            <a:r>
              <a:rPr kumimoji="0" lang="en-US" altLang="ko-KR" sz="2800" b="1" dirty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  <a:ea typeface="HY울릉도M" pitchFamily="18" charset="-127"/>
              </a:rPr>
              <a:t>Status &amp;</a:t>
            </a:r>
            <a:r>
              <a:rPr kumimoji="0" lang="ko-KR" altLang="en-US" sz="2800" b="1" dirty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  <a:ea typeface="HY울릉도M" pitchFamily="18" charset="-127"/>
              </a:rPr>
              <a:t> </a:t>
            </a:r>
            <a:r>
              <a:rPr kumimoji="0" lang="en-US" altLang="ko-KR" sz="2800" b="1" dirty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  <a:ea typeface="HY울릉도M" pitchFamily="18" charset="-127"/>
              </a:rPr>
              <a:t>Problem</a:t>
            </a:r>
            <a:endParaRPr kumimoji="0" lang="en-US" sz="2800" b="1" dirty="0">
              <a:solidFill>
                <a:schemeClr val="tx2">
                  <a:lumMod val="50000"/>
                </a:schemeClr>
              </a:solidFill>
              <a:latin typeface="Franklin Gothic Demi" pitchFamily="34" charset="0"/>
              <a:ea typeface="HY울릉도M" pitchFamily="18" charset="-127"/>
            </a:endParaRPr>
          </a:p>
        </p:txBody>
      </p:sp>
      <p:sp>
        <p:nvSpPr>
          <p:cNvPr id="80" name="Text Box 43"/>
          <p:cNvSpPr txBox="1">
            <a:spLocks noChangeArrowheads="1"/>
          </p:cNvSpPr>
          <p:nvPr/>
        </p:nvSpPr>
        <p:spPr bwMode="black">
          <a:xfrm>
            <a:off x="4530725" y="3303588"/>
            <a:ext cx="40386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0">
              <a:spcBef>
                <a:spcPct val="50000"/>
              </a:spcBef>
              <a:defRPr/>
            </a:pPr>
            <a:r>
              <a:rPr kumimoji="0" lang="en-US" altLang="ko-KR" sz="2800" b="1" dirty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  <a:ea typeface="HY울릉도M" pitchFamily="18" charset="-127"/>
              </a:rPr>
              <a:t>Plan &amp; Improvement</a:t>
            </a:r>
            <a:endParaRPr kumimoji="0" lang="en-US" sz="2800" b="1" dirty="0">
              <a:solidFill>
                <a:schemeClr val="tx2">
                  <a:lumMod val="50000"/>
                </a:schemeClr>
              </a:solidFill>
              <a:latin typeface="Franklin Gothic Demi" pitchFamily="34" charset="0"/>
              <a:ea typeface="HY울릉도M" pitchFamily="18" charset="-127"/>
            </a:endParaRPr>
          </a:p>
        </p:txBody>
      </p:sp>
      <p:sp>
        <p:nvSpPr>
          <p:cNvPr id="81" name="Text Box 43"/>
          <p:cNvSpPr txBox="1">
            <a:spLocks noChangeArrowheads="1"/>
          </p:cNvSpPr>
          <p:nvPr/>
        </p:nvSpPr>
        <p:spPr bwMode="black">
          <a:xfrm>
            <a:off x="4633913" y="4048125"/>
            <a:ext cx="16002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0">
              <a:spcBef>
                <a:spcPct val="50000"/>
              </a:spcBef>
              <a:defRPr/>
            </a:pPr>
            <a:r>
              <a:rPr kumimoji="0" lang="en-US" altLang="ko-KR" sz="2800" b="1" dirty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  <a:ea typeface="HY울릉도M" pitchFamily="18" charset="-127"/>
              </a:rPr>
              <a:t>Effects</a:t>
            </a:r>
            <a:endParaRPr kumimoji="0" lang="en-US" sz="2800" b="1" dirty="0">
              <a:solidFill>
                <a:schemeClr val="tx2">
                  <a:lumMod val="50000"/>
                </a:schemeClr>
              </a:solidFill>
              <a:latin typeface="Franklin Gothic Demi" pitchFamily="34" charset="0"/>
              <a:ea typeface="HY울릉도M" pitchFamily="18" charset="-127"/>
            </a:endParaRPr>
          </a:p>
        </p:txBody>
      </p:sp>
      <p:sp>
        <p:nvSpPr>
          <p:cNvPr id="82" name="Text Box 43"/>
          <p:cNvSpPr txBox="1">
            <a:spLocks noChangeArrowheads="1"/>
          </p:cNvSpPr>
          <p:nvPr/>
        </p:nvSpPr>
        <p:spPr bwMode="black">
          <a:xfrm>
            <a:off x="4052888" y="4706938"/>
            <a:ext cx="25908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0">
              <a:spcBef>
                <a:spcPct val="50000"/>
              </a:spcBef>
              <a:defRPr/>
            </a:pPr>
            <a:r>
              <a:rPr kumimoji="0" lang="en-US" altLang="ko-KR" sz="2800" b="1" dirty="0">
                <a:solidFill>
                  <a:schemeClr val="tx2">
                    <a:lumMod val="50000"/>
                  </a:schemeClr>
                </a:solidFill>
                <a:latin typeface="Franklin Gothic Demi" pitchFamily="34" charset="0"/>
                <a:ea typeface="HY울릉도M" pitchFamily="18" charset="-127"/>
              </a:rPr>
              <a:t>Future plan</a:t>
            </a:r>
            <a:endParaRPr kumimoji="0" lang="en-US" sz="2800" b="1" dirty="0">
              <a:solidFill>
                <a:schemeClr val="tx2">
                  <a:lumMod val="50000"/>
                </a:schemeClr>
              </a:solidFill>
              <a:latin typeface="Franklin Gothic Demi" pitchFamily="34" charset="0"/>
              <a:ea typeface="HY울릉도M" pitchFamily="18" charset="-127"/>
            </a:endParaRPr>
          </a:p>
        </p:txBody>
      </p:sp>
      <p:sp>
        <p:nvSpPr>
          <p:cNvPr id="8208" name="Rectangle 2"/>
          <p:cNvSpPr>
            <a:spLocks noGrp="1"/>
          </p:cNvSpPr>
          <p:nvPr>
            <p:ph type="title" idx="4294967295"/>
          </p:nvPr>
        </p:nvSpPr>
        <p:spPr>
          <a:xfrm>
            <a:off x="1447800" y="46038"/>
            <a:ext cx="4343400" cy="944562"/>
          </a:xfrm>
          <a:noFill/>
        </p:spPr>
        <p:txBody>
          <a:bodyPr/>
          <a:lstStyle/>
          <a:p>
            <a:pPr eaLnBrk="1" hangingPunct="1"/>
            <a:r>
              <a:rPr lang="en-US" altLang="ko-KR" cap="none" smtClean="0">
                <a:effectLst/>
                <a:latin typeface="Franklin Gothic Demi" pitchFamily="34" charset="0"/>
                <a:ea typeface="굴림" charset="-127"/>
              </a:rPr>
              <a:t>Contents</a:t>
            </a:r>
            <a:endParaRPr lang="en-US" altLang="ko-KR" cap="none" smtClean="0">
              <a:solidFill>
                <a:schemeClr val="accent1"/>
              </a:solidFill>
              <a:effectLst/>
              <a:latin typeface="Franklin Gothic Demi" pitchFamily="34" charset="0"/>
              <a:ea typeface="굴림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>
              <a:latin typeface="굴림" charset="-127"/>
            </a:endParaRPr>
          </a:p>
        </p:txBody>
      </p:sp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>
              <a:latin typeface="굴림" charset="-127"/>
            </a:endParaRPr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>
              <a:latin typeface="굴림" charset="-127"/>
            </a:endParaRPr>
          </a:p>
        </p:txBody>
      </p:sp>
      <p:sp>
        <p:nvSpPr>
          <p:cNvPr id="4506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812800" y="1606550"/>
            <a:ext cx="84582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altLang="ko-KR" sz="2000" dirty="0">
                <a:latin typeface="+mj-lt"/>
                <a:ea typeface="HY울릉도M" pitchFamily="18" charset="-127"/>
              </a:rPr>
              <a:t>Unnecessary for change of LRDPS Filling Material(</a:t>
            </a:r>
            <a:r>
              <a:rPr kumimoji="0" lang="en-US" altLang="ko-KR" sz="2000" spc="-150" dirty="0">
                <a:solidFill>
                  <a:srgbClr val="FF0000"/>
                </a:solidFill>
                <a:latin typeface="+mj-lt"/>
                <a:ea typeface="HY울릉도M" pitchFamily="18" charset="-127"/>
              </a:rPr>
              <a:t>Charcoal, Resin) </a:t>
            </a:r>
            <a:endParaRPr kumimoji="0" lang="ko-KR" altLang="en-US" sz="2000" dirty="0">
              <a:latin typeface="+mj-lt"/>
              <a:ea typeface="HY울릉도M" pitchFamily="18" charset="-127"/>
            </a:endParaRPr>
          </a:p>
        </p:txBody>
      </p:sp>
      <p:graphicFrame>
        <p:nvGraphicFramePr>
          <p:cNvPr id="33" name="표 32"/>
          <p:cNvGraphicFramePr>
            <a:graphicFrameLocks noGrp="1"/>
          </p:cNvGraphicFramePr>
          <p:nvPr/>
        </p:nvGraphicFramePr>
        <p:xfrm>
          <a:off x="304800" y="2570163"/>
          <a:ext cx="8661400" cy="4071937"/>
        </p:xfrm>
        <a:graphic>
          <a:graphicData uri="http://schemas.openxmlformats.org/drawingml/2006/table">
            <a:tbl>
              <a:tblPr/>
              <a:tblGrid>
                <a:gridCol w="990600"/>
                <a:gridCol w="1371600"/>
                <a:gridCol w="1066800"/>
                <a:gridCol w="990600"/>
                <a:gridCol w="990600"/>
                <a:gridCol w="762000"/>
                <a:gridCol w="2488474"/>
              </a:tblGrid>
              <a:tr h="47964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Outage</a:t>
                      </a:r>
                      <a:endParaRPr lang="en-US" sz="1800" spc="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spc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Change</a:t>
                      </a:r>
                      <a:endParaRPr lang="ko-KR" altLang="en-US" sz="1800" spc="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1200" spc="0" dirty="0" smtClean="0">
                          <a:solidFill>
                            <a:schemeClr val="tx1"/>
                          </a:solidFill>
                          <a:latin typeface="+mj-lt"/>
                          <a:ea typeface="HY울릉도M" pitchFamily="18" charset="-127"/>
                          <a:cs typeface="+mn-cs"/>
                        </a:rPr>
                        <a:t>LRDPS Filling Materials</a:t>
                      </a:r>
                      <a:endParaRPr lang="ko-KR" altLang="en-US" sz="1800" spc="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spc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Remark</a:t>
                      </a:r>
                      <a:endParaRPr lang="ko-KR" altLang="en-US" sz="1800" spc="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64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spc="0" dirty="0" smtClean="0">
                          <a:solidFill>
                            <a:srgbClr val="FF0000"/>
                          </a:solidFill>
                          <a:latin typeface="+mj-lt"/>
                          <a:ea typeface="HY헤드라인M" pitchFamily="18" charset="-127"/>
                        </a:rPr>
                        <a:t>Charcoal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spc="0" dirty="0" smtClean="0">
                          <a:solidFill>
                            <a:srgbClr val="FF0000"/>
                          </a:solidFill>
                          <a:latin typeface="+mj-lt"/>
                          <a:ea typeface="HY헤드라인M" pitchFamily="18" charset="-127"/>
                        </a:rPr>
                        <a:t>(ℓ]</a:t>
                      </a:r>
                      <a:endParaRPr lang="ko-KR" altLang="en-US" sz="1800" spc="0" dirty="0">
                        <a:solidFill>
                          <a:srgbClr val="FF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spc="0" dirty="0" smtClean="0">
                          <a:solidFill>
                            <a:srgbClr val="FF0000"/>
                          </a:solidFill>
                          <a:latin typeface="+mj-lt"/>
                          <a:ea typeface="HY헤드라인M" pitchFamily="18" charset="-127"/>
                        </a:rPr>
                        <a:t>Resin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spc="0" dirty="0" smtClean="0">
                          <a:solidFill>
                            <a:srgbClr val="FF0000"/>
                          </a:solidFill>
                          <a:latin typeface="+mj-lt"/>
                          <a:ea typeface="HY헤드라인M" pitchFamily="18" charset="-127"/>
                        </a:rPr>
                        <a:t>[ℓ]</a:t>
                      </a:r>
                      <a:endParaRPr lang="ko-KR" altLang="en-US" sz="1800" spc="0" dirty="0">
                        <a:solidFill>
                          <a:srgbClr val="FF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spc="0" dirty="0" smtClean="0">
                          <a:solidFill>
                            <a:srgbClr val="FF0000"/>
                          </a:solidFill>
                          <a:latin typeface="+mj-lt"/>
                          <a:ea typeface="HY헤드라인M" pitchFamily="18" charset="-127"/>
                        </a:rPr>
                        <a:t>SUM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spc="0" dirty="0" smtClean="0">
                          <a:solidFill>
                            <a:srgbClr val="FF0000"/>
                          </a:solidFill>
                          <a:latin typeface="+mj-lt"/>
                          <a:ea typeface="HY헤드라인M" pitchFamily="18" charset="-127"/>
                        </a:rPr>
                        <a:t>(ℓ]</a:t>
                      </a:r>
                      <a:endParaRPr lang="ko-KR" altLang="en-US" sz="1800" spc="0" dirty="0">
                        <a:solidFill>
                          <a:srgbClr val="FF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spc="0" dirty="0" smtClean="0">
                          <a:solidFill>
                            <a:srgbClr val="FF0000"/>
                          </a:solidFill>
                          <a:latin typeface="+mj-lt"/>
                          <a:ea typeface="HY헤드라인M" pitchFamily="18" charset="-127"/>
                        </a:rPr>
                        <a:t>Drum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spc="0" dirty="0" smtClean="0">
                          <a:solidFill>
                            <a:srgbClr val="FF0000"/>
                          </a:solidFill>
                          <a:latin typeface="+mj-lt"/>
                          <a:ea typeface="HY헤드라인M" pitchFamily="18" charset="-127"/>
                        </a:rPr>
                        <a:t>[EA]</a:t>
                      </a:r>
                      <a:endParaRPr lang="ko-KR" altLang="en-US" sz="1800" spc="0" dirty="0">
                        <a:solidFill>
                          <a:srgbClr val="FF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13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spc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6–3</a:t>
                      </a:r>
                      <a:r>
                        <a:rPr lang="en-US" altLang="ko-KR" sz="1800" spc="0" baseline="3000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th</a:t>
                      </a:r>
                      <a:endParaRPr lang="ko-KR" altLang="en-US" sz="1800" spc="0" baseline="3000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0" dirty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'06. </a:t>
                      </a:r>
                      <a:r>
                        <a:rPr lang="en-US" sz="1800" spc="-15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2 ~ 5 </a:t>
                      </a:r>
                      <a:endParaRPr lang="en-US" sz="1800" spc="-15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spc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9,400</a:t>
                      </a:r>
                      <a:r>
                        <a:rPr lang="ko-KR" altLang="en-US" sz="1800" spc="0" dirty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　</a:t>
                      </a: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spc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10,188</a:t>
                      </a:r>
                      <a:endParaRPr lang="ko-KR" altLang="en-US" sz="1800" spc="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spc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19,588</a:t>
                      </a:r>
                      <a:endParaRPr lang="ko-KR" altLang="en-US" sz="1800" spc="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spc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98</a:t>
                      </a:r>
                      <a:endParaRPr lang="ko-KR" altLang="en-US" sz="1800" spc="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spc="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70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spc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5–4</a:t>
                      </a:r>
                      <a:r>
                        <a:rPr lang="en-US" altLang="ko-KR" sz="1800" spc="0" baseline="3000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th</a:t>
                      </a:r>
                      <a:endParaRPr lang="ko-KR" altLang="en-US" sz="1800" spc="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'06.10 </a:t>
                      </a:r>
                      <a:r>
                        <a:rPr lang="en-US" sz="1800" spc="-150" dirty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~ '07. 1</a:t>
                      </a: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spc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4,800</a:t>
                      </a:r>
                      <a:r>
                        <a:rPr lang="ko-KR" altLang="en-US" sz="1800" spc="0" dirty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　</a:t>
                      </a: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spc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10,300</a:t>
                      </a:r>
                      <a:r>
                        <a:rPr lang="ko-KR" altLang="en-US" sz="1800" spc="0" dirty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　</a:t>
                      </a: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spc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15,100</a:t>
                      </a:r>
                      <a:endParaRPr lang="ko-KR" altLang="en-US" sz="1800" spc="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spc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76</a:t>
                      </a:r>
                      <a:endParaRPr lang="ko-KR" altLang="en-US" sz="1800" spc="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spc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Installation of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spc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MF/RO ( </a:t>
                      </a:r>
                      <a:r>
                        <a:rPr lang="en-US" sz="1800" spc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'06.11)</a:t>
                      </a:r>
                      <a:endParaRPr lang="ko-KR" altLang="en-US" sz="1800" spc="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spc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6–4</a:t>
                      </a:r>
                      <a:r>
                        <a:rPr lang="en-US" altLang="ko-KR" sz="1800" spc="0" baseline="3000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th</a:t>
                      </a:r>
                      <a:endParaRPr lang="ko-KR" altLang="en-US" sz="1800" spc="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0" dirty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'07. 6 ~ 9</a:t>
                      </a: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spc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1,200</a:t>
                      </a:r>
                      <a:endParaRPr lang="ko-KR" altLang="en-US" sz="1800" spc="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spc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5,500</a:t>
                      </a:r>
                      <a:r>
                        <a:rPr lang="ko-KR" altLang="en-US" sz="1800" spc="0" dirty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　</a:t>
                      </a: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spc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6,700</a:t>
                      </a:r>
                      <a:endParaRPr lang="ko-KR" altLang="en-US" sz="1800" spc="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spc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34</a:t>
                      </a:r>
                      <a:endParaRPr lang="ko-KR" altLang="en-US" sz="1800" spc="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spc="0" dirty="0" smtClean="0">
                          <a:solidFill>
                            <a:srgbClr val="003366">
                              <a:lumMod val="50000"/>
                            </a:srgbClr>
                          </a:solidFill>
                          <a:ea typeface="HY울릉도M" pitchFamily="18" charset="-127"/>
                        </a:rPr>
                        <a:t>Separating RCS</a:t>
                      </a:r>
                      <a:endParaRPr lang="ko-KR" altLang="en-US" sz="1800" spc="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spc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5–5</a:t>
                      </a:r>
                      <a:r>
                        <a:rPr lang="en-US" altLang="ko-KR" sz="1800" spc="0" baseline="3000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th</a:t>
                      </a:r>
                      <a:endParaRPr lang="ko-KR" altLang="en-US" sz="1800" spc="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0" dirty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'08. 7</a:t>
                      </a: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spc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1,200</a:t>
                      </a:r>
                      <a:endParaRPr lang="ko-KR" altLang="en-US" sz="1800" spc="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spc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2,975</a:t>
                      </a:r>
                      <a:r>
                        <a:rPr lang="ko-KR" altLang="en-US" sz="1800" spc="0" dirty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　</a:t>
                      </a: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spc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4,175</a:t>
                      </a:r>
                      <a:endParaRPr lang="ko-KR" altLang="en-US" sz="1800" spc="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spc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21</a:t>
                      </a:r>
                      <a:endParaRPr lang="ko-KR" altLang="en-US" sz="1800" spc="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spc="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55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spc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5–6</a:t>
                      </a:r>
                      <a:r>
                        <a:rPr lang="en-US" altLang="ko-KR" sz="1800" spc="0" baseline="3000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th</a:t>
                      </a:r>
                      <a:endParaRPr lang="ko-KR" altLang="en-US" sz="1800" spc="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0" dirty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'09. 9 ~ 12</a:t>
                      </a: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spc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2,400</a:t>
                      </a:r>
                      <a:r>
                        <a:rPr lang="ko-KR" altLang="en-US" sz="1800" spc="0" dirty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　</a:t>
                      </a: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spc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7,200</a:t>
                      </a:r>
                      <a:r>
                        <a:rPr lang="ko-KR" altLang="en-US" sz="1800" spc="0" dirty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　</a:t>
                      </a: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spc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9,600</a:t>
                      </a:r>
                      <a:endParaRPr lang="ko-KR" altLang="en-US" sz="1800" spc="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spc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48</a:t>
                      </a:r>
                      <a:endParaRPr lang="ko-KR" altLang="en-US" sz="1800" spc="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spc="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0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spc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6–6</a:t>
                      </a:r>
                      <a:r>
                        <a:rPr lang="en-US" altLang="ko-KR" sz="1800" spc="0" baseline="3000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th</a:t>
                      </a:r>
                      <a:endParaRPr lang="ko-KR" altLang="en-US" sz="1800" spc="0" baseline="3000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5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-</a:t>
                      </a:r>
                      <a:endParaRPr lang="en-US" sz="1800" spc="-15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-</a:t>
                      </a:r>
                      <a:r>
                        <a:rPr lang="en-US" sz="1800" spc="0" dirty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　</a:t>
                      </a: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-</a:t>
                      </a:r>
                      <a:endParaRPr lang="en-US" sz="1800" spc="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-</a:t>
                      </a:r>
                      <a:endParaRPr lang="en-US" sz="1800" spc="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-</a:t>
                      </a:r>
                      <a:endParaRPr lang="en-US" sz="1800" spc="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1200" spc="-150" dirty="0" smtClean="0">
                          <a:solidFill>
                            <a:srgbClr val="000000"/>
                          </a:solidFill>
                          <a:latin typeface="+mn-lt"/>
                          <a:ea typeface="HY헤드라인M" pitchFamily="18" charset="-127"/>
                          <a:cs typeface="+mn-cs"/>
                        </a:rPr>
                        <a:t>Performance(</a:t>
                      </a:r>
                      <a:r>
                        <a:rPr lang="en-US" altLang="ko-KR" sz="1800" spc="-15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After</a:t>
                      </a:r>
                      <a:r>
                        <a:rPr lang="en-US" altLang="ko-KR" sz="1800" spc="-150" baseline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800" spc="-15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Outage</a:t>
                      </a:r>
                      <a:r>
                        <a:rPr lang="en-US" altLang="ko-KR" sz="1800" spc="-150" baseline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)</a:t>
                      </a:r>
                      <a:endParaRPr lang="en-US" altLang="ko-KR" sz="1800" kern="1200" spc="-150" dirty="0" smtClean="0">
                        <a:solidFill>
                          <a:srgbClr val="000000"/>
                        </a:solidFill>
                        <a:latin typeface="+mn-lt"/>
                        <a:ea typeface="HY헤드라인M" pitchFamily="18" charset="-127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1200" spc="0" dirty="0" smtClean="0">
                          <a:solidFill>
                            <a:srgbClr val="000000"/>
                          </a:solidFill>
                          <a:latin typeface="+mn-lt"/>
                          <a:ea typeface="HY헤드라인M" pitchFamily="18" charset="-127"/>
                          <a:cs typeface="+mn-cs"/>
                        </a:rPr>
                        <a:t>- Activity</a:t>
                      </a:r>
                      <a:r>
                        <a:rPr lang="en-US" altLang="ko-KR" sz="1800" kern="1200" spc="0" baseline="0" dirty="0" smtClean="0">
                          <a:solidFill>
                            <a:srgbClr val="000000"/>
                          </a:solidFill>
                          <a:latin typeface="+mn-lt"/>
                          <a:ea typeface="HY헤드라인M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800" kern="1200" spc="0" dirty="0" smtClean="0">
                          <a:solidFill>
                            <a:srgbClr val="000000"/>
                          </a:solidFill>
                          <a:latin typeface="+mn-lt"/>
                          <a:ea typeface="HY헤드라인M" pitchFamily="18" charset="-127"/>
                          <a:cs typeface="+mn-cs"/>
                        </a:rPr>
                        <a:t>N/D</a:t>
                      </a:r>
                      <a:endParaRPr lang="ko-KR" altLang="en-US" sz="1800" spc="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0" marR="0" anchor="ctr">
                    <a:lnL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11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직사각형 14"/>
          <p:cNvSpPr/>
          <p:nvPr/>
        </p:nvSpPr>
        <p:spPr>
          <a:xfrm>
            <a:off x="762000" y="1881188"/>
            <a:ext cx="8382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HY헤드라인M" pitchFamily="18" charset="-127"/>
              </a:rPr>
              <a:t>To past, </a:t>
            </a:r>
            <a:r>
              <a:rPr kumimoji="0" lang="en-US" altLang="ko-KR" sz="20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HY헤드라인M" pitchFamily="18" charset="-127"/>
              </a:rPr>
              <a:t>Usually</a:t>
            </a:r>
            <a:r>
              <a:rPr kumimoji="0"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HY헤드라인M" pitchFamily="18" charset="-127"/>
              </a:rPr>
              <a:t> changed during</a:t>
            </a:r>
            <a:r>
              <a:rPr kumimoji="0"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HY헤드라인M" pitchFamily="18" charset="-127"/>
              </a:rPr>
              <a:t> </a:t>
            </a:r>
            <a:r>
              <a:rPr kumimoji="0" lang="en-US" altLang="ko-K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HY헤드라인M" pitchFamily="18" charset="-127"/>
              </a:rPr>
              <a:t>Outage</a:t>
            </a:r>
            <a:r>
              <a:rPr kumimoji="0" lang="ko-KR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HY헤드라인M" pitchFamily="18" charset="-127"/>
              </a:rPr>
              <a:t> </a:t>
            </a:r>
            <a:r>
              <a:rPr kumimoji="0" lang="en-US" altLang="ko-KR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HY헤드라인M" pitchFamily="18" charset="-127"/>
              </a:rPr>
              <a:t>(design performance</a:t>
            </a:r>
            <a:r>
              <a:rPr kumimoji="0" lang="ko-KR" altLang="en-US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HY헤드라인M" pitchFamily="18" charset="-127"/>
              </a:rPr>
              <a:t> </a:t>
            </a:r>
            <a:r>
              <a:rPr kumimoji="0" lang="en-US" altLang="ko-KR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HY헤드라인M" pitchFamily="18" charset="-127"/>
              </a:rPr>
              <a:t>: 1.85E-1Bq/cc  above)</a:t>
            </a:r>
            <a:endParaRPr kumimoji="0" lang="ko-KR" altLang="en-US" spc="-15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HY헤드라인M" pitchFamily="18" charset="-127"/>
            </a:endParaRPr>
          </a:p>
        </p:txBody>
      </p:sp>
      <p:sp>
        <p:nvSpPr>
          <p:cNvPr id="16" name="이등변 삼각형 15"/>
          <p:cNvSpPr>
            <a:spLocks noChangeAspect="1"/>
          </p:cNvSpPr>
          <p:nvPr/>
        </p:nvSpPr>
        <p:spPr>
          <a:xfrm rot="5400000">
            <a:off x="620403" y="2130377"/>
            <a:ext cx="129600" cy="15552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r>
              <a:rPr kumimoji="0" lang="en-US" altLang="ko-KR" dirty="0">
                <a:solidFill>
                  <a:schemeClr val="tx2">
                    <a:lumMod val="50000"/>
                  </a:schemeClr>
                </a:solidFill>
              </a:rPr>
              <a:t>  </a:t>
            </a:r>
            <a:endParaRPr kumimoji="0" lang="ko-KR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45134" name="Group 48"/>
          <p:cNvGrpSpPr>
            <a:grpSpLocks noChangeAspect="1"/>
          </p:cNvGrpSpPr>
          <p:nvPr/>
        </p:nvGrpSpPr>
        <p:grpSpPr bwMode="auto">
          <a:xfrm>
            <a:off x="381000" y="1258888"/>
            <a:ext cx="165100" cy="165100"/>
            <a:chOff x="384" y="1776"/>
            <a:chExt cx="1488" cy="1488"/>
          </a:xfrm>
        </p:grpSpPr>
        <p:sp>
          <p:nvSpPr>
            <p:cNvPr id="21" name="Oval 49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1019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latin typeface="+mj-lt"/>
                <a:ea typeface="+mn-ea"/>
              </a:endParaRPr>
            </a:p>
          </p:txBody>
        </p:sp>
        <p:sp>
          <p:nvSpPr>
            <p:cNvPr id="22" name="Oval 50"/>
            <p:cNvSpPr>
              <a:spLocks noChangeArrowheads="1"/>
            </p:cNvSpPr>
            <p:nvPr/>
          </p:nvSpPr>
          <p:spPr bwMode="gray">
            <a:xfrm>
              <a:off x="413" y="1805"/>
              <a:ext cx="1431" cy="143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4902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latin typeface="+mj-lt"/>
                <a:ea typeface="+mn-ea"/>
              </a:endParaRPr>
            </a:p>
          </p:txBody>
        </p:sp>
      </p:grpSp>
      <p:sp>
        <p:nvSpPr>
          <p:cNvPr id="23" name="직사각형 22"/>
          <p:cNvSpPr/>
          <p:nvPr/>
        </p:nvSpPr>
        <p:spPr>
          <a:xfrm>
            <a:off x="685800" y="1143000"/>
            <a:ext cx="8077200" cy="461963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altLang="ko-K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Y울릉도M" pitchFamily="18" charset="-127"/>
              </a:rPr>
              <a:t>Separating Anticorrosive chemical water(CCW, Chiller)</a:t>
            </a:r>
            <a:endParaRPr kumimoji="0" lang="ko-KR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Y울릉도M" pitchFamily="18" charset="-127"/>
            </a:endParaRPr>
          </a:p>
        </p:txBody>
      </p:sp>
      <p:sp>
        <p:nvSpPr>
          <p:cNvPr id="24" name="이등변 삼각형 23"/>
          <p:cNvSpPr>
            <a:spLocks noChangeAspect="1"/>
          </p:cNvSpPr>
          <p:nvPr/>
        </p:nvSpPr>
        <p:spPr>
          <a:xfrm rot="5400000">
            <a:off x="622560" y="1739640"/>
            <a:ext cx="129600" cy="15552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r>
              <a:rPr kumimoji="0" lang="en-US" altLang="ko-KR" dirty="0">
                <a:solidFill>
                  <a:schemeClr val="tx2">
                    <a:lumMod val="50000"/>
                  </a:schemeClr>
                </a:solidFill>
              </a:rPr>
              <a:t>  </a:t>
            </a:r>
            <a:endParaRPr kumimoji="0" lang="ko-KR" alt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5139" name="Rectangle 2"/>
          <p:cNvSpPr>
            <a:spLocks noGrp="1"/>
          </p:cNvSpPr>
          <p:nvPr>
            <p:ph type="title" idx="4294967295"/>
          </p:nvPr>
        </p:nvSpPr>
        <p:spPr>
          <a:xfrm>
            <a:off x="1231900" y="46038"/>
            <a:ext cx="7696200" cy="944562"/>
          </a:xfrm>
          <a:noFill/>
        </p:spPr>
        <p:txBody>
          <a:bodyPr/>
          <a:lstStyle/>
          <a:p>
            <a:pPr eaLnBrk="1" hangingPunct="1"/>
            <a:r>
              <a:rPr lang="en-US" altLang="ko-KR" cap="none" smtClean="0">
                <a:effectLst/>
                <a:latin typeface="Franklin Gothic Demi" pitchFamily="34" charset="0"/>
                <a:ea typeface="굴림" charset="-127"/>
              </a:rPr>
              <a:t>Main Examples - </a:t>
            </a:r>
            <a:r>
              <a:rPr lang="en-US" altLang="ko-KR" sz="2800" cap="none" smtClean="0">
                <a:effectLst/>
                <a:latin typeface="Franklin Gothic Demi" pitchFamily="34" charset="0"/>
                <a:ea typeface="굴림" charset="-127"/>
              </a:rPr>
              <a:t>Real time management</a:t>
            </a:r>
            <a:endParaRPr lang="en-US" altLang="ko-KR" sz="2800" cap="none" smtClean="0">
              <a:solidFill>
                <a:schemeClr val="accent1"/>
              </a:solidFill>
              <a:effectLst/>
              <a:latin typeface="Franklin Gothic Demi" pitchFamily="34" charset="0"/>
              <a:ea typeface="굴림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>
              <a:latin typeface="굴림" charset="-127"/>
            </a:endParaRPr>
          </a:p>
        </p:txBody>
      </p:sp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>
              <a:latin typeface="굴림" charset="-127"/>
            </a:endParaRPr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>
              <a:latin typeface="굴림" charset="-127"/>
            </a:endParaRPr>
          </a:p>
        </p:txBody>
      </p:sp>
      <p:sp>
        <p:nvSpPr>
          <p:cNvPr id="4710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/>
          </a:p>
        </p:txBody>
      </p:sp>
      <p:graphicFrame>
        <p:nvGraphicFramePr>
          <p:cNvPr id="30" name="표 29"/>
          <p:cNvGraphicFramePr>
            <a:graphicFrameLocks noGrp="1"/>
          </p:cNvGraphicFramePr>
          <p:nvPr/>
        </p:nvGraphicFramePr>
        <p:xfrm>
          <a:off x="304800" y="2109788"/>
          <a:ext cx="8534400" cy="441007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657600"/>
                <a:gridCol w="4876800"/>
              </a:tblGrid>
              <a:tr h="5590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헤드라인M" pitchFamily="18" charset="-127"/>
                          <a:ea typeface="HY헤드라인M" pitchFamily="18" charset="-127"/>
                        </a:rPr>
                        <a:t>Before</a:t>
                      </a:r>
                      <a:r>
                        <a:rPr lang="en-US" altLang="ko-KR" sz="2000" b="0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헤드라인M" pitchFamily="18" charset="-127"/>
                          <a:ea typeface="HY헤드라인M" pitchFamily="18" charset="-127"/>
                        </a:rPr>
                        <a:t> Improvement</a:t>
                      </a:r>
                      <a:endParaRPr lang="ko-KR" altLang="en-US" sz="2000" b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헤드라인M" pitchFamily="18" charset="-127"/>
                          <a:ea typeface="HY헤드라인M" pitchFamily="18" charset="-127"/>
                        </a:rPr>
                        <a:t>After Improvement</a:t>
                      </a:r>
                      <a:endParaRPr lang="ko-KR" altLang="en-US" sz="2000" b="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1011570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8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No</a:t>
                      </a:r>
                      <a:r>
                        <a:rPr lang="en-US" altLang="ko-KR" sz="1800" b="0" baseline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idea of</a:t>
                      </a:r>
                    </a:p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800" b="0" baseline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generation Source &amp; Person</a:t>
                      </a:r>
                      <a:endParaRPr lang="ko-KR" altLang="en-US" sz="1800" b="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 latinLnBrk="1">
                        <a:lnSpc>
                          <a:spcPct val="150000"/>
                        </a:lnSpc>
                        <a:spcBef>
                          <a:spcPts val="200"/>
                        </a:spcBef>
                      </a:pPr>
                      <a:r>
                        <a:rPr lang="en-US" altLang="ko-KR" sz="18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   Identifying </a:t>
                      </a:r>
                      <a:r>
                        <a:rPr lang="en-US" altLang="ko-KR" sz="1800" b="0" baseline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of causes and Feedback</a:t>
                      </a:r>
                      <a:endParaRPr lang="en-US" altLang="ko-KR" sz="1800" b="0" dirty="0" smtClean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  <a:p>
                      <a:pPr lvl="0" algn="l" latinLnBrk="1">
                        <a:lnSpc>
                          <a:spcPct val="150000"/>
                        </a:lnSpc>
                        <a:spcBef>
                          <a:spcPts val="200"/>
                        </a:spcBef>
                      </a:pPr>
                      <a:r>
                        <a:rPr lang="en-US" altLang="ko-KR" sz="18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   responsible </a:t>
                      </a:r>
                      <a:r>
                        <a:rPr lang="en-US" altLang="ko-KR" sz="1800" b="0" spc="-15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management</a:t>
                      </a:r>
                      <a:r>
                        <a:rPr lang="en-US" altLang="ko-KR" sz="18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for </a:t>
                      </a:r>
                      <a:r>
                        <a:rPr lang="en-US" altLang="ko-KR" sz="1800" b="0" spc="-15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generating</a:t>
                      </a:r>
                      <a:r>
                        <a:rPr lang="en-US" altLang="ko-KR" sz="1800" b="0" spc="-150" baseline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person</a:t>
                      </a:r>
                      <a:r>
                        <a:rPr lang="en-US" altLang="ko-KR" sz="1800" b="0" baseline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  </a:t>
                      </a:r>
                      <a:endParaRPr lang="ko-KR" altLang="en-US" sz="1800" b="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1028822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en-US" altLang="ko-KR" sz="18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Mixing</a:t>
                      </a:r>
                      <a:r>
                        <a:rPr lang="en-US" altLang="ko-KR" sz="1800" b="0" baseline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and all dispose after works</a:t>
                      </a:r>
                      <a:endParaRPr lang="ko-KR" altLang="en-US" sz="1800" b="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 latinLnBrk="1">
                        <a:lnSpc>
                          <a:spcPct val="150000"/>
                        </a:lnSpc>
                        <a:spcBef>
                          <a:spcPts val="200"/>
                        </a:spcBef>
                      </a:pPr>
                      <a:r>
                        <a:rPr lang="en-US" altLang="ko-KR" sz="18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   Separating</a:t>
                      </a:r>
                      <a:r>
                        <a:rPr lang="en-US" altLang="ko-KR" sz="1800" b="0" baseline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contaminated / uncontaminated</a:t>
                      </a:r>
                    </a:p>
                    <a:p>
                      <a:pPr lvl="0" algn="l" latinLnBrk="1">
                        <a:lnSpc>
                          <a:spcPct val="150000"/>
                        </a:lnSpc>
                        <a:spcBef>
                          <a:spcPts val="200"/>
                        </a:spcBef>
                      </a:pPr>
                      <a:r>
                        <a:rPr lang="ko-KR" altLang="en-US" sz="18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   </a:t>
                      </a:r>
                      <a:r>
                        <a:rPr lang="en-US" altLang="ko-KR" sz="18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Adequate</a:t>
                      </a:r>
                      <a:r>
                        <a:rPr lang="en-US" altLang="ko-KR" sz="1800" b="0" baseline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decontamination</a:t>
                      </a:r>
                      <a:r>
                        <a:rPr lang="en-US" altLang="ko-KR" sz="18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according </a:t>
                      </a:r>
                      <a:r>
                        <a:rPr lang="en-US" altLang="ko-KR" sz="1800" b="0" dirty="0" smtClean="0">
                          <a:solidFill>
                            <a:schemeClr val="tx1"/>
                          </a:solidFill>
                          <a:latin typeface="+mj-lt"/>
                          <a:ea typeface="HY헤드라인M" pitchFamily="18" charset="-127"/>
                        </a:rPr>
                        <a:t>to  </a:t>
                      </a:r>
                    </a:p>
                    <a:p>
                      <a:pPr lvl="0" algn="l" latinLnBrk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altLang="ko-KR" sz="1800" b="0" dirty="0" smtClean="0">
                          <a:solidFill>
                            <a:schemeClr val="tx1"/>
                          </a:solidFill>
                          <a:latin typeface="+mj-lt"/>
                          <a:ea typeface="HY헤드라인M" pitchFamily="18" charset="-127"/>
                        </a:rPr>
                        <a:t>    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latin typeface="+mj-lt"/>
                          <a:ea typeface="HY울릉도M" pitchFamily="18" charset="-127"/>
                        </a:rPr>
                        <a:t>Radioactive characterization</a:t>
                      </a:r>
                      <a:endParaRPr lang="ko-KR" altLang="en-US" sz="1800" b="0" dirty="0">
                        <a:solidFill>
                          <a:schemeClr val="tx1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554315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8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Poor</a:t>
                      </a:r>
                      <a:r>
                        <a:rPr lang="en-US" altLang="ko-KR" sz="1800" b="0" baseline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in objective management  because of Data less</a:t>
                      </a:r>
                      <a:endParaRPr lang="ko-KR" altLang="en-US" sz="1800" b="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 latinLnBrk="1">
                        <a:lnSpc>
                          <a:spcPct val="150000"/>
                        </a:lnSpc>
                        <a:spcBef>
                          <a:spcPts val="200"/>
                        </a:spcBef>
                      </a:pPr>
                      <a:r>
                        <a:rPr lang="en-US" altLang="ko-KR" sz="18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   </a:t>
                      </a:r>
                      <a:r>
                        <a:rPr lang="en-US" altLang="ko-KR" sz="1800" b="0" spc="-15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O</a:t>
                      </a:r>
                      <a:r>
                        <a:rPr lang="en-US" altLang="ko-KR" sz="1800" b="0" kern="1200" spc="-150" baseline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  <a:cs typeface="+mn-cs"/>
                        </a:rPr>
                        <a:t>bjective</a:t>
                      </a:r>
                      <a:r>
                        <a:rPr lang="en-US" altLang="ko-KR" sz="1800" b="0" kern="1200" baseline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  <a:cs typeface="+mn-cs"/>
                        </a:rPr>
                        <a:t> management &amp; ALARA  for wastes</a:t>
                      </a:r>
                      <a:endParaRPr lang="ko-KR" altLang="en-US" sz="1800" b="0" kern="120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  <a:cs typeface="+mn-cs"/>
                      </a:endParaRPr>
                    </a:p>
                  </a:txBody>
                  <a:tcPr anchor="ctr"/>
                </a:tc>
              </a:tr>
              <a:tr h="985383">
                <a:tc>
                  <a:txBody>
                    <a:bodyPr/>
                    <a:lstStyle/>
                    <a:p>
                      <a:pPr algn="l" latinLnBrk="1">
                        <a:lnSpc>
                          <a:spcPct val="100000"/>
                        </a:lnSpc>
                      </a:pPr>
                      <a:r>
                        <a:rPr lang="en-US" altLang="ko-KR" sz="18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Without Pretreatment</a:t>
                      </a:r>
                      <a:r>
                        <a:rPr lang="en-US" altLang="ko-KR" sz="1800" b="0" baseline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of </a:t>
                      </a:r>
                      <a:r>
                        <a:rPr lang="en-US" altLang="ko-KR" sz="18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Liquid</a:t>
                      </a:r>
                      <a:r>
                        <a:rPr lang="en-US" altLang="ko-KR" sz="1800" b="0" baseline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800" b="0" baseline="0" dirty="0" err="1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radwastes</a:t>
                      </a:r>
                      <a:endParaRPr lang="ko-KR" altLang="en-US" sz="1800" b="0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   </a:t>
                      </a:r>
                      <a:r>
                        <a:rPr kumimoji="0" lang="en-US" altLang="ko-K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HY헤드라인M" pitchFamily="18" charset="-127"/>
                          <a:cs typeface="+mn-cs"/>
                        </a:rPr>
                        <a:t>Separating Liquid </a:t>
                      </a:r>
                      <a:r>
                        <a:rPr kumimoji="0" lang="en-US" altLang="ko-K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HY헤드라인M" pitchFamily="18" charset="-127"/>
                          <a:cs typeface="+mn-cs"/>
                        </a:rPr>
                        <a:t>radwaste</a:t>
                      </a:r>
                      <a:r>
                        <a:rPr kumimoji="0" lang="en-US" altLang="ko-K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HY헤드라인M" pitchFamily="18" charset="-127"/>
                          <a:cs typeface="+mn-cs"/>
                        </a:rPr>
                        <a:t> </a:t>
                      </a:r>
                      <a:r>
                        <a:rPr lang="en-US" altLang="ko-KR" sz="1800" b="0" spc="-15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(CCW,</a:t>
                      </a:r>
                      <a:r>
                        <a:rPr lang="en-US" altLang="ko-KR" sz="1800" b="0" spc="-150" baseline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Chiller, etc)</a:t>
                      </a:r>
                    </a:p>
                    <a:p>
                      <a:pPr lvl="0" algn="l" latinLnBrk="1">
                        <a:lnSpc>
                          <a:spcPct val="150000"/>
                        </a:lnSpc>
                        <a:spcBef>
                          <a:spcPts val="200"/>
                        </a:spcBef>
                      </a:pPr>
                      <a:r>
                        <a:rPr lang="en-US" altLang="ko-KR" sz="1800" b="0" spc="-150" baseline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     Install filter on </a:t>
                      </a:r>
                      <a:r>
                        <a:rPr lang="en-US" altLang="ko-KR" sz="1800" b="0" spc="-15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Floor</a:t>
                      </a:r>
                      <a:r>
                        <a:rPr lang="en-US" altLang="ko-KR" sz="1800" b="0" spc="-150" baseline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Drain to prohibit foreign materials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7" name="타원 36"/>
          <p:cNvSpPr/>
          <p:nvPr/>
        </p:nvSpPr>
        <p:spPr>
          <a:xfrm>
            <a:off x="4064000" y="29591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/>
          </a:p>
        </p:txBody>
      </p:sp>
      <p:grpSp>
        <p:nvGrpSpPr>
          <p:cNvPr id="47130" name="Group 45"/>
          <p:cNvGrpSpPr>
            <a:grpSpLocks/>
          </p:cNvGrpSpPr>
          <p:nvPr/>
        </p:nvGrpSpPr>
        <p:grpSpPr bwMode="auto">
          <a:xfrm>
            <a:off x="485775" y="1219200"/>
            <a:ext cx="2562225" cy="533400"/>
            <a:chOff x="479" y="2640"/>
            <a:chExt cx="1264" cy="556"/>
          </a:xfrm>
        </p:grpSpPr>
        <p:sp>
          <p:nvSpPr>
            <p:cNvPr id="29" name="AutoShape 46"/>
            <p:cNvSpPr>
              <a:spLocks noChangeArrowheads="1"/>
            </p:cNvSpPr>
            <p:nvPr/>
          </p:nvSpPr>
          <p:spPr bwMode="gray">
            <a:xfrm>
              <a:off x="479" y="2640"/>
              <a:ext cx="1264" cy="556"/>
            </a:xfrm>
            <a:prstGeom prst="chevron">
              <a:avLst>
                <a:gd name="adj" fmla="val 36511"/>
              </a:avLst>
            </a:prstGeom>
            <a:gradFill rotWithShape="1">
              <a:gsLst>
                <a:gs pos="0">
                  <a:schemeClr val="accent1">
                    <a:gamma/>
                    <a:tint val="1019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10196"/>
                    <a:invGamma/>
                  </a:schemeClr>
                </a:gs>
              </a:gsLst>
              <a:lin ang="0" scaled="1"/>
            </a:gradFill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  <p:sp>
          <p:nvSpPr>
            <p:cNvPr id="32" name="AutoShape 47"/>
            <p:cNvSpPr>
              <a:spLocks noChangeArrowheads="1"/>
            </p:cNvSpPr>
            <p:nvPr/>
          </p:nvSpPr>
          <p:spPr bwMode="gray">
            <a:xfrm>
              <a:off x="501" y="2655"/>
              <a:ext cx="1229" cy="528"/>
            </a:xfrm>
            <a:prstGeom prst="chevron">
              <a:avLst>
                <a:gd name="adj" fmla="val 38600"/>
              </a:avLst>
            </a:prstGeom>
            <a:gradFill rotWithShape="1">
              <a:gsLst>
                <a:gs pos="0">
                  <a:schemeClr val="accent1">
                    <a:gamma/>
                    <a:tint val="5098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12700" algn="ctr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</p:grpSp>
      <p:sp>
        <p:nvSpPr>
          <p:cNvPr id="33" name="Text Box 48"/>
          <p:cNvSpPr txBox="1">
            <a:spLocks noChangeArrowheads="1"/>
          </p:cNvSpPr>
          <p:nvPr/>
        </p:nvSpPr>
        <p:spPr bwMode="gray">
          <a:xfrm>
            <a:off x="685800" y="1276350"/>
            <a:ext cx="22860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0">
              <a:spcBef>
                <a:spcPct val="50000"/>
              </a:spcBef>
              <a:defRPr/>
            </a:pPr>
            <a:r>
              <a:rPr kumimoji="0" lang="en-US" altLang="ko-KR" sz="2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Real time Analysis</a:t>
            </a:r>
            <a:endParaRPr kumimoji="0" lang="en-US" sz="20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47132" name="Group 49"/>
          <p:cNvGrpSpPr>
            <a:grpSpLocks/>
          </p:cNvGrpSpPr>
          <p:nvPr/>
        </p:nvGrpSpPr>
        <p:grpSpPr bwMode="auto">
          <a:xfrm>
            <a:off x="3173413" y="1219200"/>
            <a:ext cx="2562225" cy="533400"/>
            <a:chOff x="479" y="2640"/>
            <a:chExt cx="1264" cy="556"/>
          </a:xfrm>
        </p:grpSpPr>
        <p:sp>
          <p:nvSpPr>
            <p:cNvPr id="40" name="AutoShape 50"/>
            <p:cNvSpPr>
              <a:spLocks noChangeArrowheads="1"/>
            </p:cNvSpPr>
            <p:nvPr/>
          </p:nvSpPr>
          <p:spPr bwMode="gray">
            <a:xfrm>
              <a:off x="479" y="2640"/>
              <a:ext cx="1264" cy="556"/>
            </a:xfrm>
            <a:prstGeom prst="chevron">
              <a:avLst>
                <a:gd name="adj" fmla="val 36511"/>
              </a:avLst>
            </a:prstGeom>
            <a:gradFill rotWithShape="1">
              <a:gsLst>
                <a:gs pos="0">
                  <a:schemeClr val="accent2">
                    <a:gamma/>
                    <a:tint val="1019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10196"/>
                    <a:invGamma/>
                  </a:schemeClr>
                </a:gs>
              </a:gsLst>
              <a:lin ang="0" scaled="1"/>
            </a:gradFill>
            <a:ln w="12700" algn="ctr">
              <a:solidFill>
                <a:schemeClr val="accent2"/>
              </a:solidFill>
              <a:miter lim="800000"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  <p:sp>
          <p:nvSpPr>
            <p:cNvPr id="41" name="AutoShape 51"/>
            <p:cNvSpPr>
              <a:spLocks noChangeArrowheads="1"/>
            </p:cNvSpPr>
            <p:nvPr/>
          </p:nvSpPr>
          <p:spPr bwMode="gray">
            <a:xfrm>
              <a:off x="501" y="2655"/>
              <a:ext cx="1229" cy="528"/>
            </a:xfrm>
            <a:prstGeom prst="chevron">
              <a:avLst>
                <a:gd name="adj" fmla="val 38600"/>
              </a:avLst>
            </a:prstGeom>
            <a:gradFill rotWithShape="1">
              <a:gsLst>
                <a:gs pos="0">
                  <a:schemeClr val="accent2">
                    <a:gamma/>
                    <a:tint val="50980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12700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</p:grpSp>
      <p:grpSp>
        <p:nvGrpSpPr>
          <p:cNvPr id="47133" name="Group 52"/>
          <p:cNvGrpSpPr>
            <a:grpSpLocks/>
          </p:cNvGrpSpPr>
          <p:nvPr/>
        </p:nvGrpSpPr>
        <p:grpSpPr bwMode="auto">
          <a:xfrm>
            <a:off x="5943600" y="1219200"/>
            <a:ext cx="2562225" cy="533400"/>
            <a:chOff x="479" y="2640"/>
            <a:chExt cx="1264" cy="556"/>
          </a:xfrm>
        </p:grpSpPr>
        <p:sp>
          <p:nvSpPr>
            <p:cNvPr id="44" name="AutoShape 53"/>
            <p:cNvSpPr>
              <a:spLocks noChangeArrowheads="1"/>
            </p:cNvSpPr>
            <p:nvPr/>
          </p:nvSpPr>
          <p:spPr bwMode="gray">
            <a:xfrm>
              <a:off x="479" y="2640"/>
              <a:ext cx="1264" cy="556"/>
            </a:xfrm>
            <a:prstGeom prst="chevron">
              <a:avLst>
                <a:gd name="adj" fmla="val 36511"/>
              </a:avLst>
            </a:prstGeom>
            <a:gradFill rotWithShape="1">
              <a:gsLst>
                <a:gs pos="0">
                  <a:schemeClr val="hlink">
                    <a:gamma/>
                    <a:tint val="1019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10196"/>
                    <a:invGamma/>
                  </a:schemeClr>
                </a:gs>
              </a:gsLst>
              <a:lin ang="0" scaled="1"/>
            </a:gradFill>
            <a:ln w="12700" algn="ctr">
              <a:solidFill>
                <a:schemeClr val="hlink"/>
              </a:solidFill>
              <a:miter lim="800000"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  <p:sp>
          <p:nvSpPr>
            <p:cNvPr id="46" name="AutoShape 54"/>
            <p:cNvSpPr>
              <a:spLocks noChangeArrowheads="1"/>
            </p:cNvSpPr>
            <p:nvPr/>
          </p:nvSpPr>
          <p:spPr bwMode="gray">
            <a:xfrm>
              <a:off x="501" y="2655"/>
              <a:ext cx="1229" cy="528"/>
            </a:xfrm>
            <a:prstGeom prst="chevron">
              <a:avLst>
                <a:gd name="adj" fmla="val 38600"/>
              </a:avLst>
            </a:prstGeom>
            <a:gradFill rotWithShape="1">
              <a:gsLst>
                <a:gs pos="0">
                  <a:schemeClr val="hlink">
                    <a:gamma/>
                    <a:tint val="5098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50980"/>
                    <a:invGamma/>
                  </a:schemeClr>
                </a:gs>
              </a:gsLst>
              <a:lin ang="5400000" scaled="1"/>
            </a:gradFill>
            <a:ln w="12700" algn="ctr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</p:grpSp>
      <p:sp>
        <p:nvSpPr>
          <p:cNvPr id="54" name="Text Box 48"/>
          <p:cNvSpPr txBox="1">
            <a:spLocks noChangeArrowheads="1"/>
          </p:cNvSpPr>
          <p:nvPr/>
        </p:nvSpPr>
        <p:spPr bwMode="gray">
          <a:xfrm>
            <a:off x="3352800" y="1276350"/>
            <a:ext cx="2306638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0">
              <a:spcBef>
                <a:spcPct val="50000"/>
              </a:spcBef>
              <a:defRPr/>
            </a:pPr>
            <a:r>
              <a:rPr kumimoji="0"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Prompt</a:t>
            </a:r>
            <a:r>
              <a:rPr kumimoji="0"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Feedback</a:t>
            </a:r>
            <a:endParaRPr kumimoji="0"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5" name="Text Box 48"/>
          <p:cNvSpPr txBox="1">
            <a:spLocks noChangeArrowheads="1"/>
          </p:cNvSpPr>
          <p:nvPr/>
        </p:nvSpPr>
        <p:spPr bwMode="gray">
          <a:xfrm>
            <a:off x="6172200" y="1276350"/>
            <a:ext cx="21336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0">
              <a:spcBef>
                <a:spcPct val="50000"/>
              </a:spcBef>
              <a:defRPr/>
            </a:pPr>
            <a:r>
              <a:rPr kumimoji="0" lang="en-US" altLang="ko-KR" sz="20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Wastes Reduction</a:t>
            </a:r>
            <a:endParaRPr kumimoji="0" lang="en-US" sz="20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6" name="타원 55"/>
          <p:cNvSpPr/>
          <p:nvPr/>
        </p:nvSpPr>
        <p:spPr>
          <a:xfrm>
            <a:off x="4064000" y="339248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/>
          </a:p>
        </p:txBody>
      </p:sp>
      <p:sp>
        <p:nvSpPr>
          <p:cNvPr id="58" name="타원 57"/>
          <p:cNvSpPr/>
          <p:nvPr/>
        </p:nvSpPr>
        <p:spPr>
          <a:xfrm>
            <a:off x="4075113" y="439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/>
          </a:p>
        </p:txBody>
      </p:sp>
      <p:sp>
        <p:nvSpPr>
          <p:cNvPr id="24" name="타원 23"/>
          <p:cNvSpPr/>
          <p:nvPr/>
        </p:nvSpPr>
        <p:spPr>
          <a:xfrm>
            <a:off x="4075113" y="3937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4090988" y="5181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4102100" y="58166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4114800" y="6223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/>
          </a:p>
        </p:txBody>
      </p:sp>
      <p:sp>
        <p:nvSpPr>
          <p:cNvPr id="47142" name="Rectangle 2"/>
          <p:cNvSpPr>
            <a:spLocks noGrp="1"/>
          </p:cNvSpPr>
          <p:nvPr>
            <p:ph type="title" idx="4294967295"/>
          </p:nvPr>
        </p:nvSpPr>
        <p:spPr>
          <a:xfrm>
            <a:off x="1447800" y="46038"/>
            <a:ext cx="4343400" cy="944562"/>
          </a:xfrm>
          <a:noFill/>
        </p:spPr>
        <p:txBody>
          <a:bodyPr/>
          <a:lstStyle/>
          <a:p>
            <a:pPr eaLnBrk="1" hangingPunct="1"/>
            <a:r>
              <a:rPr lang="en-US" altLang="ko-KR" cap="none" smtClean="0">
                <a:effectLst/>
                <a:latin typeface="Franklin Gothic Demi" pitchFamily="34" charset="0"/>
                <a:ea typeface="굴림" charset="-127"/>
              </a:rPr>
              <a:t>Effects</a:t>
            </a:r>
            <a:endParaRPr lang="en-US" altLang="ko-KR" cap="none" smtClean="0">
              <a:solidFill>
                <a:schemeClr val="accent1"/>
              </a:solidFill>
              <a:effectLst/>
              <a:latin typeface="Franklin Gothic Demi" pitchFamily="34" charset="0"/>
              <a:ea typeface="굴림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/>
        </p:nvSpPr>
        <p:spPr>
          <a:xfrm>
            <a:off x="838200" y="1143000"/>
            <a:ext cx="7543800" cy="461963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altLang="ko-K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Waste Reduction by Real-time management program</a:t>
            </a:r>
            <a:endParaRPr kumimoji="0" lang="ko-KR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Y울릉도M" pitchFamily="18" charset="-127"/>
            </a:endParaRPr>
          </a:p>
        </p:txBody>
      </p:sp>
      <p:grpSp>
        <p:nvGrpSpPr>
          <p:cNvPr id="49154" name="Group 48"/>
          <p:cNvGrpSpPr>
            <a:grpSpLocks noChangeAspect="1"/>
          </p:cNvGrpSpPr>
          <p:nvPr/>
        </p:nvGrpSpPr>
        <p:grpSpPr bwMode="auto">
          <a:xfrm>
            <a:off x="381000" y="1258888"/>
            <a:ext cx="165100" cy="165100"/>
            <a:chOff x="384" y="1776"/>
            <a:chExt cx="1488" cy="1488"/>
          </a:xfrm>
        </p:grpSpPr>
        <p:sp>
          <p:nvSpPr>
            <p:cNvPr id="38" name="Oval 49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1019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  <p:sp>
          <p:nvSpPr>
            <p:cNvPr id="39" name="Oval 50"/>
            <p:cNvSpPr>
              <a:spLocks noChangeArrowheads="1"/>
            </p:cNvSpPr>
            <p:nvPr/>
          </p:nvSpPr>
          <p:spPr bwMode="gray">
            <a:xfrm>
              <a:off x="413" y="1805"/>
              <a:ext cx="1431" cy="143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4902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</p:grpSp>
      <p:sp>
        <p:nvSpPr>
          <p:cNvPr id="4915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>
              <a:latin typeface="굴림" charset="-127"/>
            </a:endParaRPr>
          </a:p>
        </p:txBody>
      </p:sp>
      <p:sp>
        <p:nvSpPr>
          <p:cNvPr id="4915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>
              <a:latin typeface="굴림" charset="-127"/>
            </a:endParaRPr>
          </a:p>
        </p:txBody>
      </p:sp>
      <p:sp>
        <p:nvSpPr>
          <p:cNvPr id="491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>
              <a:latin typeface="굴림" charset="-127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838200" y="1752600"/>
          <a:ext cx="7543800" cy="1047750"/>
        </p:xfrm>
        <a:graphic>
          <a:graphicData uri="http://schemas.openxmlformats.org/drawingml/2006/table">
            <a:tbl>
              <a:tblPr/>
              <a:tblGrid>
                <a:gridCol w="2362200"/>
                <a:gridCol w="1524000"/>
                <a:gridCol w="1319022"/>
                <a:gridCol w="2338578"/>
              </a:tblGrid>
              <a:tr h="43355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Dry</a:t>
                      </a:r>
                      <a:r>
                        <a:rPr lang="en-US" altLang="ko-KR" sz="2000" b="1" baseline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Active</a:t>
                      </a:r>
                      <a:r>
                        <a:rPr lang="en-US" altLang="ko-KR" sz="2000" b="1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Waste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(DAW</a:t>
                      </a:r>
                      <a:r>
                        <a:rPr lang="en-US" altLang="ko-KR" sz="2000" b="1" baseline="0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2000" b="1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Drum)</a:t>
                      </a:r>
                      <a:endParaRPr lang="ko-KR" altLang="en-US" sz="2000" b="1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plan</a:t>
                      </a:r>
                      <a:endParaRPr lang="ko-KR" altLang="en-US" sz="2000" b="1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Result</a:t>
                      </a:r>
                      <a:endParaRPr lang="ko-KR" altLang="en-US" sz="2000" b="1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dirty="0" smtClean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Reduction Rate</a:t>
                      </a:r>
                      <a:endParaRPr lang="ko-KR" altLang="en-US" sz="2000" b="1" dirty="0">
                        <a:solidFill>
                          <a:srgbClr val="000000"/>
                        </a:solidFill>
                        <a:latin typeface="+mj-lt"/>
                        <a:ea typeface="HY헤드라인M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883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38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15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j-lt"/>
                          <a:ea typeface="HY헤드라인M" pitchFamily="18" charset="-127"/>
                        </a:rPr>
                        <a:t>61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917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latinLnBrk="0"/>
            <a:endParaRPr kumimoji="0" lang="ko-KR" altLang="en-US"/>
          </a:p>
        </p:txBody>
      </p:sp>
      <p:graphicFrame>
        <p:nvGraphicFramePr>
          <p:cNvPr id="27" name="차트 26"/>
          <p:cNvGraphicFramePr/>
          <p:nvPr/>
        </p:nvGraphicFramePr>
        <p:xfrm>
          <a:off x="152400" y="3051312"/>
          <a:ext cx="49530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자유형 27"/>
          <p:cNvSpPr/>
          <p:nvPr/>
        </p:nvSpPr>
        <p:spPr>
          <a:xfrm>
            <a:off x="1258888" y="4459288"/>
            <a:ext cx="2743200" cy="1371600"/>
          </a:xfrm>
          <a:custGeom>
            <a:avLst/>
            <a:gdLst>
              <a:gd name="connsiteX0" fmla="*/ 0 w 1933575"/>
              <a:gd name="connsiteY0" fmla="*/ 0 h 914400"/>
              <a:gd name="connsiteX1" fmla="*/ 619125 w 1933575"/>
              <a:gd name="connsiteY1" fmla="*/ 361950 h 914400"/>
              <a:gd name="connsiteX2" fmla="*/ 1257300 w 1933575"/>
              <a:gd name="connsiteY2" fmla="*/ 381000 h 914400"/>
              <a:gd name="connsiteX3" fmla="*/ 1933575 w 1933575"/>
              <a:gd name="connsiteY3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33575" h="914400">
                <a:moveTo>
                  <a:pt x="0" y="0"/>
                </a:moveTo>
                <a:lnTo>
                  <a:pt x="619125" y="361950"/>
                </a:lnTo>
                <a:lnTo>
                  <a:pt x="1257300" y="381000"/>
                </a:lnTo>
                <a:lnTo>
                  <a:pt x="1933575" y="914400"/>
                </a:lnTo>
              </a:path>
            </a:pathLst>
          </a:custGeom>
          <a:ln w="38100">
            <a:solidFill>
              <a:schemeClr val="tx2">
                <a:lumMod val="75000"/>
              </a:schemeClr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defRPr/>
            </a:pPr>
            <a:endParaRPr kumimoji="0" lang="ko-KR" altLang="en-US"/>
          </a:p>
        </p:txBody>
      </p:sp>
      <p:sp>
        <p:nvSpPr>
          <p:cNvPr id="32" name="TextBox 9"/>
          <p:cNvSpPr txBox="1"/>
          <p:nvPr/>
        </p:nvSpPr>
        <p:spPr>
          <a:xfrm>
            <a:off x="2362200" y="4191000"/>
            <a:ext cx="1800225" cy="3810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>
              <a:defRPr/>
            </a:pPr>
            <a: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  <a:t>Wastes Deposit</a:t>
            </a:r>
            <a:endParaRPr kumimoji="0" lang="ko-KR" altLang="en-US" sz="1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3" name="TextBox 10"/>
          <p:cNvSpPr txBox="1"/>
          <p:nvPr/>
        </p:nvSpPr>
        <p:spPr>
          <a:xfrm>
            <a:off x="2241550" y="3660775"/>
            <a:ext cx="1720850" cy="3429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>
              <a:defRPr/>
            </a:pPr>
            <a:r>
              <a:rPr kumimoji="0" lang="en-US" altLang="ko-KR" sz="140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  <a:t>Outage 2 times)</a:t>
            </a:r>
            <a:endParaRPr kumimoji="0" lang="ko-KR" altLang="en-US" sz="14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4" name="TextBox 10"/>
          <p:cNvSpPr txBox="1"/>
          <p:nvPr/>
        </p:nvSpPr>
        <p:spPr>
          <a:xfrm>
            <a:off x="1905000" y="4459288"/>
            <a:ext cx="533400" cy="3429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>
              <a:defRPr/>
            </a:pPr>
            <a:r>
              <a:rPr kumimoji="0" lang="en-US" altLang="ko-KR" sz="1800" dirty="0" smtClean="0">
                <a:solidFill>
                  <a:schemeClr val="tx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40</a:t>
            </a:r>
            <a:endParaRPr kumimoji="0" lang="ko-KR" altLang="en-US" sz="1800" dirty="0">
              <a:solidFill>
                <a:schemeClr val="tx2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49180" name="그룹 43"/>
          <p:cNvGrpSpPr>
            <a:grpSpLocks/>
          </p:cNvGrpSpPr>
          <p:nvPr/>
        </p:nvGrpSpPr>
        <p:grpSpPr bwMode="auto">
          <a:xfrm>
            <a:off x="5718175" y="5229225"/>
            <a:ext cx="957263" cy="1019175"/>
            <a:chOff x="7885901" y="1821364"/>
            <a:chExt cx="576000" cy="714942"/>
          </a:xfrm>
        </p:grpSpPr>
        <p:sp>
          <p:nvSpPr>
            <p:cNvPr id="49200" name="직사각형 45"/>
            <p:cNvSpPr>
              <a:spLocks noChangeArrowheads="1"/>
            </p:cNvSpPr>
            <p:nvPr/>
          </p:nvSpPr>
          <p:spPr bwMode="auto">
            <a:xfrm>
              <a:off x="7929586" y="1857364"/>
              <a:ext cx="500066" cy="642942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>
                <a:latin typeface="굴림" charset="-127"/>
              </a:endParaRPr>
            </a:p>
          </p:txBody>
        </p:sp>
        <p:sp>
          <p:nvSpPr>
            <p:cNvPr id="49201" name="모서리가 둥근 직사각형 46"/>
            <p:cNvSpPr>
              <a:spLocks noChangeArrowheads="1"/>
            </p:cNvSpPr>
            <p:nvPr/>
          </p:nvSpPr>
          <p:spPr bwMode="auto">
            <a:xfrm>
              <a:off x="7885901" y="1821364"/>
              <a:ext cx="576000" cy="3600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>
                <a:latin typeface="굴림" charset="-127"/>
              </a:endParaRPr>
            </a:p>
          </p:txBody>
        </p:sp>
        <p:sp>
          <p:nvSpPr>
            <p:cNvPr id="49202" name="모서리가 둥근 직사각형 53"/>
            <p:cNvSpPr>
              <a:spLocks noChangeArrowheads="1"/>
            </p:cNvSpPr>
            <p:nvPr/>
          </p:nvSpPr>
          <p:spPr bwMode="auto">
            <a:xfrm>
              <a:off x="7885901" y="2035678"/>
              <a:ext cx="576000" cy="3600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>
                <a:latin typeface="굴림" charset="-127"/>
              </a:endParaRPr>
            </a:p>
          </p:txBody>
        </p:sp>
        <p:sp>
          <p:nvSpPr>
            <p:cNvPr id="49203" name="모서리가 둥근 직사각형 54"/>
            <p:cNvSpPr>
              <a:spLocks noChangeArrowheads="1"/>
            </p:cNvSpPr>
            <p:nvPr/>
          </p:nvSpPr>
          <p:spPr bwMode="auto">
            <a:xfrm>
              <a:off x="7885901" y="2500306"/>
              <a:ext cx="576000" cy="3600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>
                <a:latin typeface="굴림" charset="-127"/>
              </a:endParaRPr>
            </a:p>
          </p:txBody>
        </p:sp>
        <p:sp>
          <p:nvSpPr>
            <p:cNvPr id="49204" name="모서리가 둥근 직사각형 55"/>
            <p:cNvSpPr>
              <a:spLocks noChangeArrowheads="1"/>
            </p:cNvSpPr>
            <p:nvPr/>
          </p:nvSpPr>
          <p:spPr bwMode="auto">
            <a:xfrm>
              <a:off x="7885901" y="2285992"/>
              <a:ext cx="576000" cy="3600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>
                <a:latin typeface="굴림" charset="-127"/>
              </a:endParaRPr>
            </a:p>
          </p:txBody>
        </p:sp>
        <p:grpSp>
          <p:nvGrpSpPr>
            <p:cNvPr id="49205" name="그룹 32"/>
            <p:cNvGrpSpPr>
              <a:grpSpLocks noChangeAspect="1"/>
            </p:cNvGrpSpPr>
            <p:nvPr/>
          </p:nvGrpSpPr>
          <p:grpSpPr bwMode="auto">
            <a:xfrm>
              <a:off x="8075727" y="2096018"/>
              <a:ext cx="216001" cy="163850"/>
              <a:chOff x="7598522" y="785794"/>
              <a:chExt cx="941757" cy="714380"/>
            </a:xfrm>
          </p:grpSpPr>
          <p:sp>
            <p:nvSpPr>
              <p:cNvPr id="49206" name="타원 57"/>
              <p:cNvSpPr>
                <a:spLocks noChangeArrowheads="1"/>
              </p:cNvSpPr>
              <p:nvPr/>
            </p:nvSpPr>
            <p:spPr bwMode="auto">
              <a:xfrm>
                <a:off x="7929586" y="1000108"/>
                <a:ext cx="285752" cy="285752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ko-KR" altLang="en-US">
                  <a:latin typeface="굴림" charset="-127"/>
                </a:endParaRPr>
              </a:p>
            </p:txBody>
          </p:sp>
          <p:sp>
            <p:nvSpPr>
              <p:cNvPr id="49207" name="이등변 삼각형 58"/>
              <p:cNvSpPr>
                <a:spLocks noChangeArrowheads="1"/>
              </p:cNvSpPr>
              <p:nvPr/>
            </p:nvSpPr>
            <p:spPr bwMode="auto">
              <a:xfrm>
                <a:off x="7858148" y="1130667"/>
                <a:ext cx="428628" cy="36950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ko-KR" altLang="en-US">
                  <a:latin typeface="굴림" charset="-127"/>
                </a:endParaRPr>
              </a:p>
            </p:txBody>
          </p:sp>
          <p:sp>
            <p:nvSpPr>
              <p:cNvPr id="49208" name="이등변 삼각형 59"/>
              <p:cNvSpPr>
                <a:spLocks noChangeArrowheads="1"/>
              </p:cNvSpPr>
              <p:nvPr/>
            </p:nvSpPr>
            <p:spPr bwMode="auto">
              <a:xfrm>
                <a:off x="8111651" y="785794"/>
                <a:ext cx="428628" cy="36950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ko-KR" altLang="en-US">
                  <a:latin typeface="굴림" charset="-127"/>
                </a:endParaRPr>
              </a:p>
            </p:txBody>
          </p:sp>
          <p:sp>
            <p:nvSpPr>
              <p:cNvPr id="49209" name="이등변 삼각형 60"/>
              <p:cNvSpPr>
                <a:spLocks noChangeArrowheads="1"/>
              </p:cNvSpPr>
              <p:nvPr/>
            </p:nvSpPr>
            <p:spPr bwMode="auto">
              <a:xfrm>
                <a:off x="7598522" y="798857"/>
                <a:ext cx="428628" cy="36950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ko-KR" altLang="en-US">
                  <a:latin typeface="굴림" charset="-127"/>
                </a:endParaRPr>
              </a:p>
            </p:txBody>
          </p:sp>
        </p:grpSp>
      </p:grpSp>
      <p:grpSp>
        <p:nvGrpSpPr>
          <p:cNvPr id="49181" name="그룹 61"/>
          <p:cNvGrpSpPr>
            <a:grpSpLocks noChangeAspect="1"/>
          </p:cNvGrpSpPr>
          <p:nvPr/>
        </p:nvGrpSpPr>
        <p:grpSpPr bwMode="auto">
          <a:xfrm>
            <a:off x="7699375" y="5715000"/>
            <a:ext cx="477838" cy="509588"/>
            <a:chOff x="7885901" y="1821364"/>
            <a:chExt cx="576000" cy="714942"/>
          </a:xfrm>
        </p:grpSpPr>
        <p:sp>
          <p:nvSpPr>
            <p:cNvPr id="49190" name="직사각형 62"/>
            <p:cNvSpPr>
              <a:spLocks noChangeArrowheads="1"/>
            </p:cNvSpPr>
            <p:nvPr/>
          </p:nvSpPr>
          <p:spPr bwMode="auto">
            <a:xfrm>
              <a:off x="7929586" y="1857364"/>
              <a:ext cx="500066" cy="642942"/>
            </a:xfrm>
            <a:prstGeom prst="rect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>
                <a:latin typeface="굴림" charset="-127"/>
              </a:endParaRPr>
            </a:p>
          </p:txBody>
        </p:sp>
        <p:sp>
          <p:nvSpPr>
            <p:cNvPr id="49191" name="모서리가 둥근 직사각형 63"/>
            <p:cNvSpPr>
              <a:spLocks noChangeArrowheads="1"/>
            </p:cNvSpPr>
            <p:nvPr/>
          </p:nvSpPr>
          <p:spPr bwMode="auto">
            <a:xfrm>
              <a:off x="7885901" y="1821364"/>
              <a:ext cx="576000" cy="3600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>
                <a:latin typeface="굴림" charset="-127"/>
              </a:endParaRPr>
            </a:p>
          </p:txBody>
        </p:sp>
        <p:sp>
          <p:nvSpPr>
            <p:cNvPr id="49192" name="모서리가 둥근 직사각형 64"/>
            <p:cNvSpPr>
              <a:spLocks noChangeArrowheads="1"/>
            </p:cNvSpPr>
            <p:nvPr/>
          </p:nvSpPr>
          <p:spPr bwMode="auto">
            <a:xfrm>
              <a:off x="7885901" y="2035678"/>
              <a:ext cx="576000" cy="3600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>
                <a:latin typeface="굴림" charset="-127"/>
              </a:endParaRPr>
            </a:p>
          </p:txBody>
        </p:sp>
        <p:sp>
          <p:nvSpPr>
            <p:cNvPr id="49193" name="모서리가 둥근 직사각형 65"/>
            <p:cNvSpPr>
              <a:spLocks noChangeArrowheads="1"/>
            </p:cNvSpPr>
            <p:nvPr/>
          </p:nvSpPr>
          <p:spPr bwMode="auto">
            <a:xfrm>
              <a:off x="7885901" y="2500306"/>
              <a:ext cx="576000" cy="3600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>
                <a:latin typeface="굴림" charset="-127"/>
              </a:endParaRPr>
            </a:p>
          </p:txBody>
        </p:sp>
        <p:sp>
          <p:nvSpPr>
            <p:cNvPr id="49194" name="모서리가 둥근 직사각형 66"/>
            <p:cNvSpPr>
              <a:spLocks noChangeArrowheads="1"/>
            </p:cNvSpPr>
            <p:nvPr/>
          </p:nvSpPr>
          <p:spPr bwMode="auto">
            <a:xfrm>
              <a:off x="7885901" y="2285992"/>
              <a:ext cx="576000" cy="36000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>
                <a:latin typeface="굴림" charset="-127"/>
              </a:endParaRPr>
            </a:p>
          </p:txBody>
        </p:sp>
        <p:grpSp>
          <p:nvGrpSpPr>
            <p:cNvPr id="49195" name="그룹 32"/>
            <p:cNvGrpSpPr>
              <a:grpSpLocks noChangeAspect="1"/>
            </p:cNvGrpSpPr>
            <p:nvPr/>
          </p:nvGrpSpPr>
          <p:grpSpPr bwMode="auto">
            <a:xfrm>
              <a:off x="8075728" y="2096018"/>
              <a:ext cx="216001" cy="163850"/>
              <a:chOff x="7598522" y="785794"/>
              <a:chExt cx="941757" cy="714380"/>
            </a:xfrm>
          </p:grpSpPr>
          <p:sp>
            <p:nvSpPr>
              <p:cNvPr id="49196" name="타원 68"/>
              <p:cNvSpPr>
                <a:spLocks noChangeArrowheads="1"/>
              </p:cNvSpPr>
              <p:nvPr/>
            </p:nvSpPr>
            <p:spPr bwMode="auto">
              <a:xfrm>
                <a:off x="7929586" y="1000108"/>
                <a:ext cx="285752" cy="285752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ko-KR" altLang="en-US">
                  <a:latin typeface="굴림" charset="-127"/>
                </a:endParaRPr>
              </a:p>
            </p:txBody>
          </p:sp>
          <p:sp>
            <p:nvSpPr>
              <p:cNvPr id="49197" name="이등변 삼각형 69"/>
              <p:cNvSpPr>
                <a:spLocks noChangeArrowheads="1"/>
              </p:cNvSpPr>
              <p:nvPr/>
            </p:nvSpPr>
            <p:spPr bwMode="auto">
              <a:xfrm>
                <a:off x="7858148" y="1130667"/>
                <a:ext cx="428628" cy="36950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ko-KR" altLang="en-US">
                  <a:latin typeface="굴림" charset="-127"/>
                </a:endParaRPr>
              </a:p>
            </p:txBody>
          </p:sp>
          <p:sp>
            <p:nvSpPr>
              <p:cNvPr id="49198" name="이등변 삼각형 70"/>
              <p:cNvSpPr>
                <a:spLocks noChangeArrowheads="1"/>
              </p:cNvSpPr>
              <p:nvPr/>
            </p:nvSpPr>
            <p:spPr bwMode="auto">
              <a:xfrm>
                <a:off x="8111651" y="785794"/>
                <a:ext cx="428628" cy="36950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ko-KR" altLang="en-US">
                  <a:latin typeface="굴림" charset="-127"/>
                </a:endParaRPr>
              </a:p>
            </p:txBody>
          </p:sp>
          <p:sp>
            <p:nvSpPr>
              <p:cNvPr id="49199" name="이등변 삼각형 71"/>
              <p:cNvSpPr>
                <a:spLocks noChangeArrowheads="1"/>
              </p:cNvSpPr>
              <p:nvPr/>
            </p:nvSpPr>
            <p:spPr bwMode="auto">
              <a:xfrm>
                <a:off x="7598522" y="798857"/>
                <a:ext cx="428628" cy="36950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 algn="ctr">
                <a:noFill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ko-KR" altLang="en-US">
                  <a:latin typeface="굴림" charset="-127"/>
                </a:endParaRPr>
              </a:p>
            </p:txBody>
          </p:sp>
        </p:grpSp>
      </p:grpSp>
      <p:sp>
        <p:nvSpPr>
          <p:cNvPr id="73" name="줄무늬가 있는 오른쪽 화살표 72"/>
          <p:cNvSpPr/>
          <p:nvPr/>
        </p:nvSpPr>
        <p:spPr>
          <a:xfrm>
            <a:off x="6884988" y="5721350"/>
            <a:ext cx="635000" cy="488950"/>
          </a:xfrm>
          <a:prstGeom prst="stripedRightArrow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/>
          </a:p>
        </p:txBody>
      </p:sp>
      <p:sp>
        <p:nvSpPr>
          <p:cNvPr id="74" name="직사각형 73"/>
          <p:cNvSpPr/>
          <p:nvPr/>
        </p:nvSpPr>
        <p:spPr>
          <a:xfrm>
            <a:off x="5410200" y="3810000"/>
            <a:ext cx="3124200" cy="2690813"/>
          </a:xfrm>
          <a:prstGeom prst="rect">
            <a:avLst/>
          </a:prstGeom>
          <a:solidFill>
            <a:schemeClr val="accent1">
              <a:alpha val="16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/>
          </a:p>
        </p:txBody>
      </p:sp>
      <p:grpSp>
        <p:nvGrpSpPr>
          <p:cNvPr id="7" name="Group 48"/>
          <p:cNvGrpSpPr>
            <a:grpSpLocks noChangeAspect="1"/>
          </p:cNvGrpSpPr>
          <p:nvPr/>
        </p:nvGrpSpPr>
        <p:grpSpPr bwMode="auto">
          <a:xfrm>
            <a:off x="5653380" y="4621593"/>
            <a:ext cx="164592" cy="164592"/>
            <a:chOff x="384" y="1776"/>
            <a:chExt cx="1488" cy="1488"/>
          </a:xfrm>
          <a:solidFill>
            <a:srgbClr val="00B050"/>
          </a:solidFill>
        </p:grpSpPr>
        <p:sp>
          <p:nvSpPr>
            <p:cNvPr id="76" name="Oval 49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  <p:sp>
          <p:nvSpPr>
            <p:cNvPr id="77" name="Oval 50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pFill/>
            <a:ln w="19050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</p:grpSp>
      <p:sp>
        <p:nvSpPr>
          <p:cNvPr id="78" name="TextBox 10"/>
          <p:cNvSpPr txBox="1"/>
          <p:nvPr/>
        </p:nvSpPr>
        <p:spPr>
          <a:xfrm>
            <a:off x="5818188" y="4521200"/>
            <a:ext cx="3505200" cy="3429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>
              <a:defRPr/>
            </a:pPr>
            <a: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  <a:t>Reduction Rate Compared With Previous Year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en-US" altLang="ko-KR" sz="14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64%</a:t>
            </a:r>
            <a:endParaRPr kumimoji="0" lang="ko-KR" altLang="en-US" sz="1400" b="1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8" name="Group 48"/>
          <p:cNvGrpSpPr>
            <a:grpSpLocks noChangeAspect="1"/>
          </p:cNvGrpSpPr>
          <p:nvPr/>
        </p:nvGrpSpPr>
        <p:grpSpPr bwMode="auto">
          <a:xfrm>
            <a:off x="5638800" y="4102608"/>
            <a:ext cx="164592" cy="164592"/>
            <a:chOff x="384" y="1776"/>
            <a:chExt cx="1488" cy="1488"/>
          </a:xfrm>
          <a:solidFill>
            <a:srgbClr val="00B050"/>
          </a:solidFill>
        </p:grpSpPr>
        <p:sp>
          <p:nvSpPr>
            <p:cNvPr id="80" name="Oval 49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pFill/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  <p:sp>
          <p:nvSpPr>
            <p:cNvPr id="81" name="Oval 50"/>
            <p:cNvSpPr>
              <a:spLocks noChangeArrowheads="1"/>
            </p:cNvSpPr>
            <p:nvPr/>
          </p:nvSpPr>
          <p:spPr bwMode="gray">
            <a:xfrm>
              <a:off x="407" y="1799"/>
              <a:ext cx="1434" cy="1434"/>
            </a:xfrm>
            <a:prstGeom prst="ellipse">
              <a:avLst/>
            </a:prstGeom>
            <a:grpFill/>
            <a:ln w="19050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</p:grpSp>
      <p:sp>
        <p:nvSpPr>
          <p:cNvPr id="49187" name="Rectangle 2"/>
          <p:cNvSpPr>
            <a:spLocks noGrp="1"/>
          </p:cNvSpPr>
          <p:nvPr>
            <p:ph type="title" idx="4294967295"/>
          </p:nvPr>
        </p:nvSpPr>
        <p:spPr>
          <a:xfrm>
            <a:off x="1447800" y="46038"/>
            <a:ext cx="4343400" cy="944562"/>
          </a:xfrm>
          <a:noFill/>
        </p:spPr>
        <p:txBody>
          <a:bodyPr/>
          <a:lstStyle/>
          <a:p>
            <a:pPr eaLnBrk="1" hangingPunct="1"/>
            <a:r>
              <a:rPr lang="en-US" altLang="ko-KR" cap="none" smtClean="0">
                <a:effectLst/>
                <a:latin typeface="Franklin Gothic Demi" pitchFamily="34" charset="0"/>
                <a:ea typeface="굴림" charset="-127"/>
              </a:rPr>
              <a:t>Effects</a:t>
            </a:r>
            <a:endParaRPr lang="en-US" altLang="ko-KR" cap="none" smtClean="0">
              <a:solidFill>
                <a:schemeClr val="accent1"/>
              </a:solidFill>
              <a:effectLst/>
              <a:latin typeface="Franklin Gothic Demi" pitchFamily="34" charset="0"/>
              <a:ea typeface="굴림" charset="-127"/>
            </a:endParaRPr>
          </a:p>
        </p:txBody>
      </p:sp>
      <p:sp>
        <p:nvSpPr>
          <p:cNvPr id="51" name="TextBox 10"/>
          <p:cNvSpPr txBox="1"/>
          <p:nvPr/>
        </p:nvSpPr>
        <p:spPr>
          <a:xfrm>
            <a:off x="5805488" y="4024313"/>
            <a:ext cx="3505200" cy="3429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>
              <a:defRPr/>
            </a:pPr>
            <a: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  <a:t>Reduction Rate Compared With </a:t>
            </a:r>
          </a:p>
          <a:p>
            <a:pPr latinLnBrk="0">
              <a:defRPr/>
            </a:pPr>
            <a: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  <a:t>Plan</a:t>
            </a:r>
            <a:r>
              <a:rPr kumimoji="0" lang="ko-KR" altLang="en-US" sz="14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1400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en-US" altLang="ko-KR" sz="14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61%</a:t>
            </a:r>
            <a:endParaRPr kumimoji="0" lang="ko-KR" altLang="en-US" sz="1400" b="1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3367088" y="4495800"/>
            <a:ext cx="1890712" cy="762000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0" tIns="0" rIns="0" bIns="0" anchor="ctr" anchorCtr="1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latinLnBrk="0">
              <a:defRPr/>
            </a:pPr>
            <a:r>
              <a:rPr kumimoji="0"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헤드라인M" pitchFamily="18" charset="-127"/>
              </a:rPr>
              <a:t>Wastes Deposit</a:t>
            </a:r>
            <a:r>
              <a:rPr kumimoji="0" lang="ko-KR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헤드라인M" pitchFamily="18" charset="-127"/>
              </a:rPr>
              <a:t> </a:t>
            </a:r>
            <a:r>
              <a:rPr kumimoji="0" lang="en-US" altLang="ko-KR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헤드라인M" pitchFamily="18" charset="-127"/>
              </a:rPr>
              <a:t>+</a:t>
            </a:r>
            <a:endParaRPr kumimoji="0" lang="en-US" altLang="ko-KR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Y헤드라인M" pitchFamily="18" charset="-127"/>
            </a:endParaRPr>
          </a:p>
          <a:p>
            <a:pPr algn="ctr" latinLnBrk="0">
              <a:defRPr/>
            </a:pPr>
            <a:r>
              <a:rPr kumimoji="0" lang="en-US" altLang="ko-KR" sz="16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헤드라인M" pitchFamily="18" charset="-127"/>
              </a:rPr>
              <a:t>Real-time management</a:t>
            </a:r>
            <a:r>
              <a:rPr kumimoji="0" lang="ko-KR" altLang="en-US" sz="16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헤드라인M" pitchFamily="18" charset="-127"/>
              </a:rPr>
              <a:t> </a:t>
            </a:r>
            <a:r>
              <a:rPr kumimoji="0" lang="en-US" altLang="ko-KR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헤드라인M" pitchFamily="18" charset="-127"/>
              </a:rPr>
              <a:t>(Feedback)</a:t>
            </a:r>
            <a:endParaRPr kumimoji="0" lang="ko-KR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Y헤드라인M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/>
        </p:nvSpPr>
        <p:spPr>
          <a:xfrm>
            <a:off x="838200" y="1143000"/>
            <a:ext cx="2438400" cy="461963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altLang="ko-K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Costs  reduction</a:t>
            </a:r>
            <a:endParaRPr kumimoji="0" lang="ko-KR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Y울릉도M" pitchFamily="18" charset="-127"/>
            </a:endParaRPr>
          </a:p>
        </p:txBody>
      </p:sp>
      <p:grpSp>
        <p:nvGrpSpPr>
          <p:cNvPr id="51202" name="Group 48"/>
          <p:cNvGrpSpPr>
            <a:grpSpLocks noChangeAspect="1"/>
          </p:cNvGrpSpPr>
          <p:nvPr/>
        </p:nvGrpSpPr>
        <p:grpSpPr bwMode="auto">
          <a:xfrm>
            <a:off x="381000" y="1258888"/>
            <a:ext cx="165100" cy="165100"/>
            <a:chOff x="384" y="1776"/>
            <a:chExt cx="1488" cy="1488"/>
          </a:xfrm>
        </p:grpSpPr>
        <p:sp>
          <p:nvSpPr>
            <p:cNvPr id="38" name="Oval 49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1019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  <p:sp>
          <p:nvSpPr>
            <p:cNvPr id="39" name="Oval 50"/>
            <p:cNvSpPr>
              <a:spLocks noChangeArrowheads="1"/>
            </p:cNvSpPr>
            <p:nvPr/>
          </p:nvSpPr>
          <p:spPr bwMode="gray">
            <a:xfrm>
              <a:off x="413" y="1805"/>
              <a:ext cx="1431" cy="143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4902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</p:grpSp>
      <p:sp>
        <p:nvSpPr>
          <p:cNvPr id="5120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>
              <a:latin typeface="굴림" charset="-127"/>
            </a:endParaRPr>
          </a:p>
        </p:txBody>
      </p:sp>
      <p:sp>
        <p:nvSpPr>
          <p:cNvPr id="5120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>
              <a:latin typeface="굴림" charset="-127"/>
            </a:endParaRPr>
          </a:p>
        </p:txBody>
      </p:sp>
      <p:sp>
        <p:nvSpPr>
          <p:cNvPr id="5120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>
              <a:latin typeface="굴림" charset="-127"/>
            </a:endParaRPr>
          </a:p>
        </p:txBody>
      </p:sp>
      <p:sp>
        <p:nvSpPr>
          <p:cNvPr id="51206" name="Rectangle 2"/>
          <p:cNvSpPr>
            <a:spLocks noGrp="1"/>
          </p:cNvSpPr>
          <p:nvPr>
            <p:ph type="title" idx="4294967295"/>
          </p:nvPr>
        </p:nvSpPr>
        <p:spPr>
          <a:xfrm>
            <a:off x="1447800" y="46038"/>
            <a:ext cx="4343400" cy="944562"/>
          </a:xfrm>
          <a:noFill/>
        </p:spPr>
        <p:txBody>
          <a:bodyPr/>
          <a:lstStyle/>
          <a:p>
            <a:pPr eaLnBrk="1" hangingPunct="1"/>
            <a:r>
              <a:rPr lang="en-US" altLang="ko-KR" cap="none" smtClean="0">
                <a:effectLst/>
                <a:latin typeface="Franklin Gothic Demi" pitchFamily="34" charset="0"/>
                <a:ea typeface="굴림" charset="-127"/>
              </a:rPr>
              <a:t>Effects</a:t>
            </a:r>
            <a:endParaRPr lang="en-US" altLang="ko-KR" cap="none" smtClean="0">
              <a:solidFill>
                <a:schemeClr val="accent1"/>
              </a:solidFill>
              <a:effectLst/>
              <a:latin typeface="Franklin Gothic Demi" pitchFamily="34" charset="0"/>
              <a:ea typeface="굴림" charset="-127"/>
            </a:endParaRPr>
          </a:p>
        </p:txBody>
      </p:sp>
      <p:graphicFrame>
        <p:nvGraphicFramePr>
          <p:cNvPr id="52" name="표 51"/>
          <p:cNvGraphicFramePr>
            <a:graphicFrameLocks noGrp="1"/>
          </p:cNvGraphicFramePr>
          <p:nvPr/>
        </p:nvGraphicFramePr>
        <p:xfrm>
          <a:off x="457200" y="1905000"/>
          <a:ext cx="81534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3594443"/>
                <a:gridCol w="1841157"/>
              </a:tblGrid>
              <a:tr h="6096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Division</a:t>
                      </a:r>
                      <a:endParaRPr lang="ko-KR" altLang="en-US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Details</a:t>
                      </a:r>
                      <a:endParaRPr lang="ko-KR" altLang="en-US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Cost</a:t>
                      </a:r>
                      <a:r>
                        <a:rPr lang="en-US" altLang="ko-KR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Reduction</a:t>
                      </a:r>
                      <a:endParaRPr lang="ko-KR" altLang="en-US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</a:tr>
              <a:tr h="1219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Reduced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 DAW 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Drum 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Reduced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 amount × disposal costs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= 23Drum × </a:t>
                      </a:r>
                      <a:r>
                        <a:rPr lang="en-US" altLang="ko-K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HY울릉도M" pitchFamily="18" charset="-127"/>
                          <a:cs typeface="+mn-cs"/>
                        </a:rPr>
                        <a:t>$8,000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ea typeface="HY울릉도M" pitchFamily="18" charset="-127"/>
                        </a:rPr>
                        <a:t> / drum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sz="1800" dirty="0" smtClean="0">
                          <a:solidFill>
                            <a:srgbClr val="FF0000"/>
                          </a:solidFill>
                          <a:effectLst/>
                          <a:ea typeface="HY울릉도M" pitchFamily="18" charset="-127"/>
                        </a:rPr>
                        <a:t>$184,000</a:t>
                      </a:r>
                      <a:endParaRPr lang="ko-KR" altLang="en-US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29540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LRDPS Filling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 Material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Charcoal + Resin)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2009 Amount × disposal costs</a:t>
                      </a: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= 48Drum × </a:t>
                      </a:r>
                      <a:r>
                        <a:rPr lang="en-US" altLang="ko-K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HY울릉도M" pitchFamily="18" charset="-127"/>
                          <a:cs typeface="+mn-cs"/>
                        </a:rPr>
                        <a:t>$8,000</a:t>
                      </a:r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  <a:ea typeface="HY울릉도M" pitchFamily="18" charset="-127"/>
                        </a:rPr>
                        <a:t> / drum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dirty="0" smtClean="0">
                          <a:solidFill>
                            <a:srgbClr val="FF0000"/>
                          </a:solidFill>
                          <a:effectLst/>
                        </a:rPr>
                        <a:t>$</a:t>
                      </a:r>
                      <a:r>
                        <a:rPr lang="en-US" altLang="ko-KR" baseline="0" dirty="0" smtClean="0">
                          <a:solidFill>
                            <a:srgbClr val="FF0000"/>
                          </a:solidFill>
                          <a:effectLst/>
                        </a:rPr>
                        <a:t> 384,000</a:t>
                      </a:r>
                      <a:endParaRPr lang="ko-KR" altLang="en-US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SUM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dirty="0" smtClean="0">
                          <a:solidFill>
                            <a:srgbClr val="FF0000"/>
                          </a:solidFill>
                        </a:rPr>
                        <a:t>$568,000 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(without any payment for program development)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3"/>
          <p:cNvSpPr/>
          <p:nvPr/>
        </p:nvSpPr>
        <p:spPr>
          <a:xfrm>
            <a:off x="838200" y="1143000"/>
            <a:ext cx="6705600" cy="461963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altLang="ko-K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Improvement Of Main </a:t>
            </a:r>
            <a:r>
              <a:rPr kumimoji="0" lang="en-US" altLang="ko-KR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Radwastes</a:t>
            </a:r>
            <a:r>
              <a:rPr kumimoji="0" lang="en-US" altLang="ko-K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 Source</a:t>
            </a:r>
            <a:endParaRPr kumimoji="0" lang="ko-KR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Y울릉도M" pitchFamily="18" charset="-127"/>
            </a:endParaRPr>
          </a:p>
        </p:txBody>
      </p:sp>
      <p:grpSp>
        <p:nvGrpSpPr>
          <p:cNvPr id="53250" name="Group 48"/>
          <p:cNvGrpSpPr>
            <a:grpSpLocks noChangeAspect="1"/>
          </p:cNvGrpSpPr>
          <p:nvPr/>
        </p:nvGrpSpPr>
        <p:grpSpPr bwMode="auto">
          <a:xfrm>
            <a:off x="381000" y="1258888"/>
            <a:ext cx="165100" cy="165100"/>
            <a:chOff x="384" y="1776"/>
            <a:chExt cx="1488" cy="1488"/>
          </a:xfrm>
        </p:grpSpPr>
        <p:sp>
          <p:nvSpPr>
            <p:cNvPr id="26" name="Oval 49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1019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latin typeface="+mj-lt"/>
                <a:ea typeface="+mn-ea"/>
              </a:endParaRPr>
            </a:p>
          </p:txBody>
        </p:sp>
        <p:sp>
          <p:nvSpPr>
            <p:cNvPr id="27" name="Oval 50"/>
            <p:cNvSpPr>
              <a:spLocks noChangeArrowheads="1"/>
            </p:cNvSpPr>
            <p:nvPr/>
          </p:nvSpPr>
          <p:spPr bwMode="gray">
            <a:xfrm>
              <a:off x="413" y="1805"/>
              <a:ext cx="1431" cy="143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4902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latin typeface="+mj-lt"/>
                <a:ea typeface="+mn-ea"/>
              </a:endParaRPr>
            </a:p>
          </p:txBody>
        </p:sp>
      </p:grpSp>
      <p:sp>
        <p:nvSpPr>
          <p:cNvPr id="28" name="직사각형 27"/>
          <p:cNvSpPr/>
          <p:nvPr/>
        </p:nvSpPr>
        <p:spPr>
          <a:xfrm>
            <a:off x="836613" y="1665288"/>
            <a:ext cx="777398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altLang="ko-KR" sz="2000" b="1" dirty="0">
                <a:solidFill>
                  <a:srgbClr val="000000"/>
                </a:solidFill>
                <a:latin typeface="+mj-lt"/>
                <a:ea typeface="HY울릉도M" pitchFamily="18" charset="-127"/>
              </a:rPr>
              <a:t>packing Vinyl Wrap (Reuse</a:t>
            </a:r>
            <a:r>
              <a:rPr kumimoji="0" lang="ko-KR" altLang="en-US" sz="2000" b="1" dirty="0">
                <a:solidFill>
                  <a:srgbClr val="000000"/>
                </a:solidFill>
                <a:latin typeface="+mj-lt"/>
                <a:ea typeface="HY울릉도M" pitchFamily="18" charset="-127"/>
              </a:rPr>
              <a:t> </a:t>
            </a:r>
            <a:r>
              <a:rPr kumimoji="0" lang="en-US" altLang="ko-KR" sz="2000" b="1" dirty="0">
                <a:solidFill>
                  <a:srgbClr val="000000"/>
                </a:solidFill>
                <a:latin typeface="+mj-lt"/>
                <a:ea typeface="HY울릉도M" pitchFamily="18" charset="-127"/>
              </a:rPr>
              <a:t>or</a:t>
            </a:r>
            <a:r>
              <a:rPr kumimoji="0" lang="ko-KR" altLang="en-US" sz="2000" b="1" dirty="0">
                <a:solidFill>
                  <a:srgbClr val="000000"/>
                </a:solidFill>
                <a:latin typeface="+mj-lt"/>
                <a:ea typeface="HY울릉도M" pitchFamily="18" charset="-127"/>
              </a:rPr>
              <a:t> </a:t>
            </a:r>
            <a:r>
              <a:rPr kumimoji="0" lang="en-US" altLang="ko-KR" sz="2000" b="1" dirty="0">
                <a:solidFill>
                  <a:srgbClr val="000000"/>
                </a:solidFill>
                <a:latin typeface="+mj-lt"/>
                <a:ea typeface="HY울릉도M" pitchFamily="18" charset="-127"/>
              </a:rPr>
              <a:t>water soluble PVA type )</a:t>
            </a:r>
            <a:endParaRPr kumimoji="0" lang="ko-KR" altLang="en-US" sz="2000" b="1" dirty="0">
              <a:latin typeface="+mj-lt"/>
              <a:ea typeface="+mn-ea"/>
            </a:endParaRPr>
          </a:p>
        </p:txBody>
      </p:sp>
      <p:sp>
        <p:nvSpPr>
          <p:cNvPr id="29" name="이등변 삼각형 28"/>
          <p:cNvSpPr>
            <a:spLocks noChangeAspect="1"/>
          </p:cNvSpPr>
          <p:nvPr/>
        </p:nvSpPr>
        <p:spPr>
          <a:xfrm rot="5400000">
            <a:off x="619440" y="1787680"/>
            <a:ext cx="129600" cy="15552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>
              <a:latin typeface="+mj-lt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833438" y="2938463"/>
            <a:ext cx="8081962" cy="460375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altLang="ko-KR" sz="2400" b="1" spc="-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Objective</a:t>
            </a:r>
            <a:r>
              <a:rPr kumimoji="0" lang="en-US" altLang="ko-K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 </a:t>
            </a:r>
            <a:r>
              <a:rPr kumimoji="0" lang="en-US" altLang="ko-KR" sz="2400" b="1" spc="-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management</a:t>
            </a:r>
            <a:r>
              <a:rPr kumimoji="0" lang="en-US" altLang="ko-K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 </a:t>
            </a:r>
            <a:r>
              <a:rPr kumimoji="0" lang="en-US" altLang="ko-KR" sz="2400" b="1" spc="-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and ALARA For</a:t>
            </a:r>
            <a:r>
              <a:rPr kumimoji="0" lang="en-US" altLang="ko-KR" sz="24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 </a:t>
            </a:r>
            <a:r>
              <a:rPr kumimoji="0" lang="en-US" altLang="ko-KR" sz="2400" b="1" spc="-1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Radwaste</a:t>
            </a:r>
            <a:r>
              <a:rPr kumimoji="0" lang="en-US" altLang="ko-KR" sz="2400" b="1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 </a:t>
            </a:r>
            <a:r>
              <a:rPr kumimoji="0" lang="en-US" altLang="ko-KR" sz="2400" b="1" spc="-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Reduction</a:t>
            </a:r>
            <a:r>
              <a:rPr kumimoji="0" lang="en-US" altLang="ko-K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 </a:t>
            </a:r>
            <a:endParaRPr kumimoji="0" lang="ko-KR" alt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Y울릉도M" pitchFamily="18" charset="-127"/>
            </a:endParaRPr>
          </a:p>
        </p:txBody>
      </p:sp>
      <p:grpSp>
        <p:nvGrpSpPr>
          <p:cNvPr id="53256" name="Group 48"/>
          <p:cNvGrpSpPr>
            <a:grpSpLocks noChangeAspect="1"/>
          </p:cNvGrpSpPr>
          <p:nvPr/>
        </p:nvGrpSpPr>
        <p:grpSpPr bwMode="auto">
          <a:xfrm>
            <a:off x="381000" y="3054350"/>
            <a:ext cx="168275" cy="163513"/>
            <a:chOff x="384" y="1776"/>
            <a:chExt cx="1488" cy="1488"/>
          </a:xfrm>
        </p:grpSpPr>
        <p:sp>
          <p:nvSpPr>
            <p:cNvPr id="32" name="Oval 49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1019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latin typeface="+mj-lt"/>
                <a:ea typeface="+mn-ea"/>
              </a:endParaRPr>
            </a:p>
          </p:txBody>
        </p:sp>
        <p:sp>
          <p:nvSpPr>
            <p:cNvPr id="33" name="Oval 50"/>
            <p:cNvSpPr>
              <a:spLocks noChangeArrowheads="1"/>
            </p:cNvSpPr>
            <p:nvPr/>
          </p:nvSpPr>
          <p:spPr bwMode="gray">
            <a:xfrm>
              <a:off x="412" y="1805"/>
              <a:ext cx="1432" cy="143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4902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latin typeface="+mj-lt"/>
                <a:ea typeface="+mn-ea"/>
              </a:endParaRPr>
            </a:p>
          </p:txBody>
        </p:sp>
      </p:grpSp>
      <p:sp>
        <p:nvSpPr>
          <p:cNvPr id="36" name="직사각형 35"/>
          <p:cNvSpPr/>
          <p:nvPr/>
        </p:nvSpPr>
        <p:spPr>
          <a:xfrm>
            <a:off x="838200" y="5078413"/>
            <a:ext cx="75438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altLang="ko-KR" sz="2000" b="1" dirty="0">
                <a:latin typeface="+mj-lt"/>
                <a:ea typeface="HY울릉도M" pitchFamily="18" charset="-127"/>
              </a:rPr>
              <a:t>More effective Management of </a:t>
            </a:r>
            <a:r>
              <a:rPr kumimoji="0" lang="en-US" altLang="ko-KR" sz="2000" b="1" dirty="0" err="1">
                <a:latin typeface="+mj-lt"/>
                <a:ea typeface="HY울릉도M" pitchFamily="18" charset="-127"/>
              </a:rPr>
              <a:t>Radwaste</a:t>
            </a:r>
            <a:r>
              <a:rPr kumimoji="0" lang="en-US" altLang="ko-KR" sz="2000" b="1" dirty="0">
                <a:latin typeface="+mj-lt"/>
                <a:ea typeface="HY울릉도M" pitchFamily="18" charset="-127"/>
              </a:rPr>
              <a:t> </a:t>
            </a:r>
            <a:endParaRPr kumimoji="0" lang="ko-KR" altLang="en-US" sz="2000" b="1" dirty="0">
              <a:latin typeface="+mj-lt"/>
              <a:ea typeface="HY울릉도M" pitchFamily="18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838200" y="4606925"/>
            <a:ext cx="8077200" cy="461963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altLang="ko-KR" sz="2400" b="1" spc="-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Program</a:t>
            </a:r>
            <a:r>
              <a:rPr kumimoji="0" lang="ko-KR" altLang="en-US" sz="2400" b="1" spc="-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 </a:t>
            </a:r>
            <a:r>
              <a:rPr kumimoji="0" lang="en-US" altLang="ko-KR" sz="2400" b="1" spc="-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Upgrade for more convenience  and practical use </a:t>
            </a:r>
            <a:endParaRPr kumimoji="0" lang="ko-KR" altLang="en-US" sz="2400" b="1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Y울릉도M" pitchFamily="18" charset="-127"/>
            </a:endParaRPr>
          </a:p>
        </p:txBody>
      </p:sp>
      <p:grpSp>
        <p:nvGrpSpPr>
          <p:cNvPr id="53259" name="Group 48"/>
          <p:cNvGrpSpPr>
            <a:grpSpLocks noChangeAspect="1"/>
          </p:cNvGrpSpPr>
          <p:nvPr/>
        </p:nvGrpSpPr>
        <p:grpSpPr bwMode="auto">
          <a:xfrm>
            <a:off x="381000" y="4722813"/>
            <a:ext cx="165100" cy="165100"/>
            <a:chOff x="384" y="1776"/>
            <a:chExt cx="1488" cy="1488"/>
          </a:xfrm>
        </p:grpSpPr>
        <p:sp>
          <p:nvSpPr>
            <p:cNvPr id="42" name="Oval 49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1019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latin typeface="+mj-lt"/>
                <a:ea typeface="+mn-ea"/>
              </a:endParaRPr>
            </a:p>
          </p:txBody>
        </p:sp>
        <p:sp>
          <p:nvSpPr>
            <p:cNvPr id="43" name="Oval 50"/>
            <p:cNvSpPr>
              <a:spLocks noChangeArrowheads="1"/>
            </p:cNvSpPr>
            <p:nvPr/>
          </p:nvSpPr>
          <p:spPr bwMode="gray">
            <a:xfrm>
              <a:off x="413" y="1805"/>
              <a:ext cx="1431" cy="143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4902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latin typeface="+mj-lt"/>
                <a:ea typeface="+mn-ea"/>
              </a:endParaRPr>
            </a:p>
          </p:txBody>
        </p:sp>
      </p:grpSp>
      <p:sp>
        <p:nvSpPr>
          <p:cNvPr id="45" name="이등변 삼각형 44"/>
          <p:cNvSpPr>
            <a:spLocks noChangeAspect="1"/>
          </p:cNvSpPr>
          <p:nvPr/>
        </p:nvSpPr>
        <p:spPr>
          <a:xfrm rot="5400000">
            <a:off x="619440" y="5204173"/>
            <a:ext cx="129600" cy="15552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>
              <a:latin typeface="+mj-lt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838200" y="5429250"/>
            <a:ext cx="80772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0">
              <a:buFontTx/>
              <a:buChar char="-"/>
              <a:defRPr/>
            </a:pPr>
            <a:r>
              <a:rPr kumimoji="0" lang="en-US" altLang="ko-KR" b="1" dirty="0">
                <a:latin typeface="+mj-lt"/>
                <a:ea typeface="HY울릉도M" pitchFamily="18" charset="-127"/>
              </a:rPr>
              <a:t> various and interactive Analysis &amp; Diagnosis</a:t>
            </a:r>
          </a:p>
          <a:p>
            <a:pPr latinLnBrk="0">
              <a:buFontTx/>
              <a:buChar char="-"/>
              <a:defRPr/>
            </a:pPr>
            <a:r>
              <a:rPr kumimoji="0" lang="en-US" altLang="ko-KR" b="1" dirty="0">
                <a:latin typeface="+mj-lt"/>
                <a:ea typeface="HY울릉도M" pitchFamily="18" charset="-127"/>
              </a:rPr>
              <a:t> Graphical User Interface </a:t>
            </a:r>
          </a:p>
          <a:p>
            <a:pPr latinLnBrk="0">
              <a:buFontTx/>
              <a:buChar char="-"/>
              <a:defRPr/>
            </a:pPr>
            <a:r>
              <a:rPr kumimoji="0" lang="en-US" altLang="ko-KR" b="1" dirty="0">
                <a:ea typeface="HY울릉도M" pitchFamily="18" charset="-127"/>
              </a:rPr>
              <a:t> Management Of </a:t>
            </a:r>
            <a:r>
              <a:rPr kumimoji="0" lang="en-US" altLang="ko-KR" b="1" dirty="0" err="1">
                <a:ea typeface="HY울릉도M" pitchFamily="18" charset="-127"/>
              </a:rPr>
              <a:t>Druming</a:t>
            </a:r>
            <a:r>
              <a:rPr kumimoji="0" lang="en-US" altLang="ko-KR" b="1" dirty="0">
                <a:ea typeface="HY울릉도M" pitchFamily="18" charset="-127"/>
              </a:rPr>
              <a:t> &amp;</a:t>
            </a:r>
            <a:r>
              <a:rPr kumimoji="0" lang="ko-KR" altLang="en-US" b="1" dirty="0">
                <a:ea typeface="HY울릉도M" pitchFamily="18" charset="-127"/>
              </a:rPr>
              <a:t> </a:t>
            </a:r>
            <a:r>
              <a:rPr kumimoji="0" lang="en-US" altLang="ko-KR" b="1" dirty="0" err="1">
                <a:ea typeface="HY울릉도M" pitchFamily="18" charset="-127"/>
              </a:rPr>
              <a:t>radwaste</a:t>
            </a:r>
            <a:r>
              <a:rPr kumimoji="0" lang="en-US" altLang="ko-KR" b="1" dirty="0">
                <a:ea typeface="HY울릉도M" pitchFamily="18" charset="-127"/>
              </a:rPr>
              <a:t> Clearance </a:t>
            </a:r>
          </a:p>
          <a:p>
            <a:pPr latinLnBrk="0">
              <a:buFontTx/>
              <a:buChar char="-"/>
              <a:defRPr/>
            </a:pPr>
            <a:r>
              <a:rPr kumimoji="0" lang="en-US" altLang="ko-KR" b="1" dirty="0">
                <a:ea typeface="HY울릉도M" pitchFamily="18" charset="-127"/>
              </a:rPr>
              <a:t> Related </a:t>
            </a:r>
            <a:r>
              <a:rPr kumimoji="0" lang="en-US" altLang="ko-KR" b="1" dirty="0" err="1">
                <a:ea typeface="HY울릉도M" pitchFamily="18" charset="-127"/>
              </a:rPr>
              <a:t>Imformations</a:t>
            </a:r>
            <a:r>
              <a:rPr kumimoji="0" lang="en-US" altLang="ko-KR" b="1" dirty="0">
                <a:ea typeface="HY울릉도M" pitchFamily="18" charset="-127"/>
              </a:rPr>
              <a:t> (exposure dose, regional radiation Rate,  etc)</a:t>
            </a:r>
            <a:endParaRPr kumimoji="0" lang="ko-KR" altLang="en-US" b="1" dirty="0">
              <a:latin typeface="+mj-lt"/>
              <a:ea typeface="HY울릉도M" pitchFamily="18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836613" y="2057400"/>
            <a:ext cx="800258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altLang="ko-KR" sz="2000" b="1" dirty="0">
                <a:solidFill>
                  <a:srgbClr val="000000"/>
                </a:solidFill>
                <a:latin typeface="+mj-lt"/>
                <a:ea typeface="HY울릉도M" pitchFamily="18" charset="-127"/>
              </a:rPr>
              <a:t>Plastic Gloves (Mixed Type With Cotton and Rubber gloves)</a:t>
            </a:r>
            <a:endParaRPr kumimoji="0" lang="ko-KR" altLang="en-US" sz="2000" b="1" dirty="0">
              <a:latin typeface="+mj-lt"/>
              <a:ea typeface="+mn-ea"/>
            </a:endParaRPr>
          </a:p>
        </p:txBody>
      </p:sp>
      <p:sp>
        <p:nvSpPr>
          <p:cNvPr id="31" name="이등변 삼각형 30"/>
          <p:cNvSpPr>
            <a:spLocks noChangeAspect="1"/>
          </p:cNvSpPr>
          <p:nvPr/>
        </p:nvSpPr>
        <p:spPr>
          <a:xfrm rot="5400000">
            <a:off x="619440" y="2168680"/>
            <a:ext cx="129600" cy="15552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>
              <a:latin typeface="+mj-lt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836613" y="2427288"/>
            <a:ext cx="777398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altLang="ko-KR" sz="2000" b="1" dirty="0">
                <a:solidFill>
                  <a:srgbClr val="000000"/>
                </a:solidFill>
                <a:latin typeface="+mj-lt"/>
                <a:ea typeface="HY울릉도M" pitchFamily="18" charset="-127"/>
              </a:rPr>
              <a:t>Decontamination Paper</a:t>
            </a:r>
            <a:r>
              <a:rPr kumimoji="0" lang="ko-KR" altLang="en-US" sz="2000" b="1" dirty="0">
                <a:solidFill>
                  <a:srgbClr val="000000"/>
                </a:solidFill>
                <a:latin typeface="+mj-lt"/>
                <a:ea typeface="HY울릉도M" pitchFamily="18" charset="-127"/>
              </a:rPr>
              <a:t> </a:t>
            </a:r>
            <a:r>
              <a:rPr kumimoji="0" lang="en-US" altLang="ko-KR" sz="2000" b="1" dirty="0">
                <a:solidFill>
                  <a:srgbClr val="000000"/>
                </a:solidFill>
                <a:latin typeface="+mj-lt"/>
                <a:ea typeface="HY울릉도M" pitchFamily="18" charset="-127"/>
              </a:rPr>
              <a:t>(Reuse plan is Under </a:t>
            </a:r>
            <a:r>
              <a:rPr kumimoji="0" lang="en-US" altLang="ko-KR" sz="2000" b="1" dirty="0" err="1">
                <a:solidFill>
                  <a:srgbClr val="000000"/>
                </a:solidFill>
                <a:latin typeface="+mj-lt"/>
                <a:ea typeface="HY울릉도M" pitchFamily="18" charset="-127"/>
              </a:rPr>
              <a:t>conderation</a:t>
            </a:r>
            <a:r>
              <a:rPr kumimoji="0" lang="en-US" altLang="ko-KR" sz="2000" b="1" dirty="0">
                <a:solidFill>
                  <a:srgbClr val="000000"/>
                </a:solidFill>
                <a:latin typeface="+mj-lt"/>
                <a:ea typeface="HY울릉도M" pitchFamily="18" charset="-127"/>
              </a:rPr>
              <a:t>)</a:t>
            </a:r>
            <a:endParaRPr kumimoji="0" lang="ko-KR" altLang="en-US" sz="2000" b="1" dirty="0">
              <a:latin typeface="+mj-lt"/>
              <a:ea typeface="+mn-ea"/>
            </a:endParaRPr>
          </a:p>
        </p:txBody>
      </p:sp>
      <p:sp>
        <p:nvSpPr>
          <p:cNvPr id="35" name="이등변 삼각형 34"/>
          <p:cNvSpPr>
            <a:spLocks noChangeAspect="1"/>
          </p:cNvSpPr>
          <p:nvPr/>
        </p:nvSpPr>
        <p:spPr>
          <a:xfrm rot="5400000">
            <a:off x="619440" y="2549680"/>
            <a:ext cx="129600" cy="15552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>
              <a:latin typeface="+mj-lt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838200" y="3560763"/>
            <a:ext cx="8077200" cy="446087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altLang="ko-KR" sz="2300" b="1" spc="-1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Video Production to inform and educate Waste Reduction</a:t>
            </a:r>
            <a:endParaRPr kumimoji="0" lang="ko-KR" altLang="en-US" sz="2300" b="1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Y울릉도M" pitchFamily="18" charset="-127"/>
            </a:endParaRPr>
          </a:p>
        </p:txBody>
      </p:sp>
      <p:sp>
        <p:nvSpPr>
          <p:cNvPr id="53273" name="Rectangle 2"/>
          <p:cNvSpPr>
            <a:spLocks noGrp="1"/>
          </p:cNvSpPr>
          <p:nvPr>
            <p:ph type="title" idx="4294967295"/>
          </p:nvPr>
        </p:nvSpPr>
        <p:spPr>
          <a:xfrm>
            <a:off x="1447800" y="46038"/>
            <a:ext cx="4343400" cy="944562"/>
          </a:xfrm>
          <a:noFill/>
        </p:spPr>
        <p:txBody>
          <a:bodyPr/>
          <a:lstStyle/>
          <a:p>
            <a:pPr eaLnBrk="1" hangingPunct="1"/>
            <a:r>
              <a:rPr lang="en-US" altLang="ko-KR" cap="none" smtClean="0">
                <a:effectLst/>
                <a:latin typeface="Franklin Gothic Demi" pitchFamily="34" charset="0"/>
                <a:ea typeface="굴림" charset="-127"/>
              </a:rPr>
              <a:t>Future  Plan</a:t>
            </a:r>
            <a:endParaRPr lang="en-US" altLang="ko-KR" cap="none" smtClean="0">
              <a:solidFill>
                <a:schemeClr val="accent1"/>
              </a:solidFill>
              <a:effectLst/>
              <a:latin typeface="Franklin Gothic Demi" pitchFamily="34" charset="0"/>
              <a:ea typeface="굴림" charset="-127"/>
            </a:endParaRPr>
          </a:p>
        </p:txBody>
      </p:sp>
      <p:grpSp>
        <p:nvGrpSpPr>
          <p:cNvPr id="53274" name="Group 48"/>
          <p:cNvGrpSpPr>
            <a:grpSpLocks noChangeAspect="1"/>
          </p:cNvGrpSpPr>
          <p:nvPr/>
        </p:nvGrpSpPr>
        <p:grpSpPr bwMode="auto">
          <a:xfrm>
            <a:off x="381000" y="3700463"/>
            <a:ext cx="168275" cy="165100"/>
            <a:chOff x="384" y="1776"/>
            <a:chExt cx="1488" cy="1488"/>
          </a:xfrm>
        </p:grpSpPr>
        <p:sp>
          <p:nvSpPr>
            <p:cNvPr id="59" name="Oval 49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1019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latin typeface="+mj-lt"/>
                <a:ea typeface="+mn-ea"/>
              </a:endParaRPr>
            </a:p>
          </p:txBody>
        </p:sp>
        <p:sp>
          <p:nvSpPr>
            <p:cNvPr id="60" name="Oval 50"/>
            <p:cNvSpPr>
              <a:spLocks noChangeArrowheads="1"/>
            </p:cNvSpPr>
            <p:nvPr/>
          </p:nvSpPr>
          <p:spPr bwMode="gray">
            <a:xfrm>
              <a:off x="412" y="1805"/>
              <a:ext cx="1432" cy="143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4902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latin typeface="+mj-lt"/>
                <a:ea typeface="+mn-ea"/>
              </a:endParaRPr>
            </a:p>
          </p:txBody>
        </p:sp>
      </p:grpSp>
      <p:sp>
        <p:nvSpPr>
          <p:cNvPr id="61" name="직사각형 60"/>
          <p:cNvSpPr/>
          <p:nvPr/>
        </p:nvSpPr>
        <p:spPr>
          <a:xfrm>
            <a:off x="836613" y="4075113"/>
            <a:ext cx="7773987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altLang="ko-KR" sz="2000" b="1" dirty="0">
                <a:solidFill>
                  <a:srgbClr val="000000"/>
                </a:solidFill>
                <a:latin typeface="+mj-lt"/>
                <a:ea typeface="HY울릉도M" pitchFamily="18" charset="-127"/>
              </a:rPr>
              <a:t>Period (Taking movie clips &amp; photos)  :  6</a:t>
            </a:r>
            <a:r>
              <a:rPr kumimoji="0" lang="en-US" altLang="ko-KR" sz="2000" b="1" baseline="30000" dirty="0">
                <a:solidFill>
                  <a:srgbClr val="000000"/>
                </a:solidFill>
                <a:latin typeface="+mj-lt"/>
                <a:ea typeface="HY울릉도M" pitchFamily="18" charset="-127"/>
              </a:rPr>
              <a:t>th </a:t>
            </a:r>
            <a:r>
              <a:rPr kumimoji="0" lang="en-US" altLang="ko-KR" sz="2000" b="1" dirty="0">
                <a:solidFill>
                  <a:srgbClr val="000000"/>
                </a:solidFill>
                <a:latin typeface="+mj-lt"/>
                <a:ea typeface="HY울릉도M" pitchFamily="18" charset="-127"/>
              </a:rPr>
              <a:t>– unit 6</a:t>
            </a:r>
            <a:r>
              <a:rPr kumimoji="0" lang="en-US" altLang="ko-KR" sz="2000" b="1" baseline="30000" dirty="0">
                <a:solidFill>
                  <a:srgbClr val="000000"/>
                </a:solidFill>
                <a:latin typeface="+mj-lt"/>
                <a:ea typeface="HY울릉도M" pitchFamily="18" charset="-127"/>
              </a:rPr>
              <a:t> </a:t>
            </a:r>
            <a:endParaRPr kumimoji="0" lang="ko-KR" altLang="en-US" sz="2000" b="1" dirty="0">
              <a:latin typeface="+mj-lt"/>
              <a:ea typeface="+mn-ea"/>
            </a:endParaRPr>
          </a:p>
        </p:txBody>
      </p:sp>
      <p:sp>
        <p:nvSpPr>
          <p:cNvPr id="62" name="이등변 삼각형 61"/>
          <p:cNvSpPr>
            <a:spLocks noChangeAspect="1"/>
          </p:cNvSpPr>
          <p:nvPr/>
        </p:nvSpPr>
        <p:spPr>
          <a:xfrm rot="5400000">
            <a:off x="619440" y="4198255"/>
            <a:ext cx="129600" cy="15552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295400" y="2486025"/>
            <a:ext cx="65532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latinLnBrk="0">
              <a:defRPr/>
            </a:pPr>
            <a:r>
              <a:rPr kumimoji="0" lang="en-US" altLang="ko-KR" sz="8000" spc="600" dirty="0">
                <a:latin typeface="HY헤드라인M" pitchFamily="18" charset="-127"/>
                <a:ea typeface="HY헤드라인M" pitchFamily="18" charset="-127"/>
              </a:rPr>
              <a:t>Thank You</a:t>
            </a:r>
            <a:endParaRPr kumimoji="0" lang="ko-KR" altLang="en-US" sz="8000" spc="6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/>
        </p:nvSpPr>
        <p:spPr>
          <a:xfrm>
            <a:off x="609600" y="1295400"/>
            <a:ext cx="6096000" cy="461963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altLang="ko-K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In case of radiation exposure management</a:t>
            </a:r>
            <a:endParaRPr kumimoji="0" lang="ko-KR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Y울릉도M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912813" y="2133600"/>
            <a:ext cx="7392987" cy="396875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0"/>
            <a:r>
              <a:rPr kumimoji="0" lang="en-US" altLang="ko-KR" sz="2000">
                <a:solidFill>
                  <a:srgbClr val="001933"/>
                </a:solidFill>
                <a:ea typeface="HY울릉도M" pitchFamily="18" charset="-127"/>
              </a:rPr>
              <a:t>Disposal Cost</a:t>
            </a:r>
            <a:r>
              <a:rPr kumimoji="0" lang="ko-KR" altLang="en-US" sz="2000">
                <a:solidFill>
                  <a:srgbClr val="001933"/>
                </a:solidFill>
                <a:ea typeface="HY울릉도M" pitchFamily="18" charset="-127"/>
              </a:rPr>
              <a:t> </a:t>
            </a:r>
            <a:r>
              <a:rPr kumimoji="0" lang="en-US" altLang="ko-KR" sz="2000">
                <a:solidFill>
                  <a:srgbClr val="001933"/>
                </a:solidFill>
                <a:ea typeface="HY울릉도M" pitchFamily="18" charset="-127"/>
              </a:rPr>
              <a:t>:  about $8,000 / drum</a:t>
            </a:r>
            <a:endParaRPr kumimoji="0" lang="ko-KR" altLang="en-US" sz="2000">
              <a:solidFill>
                <a:srgbClr val="001933"/>
              </a:solidFill>
            </a:endParaRPr>
          </a:p>
        </p:txBody>
      </p:sp>
      <p:grpSp>
        <p:nvGrpSpPr>
          <p:cNvPr id="10243" name="Group 48"/>
          <p:cNvGrpSpPr>
            <a:grpSpLocks noChangeAspect="1"/>
          </p:cNvGrpSpPr>
          <p:nvPr/>
        </p:nvGrpSpPr>
        <p:grpSpPr bwMode="auto">
          <a:xfrm>
            <a:off x="381000" y="1447800"/>
            <a:ext cx="165100" cy="165100"/>
            <a:chOff x="384" y="1776"/>
            <a:chExt cx="1488" cy="1488"/>
          </a:xfrm>
        </p:grpSpPr>
        <p:sp>
          <p:nvSpPr>
            <p:cNvPr id="54" name="Oval 49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1019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</a:endParaRPr>
            </a:p>
          </p:txBody>
        </p:sp>
        <p:sp>
          <p:nvSpPr>
            <p:cNvPr id="55" name="Oval 50"/>
            <p:cNvSpPr>
              <a:spLocks noChangeArrowheads="1"/>
            </p:cNvSpPr>
            <p:nvPr/>
          </p:nvSpPr>
          <p:spPr bwMode="gray">
            <a:xfrm>
              <a:off x="413" y="1805"/>
              <a:ext cx="1431" cy="143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4902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</a:endParaRPr>
            </a:p>
          </p:txBody>
        </p:sp>
      </p:grpSp>
      <p:sp>
        <p:nvSpPr>
          <p:cNvPr id="59" name="이등변 삼각형 58"/>
          <p:cNvSpPr>
            <a:spLocks noChangeAspect="1"/>
          </p:cNvSpPr>
          <p:nvPr/>
        </p:nvSpPr>
        <p:spPr>
          <a:xfrm rot="5400000">
            <a:off x="695640" y="2282191"/>
            <a:ext cx="129600" cy="15552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10247" name="Group 48"/>
          <p:cNvGrpSpPr>
            <a:grpSpLocks noChangeAspect="1"/>
          </p:cNvGrpSpPr>
          <p:nvPr/>
        </p:nvGrpSpPr>
        <p:grpSpPr bwMode="auto">
          <a:xfrm>
            <a:off x="381000" y="3330575"/>
            <a:ext cx="165100" cy="163513"/>
            <a:chOff x="384" y="1776"/>
            <a:chExt cx="1488" cy="1488"/>
          </a:xfrm>
        </p:grpSpPr>
        <p:sp>
          <p:nvSpPr>
            <p:cNvPr id="62" name="Oval 49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1019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</a:endParaRPr>
            </a:p>
          </p:txBody>
        </p:sp>
        <p:sp>
          <p:nvSpPr>
            <p:cNvPr id="63" name="Oval 50"/>
            <p:cNvSpPr>
              <a:spLocks noChangeArrowheads="1"/>
            </p:cNvSpPr>
            <p:nvPr/>
          </p:nvSpPr>
          <p:spPr bwMode="gray">
            <a:xfrm>
              <a:off x="413" y="1805"/>
              <a:ext cx="1431" cy="143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4902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</a:endParaRPr>
            </a:p>
          </p:txBody>
        </p:sp>
      </p:grpSp>
      <p:sp>
        <p:nvSpPr>
          <p:cNvPr id="23" name="Rectangle 3"/>
          <p:cNvSpPr>
            <a:spLocks noChangeArrowheads="1"/>
          </p:cNvSpPr>
          <p:nvPr/>
        </p:nvSpPr>
        <p:spPr bwMode="ltGray">
          <a:xfrm>
            <a:off x="304800" y="5302468"/>
            <a:ext cx="2362200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400000"/>
            </a:lightRig>
          </a:scene3d>
        </p:spPr>
        <p:txBody>
          <a:bodyPr rot="10800000" wrap="none" anchor="ctr"/>
          <a:lstStyle/>
          <a:p>
            <a:pPr latinLnBrk="0">
              <a:spcBef>
                <a:spcPts val="400"/>
              </a:spcBef>
              <a:defRPr/>
            </a:pPr>
            <a:endParaRPr kumimoji="0" lang="ko-KR" altLang="en-US">
              <a:latin typeface="+mj-lt"/>
              <a:ea typeface="굴림" pitchFamily="50" charset="-127"/>
            </a:endParaRPr>
          </a:p>
        </p:txBody>
      </p:sp>
      <p:grpSp>
        <p:nvGrpSpPr>
          <p:cNvPr id="10249" name="Group 13"/>
          <p:cNvGrpSpPr>
            <a:grpSpLocks/>
          </p:cNvGrpSpPr>
          <p:nvPr/>
        </p:nvGrpSpPr>
        <p:grpSpPr bwMode="auto">
          <a:xfrm>
            <a:off x="2743200" y="5495925"/>
            <a:ext cx="1371600" cy="600075"/>
            <a:chOff x="192" y="2068"/>
            <a:chExt cx="1653" cy="400"/>
          </a:xfrm>
        </p:grpSpPr>
        <p:sp>
          <p:nvSpPr>
            <p:cNvPr id="28" name="AutoShape 14"/>
            <p:cNvSpPr>
              <a:spLocks noChangeArrowheads="1"/>
            </p:cNvSpPr>
            <p:nvPr/>
          </p:nvSpPr>
          <p:spPr bwMode="gray">
            <a:xfrm rot="5400000" flipH="1">
              <a:off x="818" y="1442"/>
              <a:ext cx="400" cy="1653"/>
            </a:xfrm>
            <a:prstGeom prst="upArrow">
              <a:avLst>
                <a:gd name="adj1" fmla="val 64713"/>
                <a:gd name="adj2" fmla="val 67938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60000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latin typeface="+mj-lt"/>
                <a:ea typeface="굴림" pitchFamily="50" charset="-127"/>
              </a:endParaRPr>
            </a:p>
          </p:txBody>
        </p:sp>
        <p:pic>
          <p:nvPicPr>
            <p:cNvPr id="10270" name="Picture 15" descr="Picture2"/>
            <p:cNvPicPr>
              <a:picLocks noChangeAspect="1" noChangeArrowheads="1"/>
            </p:cNvPicPr>
            <p:nvPr/>
          </p:nvPicPr>
          <p:blipFill>
            <a:blip r:embed="rId3"/>
            <a:srcRect t="33334"/>
            <a:stretch>
              <a:fillRect/>
            </a:stretch>
          </p:blipFill>
          <p:spPr bwMode="gray">
            <a:xfrm>
              <a:off x="192" y="2142"/>
              <a:ext cx="1434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1" name="Picture 16" descr="Picture2"/>
            <p:cNvPicPr>
              <a:picLocks noChangeAspect="1" noChangeArrowheads="1"/>
            </p:cNvPicPr>
            <p:nvPr/>
          </p:nvPicPr>
          <p:blipFill>
            <a:blip r:embed="rId4"/>
            <a:srcRect b="12631"/>
            <a:stretch>
              <a:fillRect/>
            </a:stretch>
          </p:blipFill>
          <p:spPr bwMode="gray">
            <a:xfrm>
              <a:off x="194" y="2299"/>
              <a:ext cx="1450" cy="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직사각형 32"/>
          <p:cNvSpPr/>
          <p:nvPr/>
        </p:nvSpPr>
        <p:spPr>
          <a:xfrm>
            <a:off x="609600" y="3195638"/>
            <a:ext cx="7315200" cy="457200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latinLnBrk="0"/>
            <a:r>
              <a:rPr kumimoji="0" lang="en-US" altLang="ko-KR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Y울릉도M" pitchFamily="18" charset="-127"/>
              </a:rPr>
              <a:t>Enhanced management of Radioactive wastes</a:t>
            </a:r>
            <a:endParaRPr kumimoji="0" lang="ko-KR" alt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HY울릉도M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762000" y="3719513"/>
            <a:ext cx="6923088" cy="701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0"/>
            <a:r>
              <a:rPr kumimoji="0" lang="en-US" altLang="ko-KR" sz="2000">
                <a:solidFill>
                  <a:srgbClr val="001933"/>
                </a:solidFill>
              </a:rPr>
              <a:t>Investigation factor and patterns from workplace generation </a:t>
            </a:r>
          </a:p>
          <a:p>
            <a:pPr latinLnBrk="0"/>
            <a:r>
              <a:rPr kumimoji="0" lang="en-US" altLang="ko-KR" sz="2000">
                <a:solidFill>
                  <a:srgbClr val="001933"/>
                </a:solidFill>
              </a:rPr>
              <a:t>of radwaste to drumming </a:t>
            </a:r>
            <a:endParaRPr kumimoji="0" lang="ko-KR" altLang="en-US" sz="2000">
              <a:solidFill>
                <a:srgbClr val="001933"/>
              </a:solidFill>
            </a:endParaRPr>
          </a:p>
        </p:txBody>
      </p:sp>
      <p:sp>
        <p:nvSpPr>
          <p:cNvPr id="36" name="이등변 삼각형 35"/>
          <p:cNvSpPr>
            <a:spLocks noChangeAspect="1"/>
          </p:cNvSpPr>
          <p:nvPr/>
        </p:nvSpPr>
        <p:spPr>
          <a:xfrm rot="5400000">
            <a:off x="608145" y="3859592"/>
            <a:ext cx="129600" cy="15552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ltGray">
          <a:xfrm>
            <a:off x="4267200" y="4918075"/>
            <a:ext cx="3505200" cy="1711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pPr latinLnBrk="0">
              <a:defRPr/>
            </a:pPr>
            <a:endParaRPr kumimoji="0" lang="ko-KR" altLang="en-US" dirty="0">
              <a:latin typeface="+mj-lt"/>
              <a:ea typeface="굴림" pitchFamily="50" charset="-127"/>
            </a:endParaRPr>
          </a:p>
        </p:txBody>
      </p:sp>
      <p:sp>
        <p:nvSpPr>
          <p:cNvPr id="41" name="Text Box 72"/>
          <p:cNvSpPr txBox="1">
            <a:spLocks noChangeArrowheads="1"/>
          </p:cNvSpPr>
          <p:nvPr/>
        </p:nvSpPr>
        <p:spPr bwMode="black">
          <a:xfrm>
            <a:off x="304800" y="5387975"/>
            <a:ext cx="2286000" cy="825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>
              <a:lnSpc>
                <a:spcPct val="80000"/>
              </a:lnSpc>
              <a:spcBef>
                <a:spcPts val="400"/>
              </a:spcBef>
            </a:pPr>
            <a:r>
              <a:rPr kumimoji="0" lang="en-US" altLang="ko-KR" sz="2000" b="1">
                <a:solidFill>
                  <a:srgbClr val="001933"/>
                </a:solidFill>
              </a:rPr>
              <a:t> collection  wastes </a:t>
            </a:r>
          </a:p>
          <a:p>
            <a:pPr algn="ctr" latinLnBrk="0">
              <a:lnSpc>
                <a:spcPct val="80000"/>
              </a:lnSpc>
            </a:pPr>
            <a:r>
              <a:rPr kumimoji="0" lang="en-US" altLang="ko-KR" sz="2000" b="1">
                <a:solidFill>
                  <a:srgbClr val="001933"/>
                </a:solidFill>
              </a:rPr>
              <a:t>and  drumming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914400" y="2549525"/>
            <a:ext cx="76962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altLang="ko-KR" sz="2000" dirty="0">
                <a:solidFill>
                  <a:schemeClr val="tx2">
                    <a:lumMod val="50000"/>
                  </a:schemeClr>
                </a:solidFill>
                <a:ea typeface="HY울릉도M" pitchFamily="18" charset="-127"/>
              </a:rPr>
              <a:t>5,000 drum /yr, company (2009) </a:t>
            </a:r>
            <a:endParaRPr kumimoji="0" lang="ko-KR" altLang="en-US" sz="2000" dirty="0">
              <a:solidFill>
                <a:schemeClr val="tx2">
                  <a:lumMod val="50000"/>
                </a:schemeClr>
              </a:solidFill>
              <a:ea typeface="+mn-ea"/>
            </a:endParaRPr>
          </a:p>
        </p:txBody>
      </p:sp>
      <p:sp>
        <p:nvSpPr>
          <p:cNvPr id="46" name="이등변 삼각형 45"/>
          <p:cNvSpPr>
            <a:spLocks noChangeAspect="1"/>
          </p:cNvSpPr>
          <p:nvPr/>
        </p:nvSpPr>
        <p:spPr>
          <a:xfrm rot="5400000">
            <a:off x="695640" y="2642372"/>
            <a:ext cx="129600" cy="15552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4267200" y="4948238"/>
            <a:ext cx="3505200" cy="381000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lIns="36000" tIns="36000" rIns="36000" bIns="36000" anchor="ctr" anchorCtr="1">
            <a:spAutoFit/>
          </a:bodyPr>
          <a:lstStyle/>
          <a:p>
            <a:pPr latinLnBrk="0">
              <a:defRPr/>
            </a:pPr>
            <a:r>
              <a:rPr kumimoji="0" lang="en-US" altLang="ko-KR" sz="2000" i="1" spc="-1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+mn-ea"/>
              </a:rPr>
              <a:t>Every step intervention</a:t>
            </a:r>
            <a:endParaRPr kumimoji="0" lang="ko-KR" altLang="en-US" sz="2000" i="1" spc="-15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ea typeface="+mn-ea"/>
            </a:endParaRPr>
          </a:p>
        </p:txBody>
      </p:sp>
      <p:cxnSp>
        <p:nvCxnSpPr>
          <p:cNvPr id="56" name="직선 연결선 55"/>
          <p:cNvCxnSpPr/>
          <p:nvPr/>
        </p:nvCxnSpPr>
        <p:spPr>
          <a:xfrm rot="5400000">
            <a:off x="2362995" y="5638006"/>
            <a:ext cx="1979612" cy="317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/>
          <p:cNvSpPr/>
          <p:nvPr/>
        </p:nvSpPr>
        <p:spPr>
          <a:xfrm>
            <a:off x="2286000" y="4511675"/>
            <a:ext cx="1143000" cy="381000"/>
          </a:xfrm>
          <a:prstGeom prst="rect">
            <a:avLst/>
          </a:prstGeom>
          <a:noFill/>
        </p:spPr>
        <p:txBody>
          <a:bodyPr lIns="36000" tIns="36000" rIns="36000" bIns="36000" anchor="ctr" anchorCtr="1">
            <a:spAutoFit/>
          </a:bodyPr>
          <a:lstStyle/>
          <a:p>
            <a:pPr latinLnBrk="0">
              <a:defRPr/>
            </a:pPr>
            <a:r>
              <a:rPr kumimoji="0" lang="en-US" altLang="ko-KR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+mn-ea"/>
              </a:rPr>
              <a:t>Before</a:t>
            </a:r>
            <a:endParaRPr kumimoji="0" lang="ko-KR" altLang="en-US" sz="2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ea typeface="+mn-ea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3352800" y="4511675"/>
            <a:ext cx="1143000" cy="381000"/>
          </a:xfrm>
          <a:prstGeom prst="rect">
            <a:avLst/>
          </a:prstGeom>
          <a:noFill/>
        </p:spPr>
        <p:txBody>
          <a:bodyPr lIns="36000" tIns="36000" rIns="36000" bIns="36000" anchor="ctr" anchorCtr="1">
            <a:spAutoFit/>
          </a:bodyPr>
          <a:lstStyle/>
          <a:p>
            <a:pPr latinLnBrk="0">
              <a:defRPr/>
            </a:pPr>
            <a:r>
              <a:rPr kumimoji="0" lang="en-US" altLang="ko-KR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+mn-ea"/>
              </a:rPr>
              <a:t>improve</a:t>
            </a:r>
            <a:endParaRPr kumimoji="0" lang="ko-KR" altLang="en-US" sz="20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ea typeface="+mn-ea"/>
            </a:endParaRPr>
          </a:p>
        </p:txBody>
      </p:sp>
      <p:sp>
        <p:nvSpPr>
          <p:cNvPr id="10265" name="Rectangle 2"/>
          <p:cNvSpPr>
            <a:spLocks noGrp="1"/>
          </p:cNvSpPr>
          <p:nvPr>
            <p:ph type="title" idx="4294967295"/>
          </p:nvPr>
        </p:nvSpPr>
        <p:spPr>
          <a:xfrm>
            <a:off x="1447800" y="46038"/>
            <a:ext cx="4343400" cy="944562"/>
          </a:xfrm>
          <a:noFill/>
        </p:spPr>
        <p:txBody>
          <a:bodyPr/>
          <a:lstStyle/>
          <a:p>
            <a:pPr eaLnBrk="1" hangingPunct="1"/>
            <a:r>
              <a:rPr lang="en-US" altLang="ko-KR" cap="none" smtClean="0">
                <a:effectLst/>
                <a:latin typeface="Franklin Gothic Demi" pitchFamily="34" charset="0"/>
                <a:ea typeface="굴림" charset="-127"/>
              </a:rPr>
              <a:t>Background</a:t>
            </a:r>
            <a:endParaRPr lang="en-US" altLang="ko-KR" cap="none" smtClean="0">
              <a:solidFill>
                <a:schemeClr val="accent1"/>
              </a:solidFill>
              <a:effectLst/>
              <a:latin typeface="Franklin Gothic Demi" pitchFamily="34" charset="0"/>
              <a:ea typeface="굴림" charset="-127"/>
            </a:endParaRPr>
          </a:p>
        </p:txBody>
      </p:sp>
      <p:sp>
        <p:nvSpPr>
          <p:cNvPr id="32" name="Text Box 72"/>
          <p:cNvSpPr txBox="1">
            <a:spLocks noChangeArrowheads="1"/>
          </p:cNvSpPr>
          <p:nvPr/>
        </p:nvSpPr>
        <p:spPr bwMode="black">
          <a:xfrm>
            <a:off x="4175125" y="5411788"/>
            <a:ext cx="3733800" cy="1044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>
              <a:lnSpc>
                <a:spcPct val="70000"/>
              </a:lnSpc>
              <a:spcBef>
                <a:spcPts val="400"/>
              </a:spcBef>
            </a:pPr>
            <a:r>
              <a:rPr kumimoji="0" lang="en-US" altLang="ko-KR" sz="2000" b="1">
                <a:solidFill>
                  <a:srgbClr val="001933"/>
                </a:solidFill>
              </a:rPr>
              <a:t> Waste </a:t>
            </a:r>
            <a:r>
              <a:rPr kumimoji="0" lang="en-US" altLang="ko-KR" sz="2000" b="1">
                <a:solidFill>
                  <a:srgbClr val="FF0000"/>
                </a:solidFill>
              </a:rPr>
              <a:t>classification</a:t>
            </a:r>
            <a:r>
              <a:rPr kumimoji="0" lang="en-US" altLang="ko-KR" sz="2000" b="1">
                <a:solidFill>
                  <a:srgbClr val="001933"/>
                </a:solidFill>
              </a:rPr>
              <a:t> (work place)</a:t>
            </a:r>
          </a:p>
          <a:p>
            <a:pPr algn="ctr" latinLnBrk="0">
              <a:lnSpc>
                <a:spcPct val="70000"/>
              </a:lnSpc>
              <a:spcBef>
                <a:spcPts val="400"/>
              </a:spcBef>
            </a:pPr>
            <a:r>
              <a:rPr kumimoji="0" lang="en-US" altLang="ko-KR" sz="2000" b="1">
                <a:solidFill>
                  <a:srgbClr val="FF0000"/>
                </a:solidFill>
              </a:rPr>
              <a:t>Segregation and Collection</a:t>
            </a:r>
          </a:p>
          <a:p>
            <a:pPr algn="ctr" latinLnBrk="0">
              <a:lnSpc>
                <a:spcPct val="70000"/>
              </a:lnSpc>
              <a:spcBef>
                <a:spcPts val="400"/>
              </a:spcBef>
            </a:pPr>
            <a:r>
              <a:rPr kumimoji="0" lang="en-US" altLang="ko-KR" sz="2000" b="1">
                <a:solidFill>
                  <a:srgbClr val="001933"/>
                </a:solidFill>
              </a:rPr>
              <a:t>(contaminated/clean)</a:t>
            </a:r>
          </a:p>
        </p:txBody>
      </p:sp>
      <p:sp>
        <p:nvSpPr>
          <p:cNvPr id="40" name="포인트가 32개인 별 39"/>
          <p:cNvSpPr/>
          <p:nvPr/>
        </p:nvSpPr>
        <p:spPr>
          <a:xfrm>
            <a:off x="7315200" y="3962400"/>
            <a:ext cx="1676400" cy="1524000"/>
          </a:xfrm>
          <a:prstGeom prst="star32">
            <a:avLst/>
          </a:prstGeom>
          <a:solidFill>
            <a:srgbClr val="FFC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 sz="16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0" name="Text Box 72"/>
          <p:cNvSpPr txBox="1">
            <a:spLocks noChangeArrowheads="1"/>
          </p:cNvSpPr>
          <p:nvPr/>
        </p:nvSpPr>
        <p:spPr bwMode="black">
          <a:xfrm>
            <a:off x="7467600" y="4343400"/>
            <a:ext cx="13716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>
              <a:spcBef>
                <a:spcPts val="400"/>
              </a:spcBef>
              <a:defRPr/>
            </a:pPr>
            <a:r>
              <a:rPr kumimoji="0" lang="en-US" altLang="ko-KR" sz="1600" b="1" spc="-150" dirty="0">
                <a:solidFill>
                  <a:schemeClr val="tx2">
                    <a:lumMod val="50000"/>
                  </a:schemeClr>
                </a:solidFill>
                <a:latin typeface="+mj-lt"/>
                <a:ea typeface="HY울릉도M" pitchFamily="18" charset="-127"/>
              </a:rPr>
              <a:t>Need for  analysis  system </a:t>
            </a:r>
            <a:endParaRPr kumimoji="0" lang="en-US" altLang="ko-KR" sz="1600" b="1" spc="-150" dirty="0">
              <a:solidFill>
                <a:schemeClr val="tx2">
                  <a:lumMod val="50000"/>
                </a:schemeClr>
              </a:solidFill>
              <a:latin typeface="+mj-lt"/>
              <a:ea typeface="HY울릉도M" pitchFamily="18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9" name="Group 48"/>
          <p:cNvGrpSpPr>
            <a:grpSpLocks noChangeAspect="1"/>
          </p:cNvGrpSpPr>
          <p:nvPr/>
        </p:nvGrpSpPr>
        <p:grpSpPr bwMode="auto">
          <a:xfrm>
            <a:off x="381000" y="1506538"/>
            <a:ext cx="165100" cy="163512"/>
            <a:chOff x="384" y="1776"/>
            <a:chExt cx="1488" cy="1488"/>
          </a:xfrm>
        </p:grpSpPr>
        <p:sp>
          <p:nvSpPr>
            <p:cNvPr id="62" name="Oval 49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1019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</a:endParaRPr>
            </a:p>
          </p:txBody>
        </p:sp>
        <p:sp>
          <p:nvSpPr>
            <p:cNvPr id="63" name="Oval 50"/>
            <p:cNvSpPr>
              <a:spLocks noChangeArrowheads="1"/>
            </p:cNvSpPr>
            <p:nvPr/>
          </p:nvSpPr>
          <p:spPr bwMode="gray">
            <a:xfrm>
              <a:off x="413" y="1805"/>
              <a:ext cx="1431" cy="143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4902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</a:endParaRPr>
            </a:p>
          </p:txBody>
        </p:sp>
      </p:grpSp>
      <p:sp>
        <p:nvSpPr>
          <p:cNvPr id="33" name="직사각형 32"/>
          <p:cNvSpPr/>
          <p:nvPr/>
        </p:nvSpPr>
        <p:spPr>
          <a:xfrm>
            <a:off x="609600" y="1371600"/>
            <a:ext cx="8153400" cy="457200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latinLnBrk="0"/>
            <a:r>
              <a:rPr kumimoji="0" lang="en-US" altLang="ko-KR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Y울릉도M" pitchFamily="18" charset="-127"/>
              </a:rPr>
              <a:t>Radioactive Waste Management has been 2’nd priority</a:t>
            </a:r>
            <a:endParaRPr kumimoji="0" lang="ko-KR" alt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HY울릉도M" pitchFamily="18" charset="-127"/>
            </a:endParaRPr>
          </a:p>
        </p:txBody>
      </p:sp>
      <p:sp>
        <p:nvSpPr>
          <p:cNvPr id="36" name="이등변 삼각형 35"/>
          <p:cNvSpPr>
            <a:spLocks noChangeAspect="1"/>
          </p:cNvSpPr>
          <p:nvPr/>
        </p:nvSpPr>
        <p:spPr>
          <a:xfrm rot="5400000">
            <a:off x="608145" y="2035257"/>
            <a:ext cx="129600" cy="15552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294" name="Rectangle 2"/>
          <p:cNvSpPr>
            <a:spLocks noGrp="1"/>
          </p:cNvSpPr>
          <p:nvPr>
            <p:ph type="title" idx="4294967295"/>
          </p:nvPr>
        </p:nvSpPr>
        <p:spPr>
          <a:xfrm>
            <a:off x="1447800" y="46038"/>
            <a:ext cx="4343400" cy="944562"/>
          </a:xfrm>
          <a:noFill/>
        </p:spPr>
        <p:txBody>
          <a:bodyPr/>
          <a:lstStyle/>
          <a:p>
            <a:pPr eaLnBrk="1" hangingPunct="1"/>
            <a:r>
              <a:rPr lang="en-US" altLang="ko-KR" cap="none" smtClean="0">
                <a:effectLst/>
                <a:latin typeface="Franklin Gothic Demi" pitchFamily="34" charset="0"/>
                <a:ea typeface="굴림" charset="-127"/>
              </a:rPr>
              <a:t>Background</a:t>
            </a:r>
            <a:endParaRPr lang="en-US" altLang="ko-KR" cap="none" smtClean="0">
              <a:solidFill>
                <a:schemeClr val="accent1"/>
              </a:solidFill>
              <a:effectLst/>
              <a:latin typeface="Franklin Gothic Demi" pitchFamily="34" charset="0"/>
              <a:ea typeface="굴림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788988" y="1890713"/>
            <a:ext cx="7897812" cy="396875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0"/>
            <a:r>
              <a:rPr kumimoji="0" lang="en-US" altLang="ko-KR" sz="2000">
                <a:solidFill>
                  <a:srgbClr val="001933"/>
                </a:solidFill>
                <a:ea typeface="HY울릉도M" pitchFamily="18" charset="-127"/>
              </a:rPr>
              <a:t>Radiation exposure management in NPPs </a:t>
            </a:r>
            <a:endParaRPr kumimoji="0" lang="ko-KR" altLang="en-US" sz="2000">
              <a:solidFill>
                <a:srgbClr val="001933"/>
              </a:solidFill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762000" y="246221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 sz="1600"/>
          </a:p>
        </p:txBody>
      </p:sp>
      <p:sp>
        <p:nvSpPr>
          <p:cNvPr id="39" name="직사각형 38"/>
          <p:cNvSpPr/>
          <p:nvPr/>
        </p:nvSpPr>
        <p:spPr>
          <a:xfrm>
            <a:off x="865188" y="2306638"/>
            <a:ext cx="7059612" cy="396875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0"/>
            <a:r>
              <a:rPr kumimoji="0" lang="en-US" altLang="ko-KR" sz="2000">
                <a:solidFill>
                  <a:srgbClr val="001933"/>
                </a:solidFill>
                <a:ea typeface="HY울릉도M" pitchFamily="18" charset="-127"/>
              </a:rPr>
              <a:t>ALARA  committee &amp; peer group </a:t>
            </a:r>
            <a:endParaRPr kumimoji="0" lang="ko-KR" altLang="en-US" sz="2000">
              <a:solidFill>
                <a:srgbClr val="001933"/>
              </a:solidFill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762000" y="290036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 sz="1600"/>
          </a:p>
        </p:txBody>
      </p:sp>
      <p:sp>
        <p:nvSpPr>
          <p:cNvPr id="43" name="직사각형 42"/>
          <p:cNvSpPr/>
          <p:nvPr/>
        </p:nvSpPr>
        <p:spPr>
          <a:xfrm>
            <a:off x="865188" y="2743200"/>
            <a:ext cx="82788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altLang="ko-KR" sz="2000" dirty="0">
                <a:solidFill>
                  <a:schemeClr val="tx2">
                    <a:lumMod val="50000"/>
                  </a:schemeClr>
                </a:solidFill>
                <a:latin typeface="+mj-lt"/>
                <a:ea typeface="HY울릉도M" pitchFamily="18" charset="-127"/>
              </a:rPr>
              <a:t>Advanced Equipments and techniques</a:t>
            </a:r>
          </a:p>
          <a:p>
            <a:pPr latinLnBrk="0">
              <a:defRPr/>
            </a:pPr>
            <a:r>
              <a:rPr kumimoji="0" lang="en-US" altLang="ko-KR" sz="2000" dirty="0">
                <a:solidFill>
                  <a:schemeClr val="tx2">
                    <a:lumMod val="50000"/>
                  </a:schemeClr>
                </a:solidFill>
                <a:latin typeface="+mj-lt"/>
                <a:ea typeface="HY울릉도M" pitchFamily="18" charset="-127"/>
              </a:rPr>
              <a:t>(CCTV, Real-time systems, zinc injection, Ultra sonic  cleaning, etc) </a:t>
            </a:r>
            <a:endParaRPr kumimoji="0" lang="ko-KR" altLang="en-US" sz="2000" dirty="0">
              <a:solidFill>
                <a:schemeClr val="tx2">
                  <a:lumMod val="50000"/>
                </a:schemeClr>
              </a:solidFill>
              <a:latin typeface="+mj-lt"/>
              <a:ea typeface="+mn-ea"/>
            </a:endParaRPr>
          </a:p>
        </p:txBody>
      </p:sp>
      <p:sp>
        <p:nvSpPr>
          <p:cNvPr id="44" name="타원 43"/>
          <p:cNvSpPr/>
          <p:nvPr/>
        </p:nvSpPr>
        <p:spPr>
          <a:xfrm>
            <a:off x="762000" y="365601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 sz="1600"/>
          </a:p>
        </p:txBody>
      </p:sp>
      <p:sp>
        <p:nvSpPr>
          <p:cNvPr id="47" name="직사각형 46"/>
          <p:cNvSpPr/>
          <p:nvPr/>
        </p:nvSpPr>
        <p:spPr>
          <a:xfrm>
            <a:off x="865188" y="3498850"/>
            <a:ext cx="683101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altLang="ko-KR" sz="2000" dirty="0">
                <a:solidFill>
                  <a:schemeClr val="tx2">
                    <a:lumMod val="50000"/>
                  </a:schemeClr>
                </a:solidFill>
                <a:latin typeface="+mj-lt"/>
                <a:ea typeface="HY울릉도M" pitchFamily="18" charset="-127"/>
              </a:rPr>
              <a:t>Extensive Data Bases  and servers  for exposure reduction  </a:t>
            </a:r>
            <a:endParaRPr kumimoji="0" lang="ko-KR" altLang="en-US" sz="2000" dirty="0">
              <a:solidFill>
                <a:schemeClr val="tx2">
                  <a:lumMod val="50000"/>
                </a:schemeClr>
              </a:solidFill>
              <a:latin typeface="+mj-lt"/>
              <a:ea typeface="+mn-ea"/>
            </a:endParaRPr>
          </a:p>
        </p:txBody>
      </p:sp>
      <p:sp>
        <p:nvSpPr>
          <p:cNvPr id="50" name="타원 49"/>
          <p:cNvSpPr/>
          <p:nvPr/>
        </p:nvSpPr>
        <p:spPr>
          <a:xfrm>
            <a:off x="762000" y="411956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 sz="1600"/>
          </a:p>
        </p:txBody>
      </p:sp>
      <p:sp>
        <p:nvSpPr>
          <p:cNvPr id="52" name="직사각형 51"/>
          <p:cNvSpPr/>
          <p:nvPr/>
        </p:nvSpPr>
        <p:spPr>
          <a:xfrm>
            <a:off x="865188" y="3962400"/>
            <a:ext cx="8278812" cy="396875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0"/>
            <a:r>
              <a:rPr kumimoji="0" lang="en-US" altLang="ko-KR" sz="2000">
                <a:solidFill>
                  <a:srgbClr val="001933"/>
                </a:solidFill>
                <a:ea typeface="HY울릉도M" pitchFamily="18" charset="-127"/>
              </a:rPr>
              <a:t>Collective dose at Yonggwang :  0.29man-Sv/ unit  (2009) </a:t>
            </a:r>
            <a:endParaRPr kumimoji="0" lang="ko-KR" altLang="en-US" sz="2000">
              <a:solidFill>
                <a:srgbClr val="001933"/>
              </a:solidFill>
            </a:endParaRPr>
          </a:p>
        </p:txBody>
      </p:sp>
      <p:sp>
        <p:nvSpPr>
          <p:cNvPr id="60" name="이등변 삼각형 59"/>
          <p:cNvSpPr>
            <a:spLocks noChangeAspect="1"/>
          </p:cNvSpPr>
          <p:nvPr/>
        </p:nvSpPr>
        <p:spPr>
          <a:xfrm rot="5400000">
            <a:off x="608145" y="5154992"/>
            <a:ext cx="129600" cy="15552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788988" y="5010150"/>
            <a:ext cx="7897812" cy="396875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latinLnBrk="0"/>
            <a:r>
              <a:rPr kumimoji="0" lang="en-US" altLang="ko-KR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HY울릉도M" pitchFamily="18" charset="-127"/>
              </a:rPr>
              <a:t>Just to begin to enhance the radioactive waste management</a:t>
            </a:r>
            <a:endParaRPr kumimoji="0" lang="ko-KR" altLang="en-US" sz="2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5" name="타원 64"/>
          <p:cNvSpPr/>
          <p:nvPr/>
        </p:nvSpPr>
        <p:spPr>
          <a:xfrm>
            <a:off x="762000" y="562451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 sz="1600"/>
          </a:p>
        </p:txBody>
      </p:sp>
      <p:sp>
        <p:nvSpPr>
          <p:cNvPr id="67" name="직사각형 66"/>
          <p:cNvSpPr/>
          <p:nvPr/>
        </p:nvSpPr>
        <p:spPr>
          <a:xfrm>
            <a:off x="865188" y="5467350"/>
            <a:ext cx="5992812" cy="396875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0"/>
            <a:r>
              <a:rPr kumimoji="0" lang="en-US" altLang="ko-KR" sz="2000">
                <a:solidFill>
                  <a:srgbClr val="001933"/>
                </a:solidFill>
                <a:ea typeface="HY울릉도M" pitchFamily="18" charset="-127"/>
              </a:rPr>
              <a:t>no systematic data base </a:t>
            </a:r>
            <a:endParaRPr kumimoji="0" lang="ko-KR" altLang="en-US" sz="2000">
              <a:solidFill>
                <a:srgbClr val="001933"/>
              </a:solidFill>
            </a:endParaRPr>
          </a:p>
        </p:txBody>
      </p:sp>
      <p:sp>
        <p:nvSpPr>
          <p:cNvPr id="68" name="직사각형 67"/>
          <p:cNvSpPr/>
          <p:nvPr/>
        </p:nvSpPr>
        <p:spPr>
          <a:xfrm>
            <a:off x="865188" y="4324350"/>
            <a:ext cx="812641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altLang="ko-KR" sz="2000" dirty="0">
                <a:solidFill>
                  <a:schemeClr val="tx2">
                    <a:lumMod val="50000"/>
                  </a:schemeClr>
                </a:solidFill>
                <a:latin typeface="+mj-lt"/>
                <a:ea typeface="HY울릉도M" pitchFamily="18" charset="-127"/>
              </a:rPr>
              <a:t>- world average in light water nuclear reactors : 0.85man-Sv/unit-yr</a:t>
            </a:r>
            <a:endParaRPr kumimoji="0" lang="ko-KR" altLang="en-US" sz="2000" dirty="0">
              <a:solidFill>
                <a:schemeClr val="tx2">
                  <a:lumMod val="50000"/>
                </a:schemeClr>
              </a:solidFill>
              <a:latin typeface="+mj-lt"/>
              <a:ea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>
            <a:off x="623888" y="4419600"/>
            <a:ext cx="8229600" cy="2362200"/>
          </a:xfrm>
          <a:prstGeom prst="rect">
            <a:avLst/>
          </a:prstGeom>
          <a:solidFill>
            <a:schemeClr val="accent1">
              <a:lumMod val="60000"/>
              <a:lumOff val="40000"/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/>
          </a:p>
        </p:txBody>
      </p:sp>
      <p:sp>
        <p:nvSpPr>
          <p:cNvPr id="14338" name="직사각형 29"/>
          <p:cNvSpPr>
            <a:spLocks noChangeArrowheads="1"/>
          </p:cNvSpPr>
          <p:nvPr/>
        </p:nvSpPr>
        <p:spPr bwMode="auto">
          <a:xfrm>
            <a:off x="685800" y="1219200"/>
            <a:ext cx="8153400" cy="83026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atinLnBrk="0"/>
            <a:r>
              <a:rPr kumimoji="0" lang="en-US" altLang="ko-KR" sz="2400">
                <a:solidFill>
                  <a:srgbClr val="FFFF00"/>
                </a:solidFill>
                <a:ea typeface="HY울릉도M" pitchFamily="18" charset="-127"/>
              </a:rPr>
              <a:t>After works, Wastes was mixed and discarded regardless of contamination </a:t>
            </a:r>
            <a:endParaRPr kumimoji="0" lang="ko-KR" altLang="en-US" sz="2400">
              <a:solidFill>
                <a:srgbClr val="FFFF00"/>
              </a:solidFill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836613" y="2060575"/>
            <a:ext cx="7316787" cy="396875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0"/>
            <a:r>
              <a:rPr kumimoji="0" lang="en-US" altLang="ko-KR" sz="2000">
                <a:solidFill>
                  <a:srgbClr val="001933"/>
                </a:solidFill>
                <a:ea typeface="HY울릉도M" pitchFamily="18" charset="-127"/>
              </a:rPr>
              <a:t>Waste without cross contamination</a:t>
            </a:r>
            <a:endParaRPr kumimoji="0" lang="ko-KR" altLang="en-US" sz="2000">
              <a:solidFill>
                <a:srgbClr val="001933"/>
              </a:solidFill>
            </a:endParaRPr>
          </a:p>
        </p:txBody>
      </p:sp>
      <p:grpSp>
        <p:nvGrpSpPr>
          <p:cNvPr id="14340" name="Group 48"/>
          <p:cNvGrpSpPr>
            <a:grpSpLocks noChangeAspect="1"/>
          </p:cNvGrpSpPr>
          <p:nvPr/>
        </p:nvGrpSpPr>
        <p:grpSpPr bwMode="auto">
          <a:xfrm>
            <a:off x="381000" y="1371600"/>
            <a:ext cx="165100" cy="165100"/>
            <a:chOff x="384" y="1776"/>
            <a:chExt cx="1488" cy="1488"/>
          </a:xfrm>
        </p:grpSpPr>
        <p:sp>
          <p:nvSpPr>
            <p:cNvPr id="34" name="Oval 49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1019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latin typeface="+mj-lt"/>
                <a:ea typeface="+mn-ea"/>
              </a:endParaRPr>
            </a:p>
          </p:txBody>
        </p:sp>
        <p:sp>
          <p:nvSpPr>
            <p:cNvPr id="35" name="Oval 50"/>
            <p:cNvSpPr>
              <a:spLocks noChangeArrowheads="1"/>
            </p:cNvSpPr>
            <p:nvPr/>
          </p:nvSpPr>
          <p:spPr bwMode="gray">
            <a:xfrm>
              <a:off x="413" y="1805"/>
              <a:ext cx="1431" cy="143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4902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latin typeface="+mj-lt"/>
                <a:ea typeface="+mn-ea"/>
              </a:endParaRPr>
            </a:p>
          </p:txBody>
        </p:sp>
      </p:grpSp>
      <p:sp>
        <p:nvSpPr>
          <p:cNvPr id="36" name="이등변 삼각형 35"/>
          <p:cNvSpPr>
            <a:spLocks noChangeAspect="1"/>
          </p:cNvSpPr>
          <p:nvPr/>
        </p:nvSpPr>
        <p:spPr>
          <a:xfrm rot="5400000">
            <a:off x="619440" y="2183588"/>
            <a:ext cx="129600" cy="15552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>
              <a:latin typeface="+mj-lt"/>
            </a:endParaRPr>
          </a:p>
        </p:txBody>
      </p:sp>
      <p:sp>
        <p:nvSpPr>
          <p:cNvPr id="41" name="이등변 삼각형 40"/>
          <p:cNvSpPr>
            <a:spLocks noChangeAspect="1"/>
          </p:cNvSpPr>
          <p:nvPr/>
        </p:nvSpPr>
        <p:spPr>
          <a:xfrm rot="5400000">
            <a:off x="619440" y="2547062"/>
            <a:ext cx="129600" cy="15552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>
              <a:latin typeface="+mj-lt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684213" y="2895600"/>
            <a:ext cx="3049587" cy="461963"/>
          </a:xfrm>
          <a:prstGeom prst="rect">
            <a:avLst/>
          </a:prstGeom>
          <a:solidFill>
            <a:srgbClr val="00B050"/>
          </a:solidFill>
        </p:spPr>
        <p:txBody>
          <a:bodyPr anchor="ctr">
            <a:spAutoFit/>
          </a:bodyPr>
          <a:lstStyle/>
          <a:p>
            <a:pPr latinLnBrk="0">
              <a:defRPr/>
            </a:pPr>
            <a:r>
              <a:rPr kumimoji="0" lang="en-US" altLang="ko-K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Unregistered wastes </a:t>
            </a:r>
            <a:endParaRPr kumimoji="0" lang="ko-KR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Y울릉도M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76288" y="3367088"/>
            <a:ext cx="4862512" cy="396875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0"/>
            <a:r>
              <a:rPr kumimoji="0" lang="en-US" altLang="ko-KR" sz="2000">
                <a:solidFill>
                  <a:srgbClr val="001933"/>
                </a:solidFill>
                <a:ea typeface="HY울릉도M" pitchFamily="18" charset="-127"/>
              </a:rPr>
              <a:t>No guard to monitor and classify</a:t>
            </a:r>
            <a:endParaRPr kumimoji="0" lang="ko-KR" altLang="en-US" sz="2000">
              <a:solidFill>
                <a:srgbClr val="001933"/>
              </a:solidFill>
            </a:endParaRPr>
          </a:p>
        </p:txBody>
      </p:sp>
      <p:grpSp>
        <p:nvGrpSpPr>
          <p:cNvPr id="14349" name="Group 48"/>
          <p:cNvGrpSpPr>
            <a:grpSpLocks noChangeAspect="1"/>
          </p:cNvGrpSpPr>
          <p:nvPr/>
        </p:nvGrpSpPr>
        <p:grpSpPr bwMode="auto">
          <a:xfrm>
            <a:off x="381000" y="3043238"/>
            <a:ext cx="165100" cy="163512"/>
            <a:chOff x="384" y="1776"/>
            <a:chExt cx="1488" cy="1488"/>
          </a:xfrm>
        </p:grpSpPr>
        <p:sp>
          <p:nvSpPr>
            <p:cNvPr id="20" name="Oval 49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1019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latin typeface="+mj-lt"/>
                <a:ea typeface="+mn-ea"/>
              </a:endParaRPr>
            </a:p>
          </p:txBody>
        </p:sp>
        <p:sp>
          <p:nvSpPr>
            <p:cNvPr id="21" name="Oval 50"/>
            <p:cNvSpPr>
              <a:spLocks noChangeArrowheads="1"/>
            </p:cNvSpPr>
            <p:nvPr/>
          </p:nvSpPr>
          <p:spPr bwMode="gray">
            <a:xfrm>
              <a:off x="413" y="1805"/>
              <a:ext cx="1431" cy="143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4902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latin typeface="+mj-lt"/>
                <a:ea typeface="+mn-ea"/>
              </a:endParaRPr>
            </a:p>
          </p:txBody>
        </p:sp>
      </p:grpSp>
      <p:sp>
        <p:nvSpPr>
          <p:cNvPr id="22" name="이등변 삼각형 21"/>
          <p:cNvSpPr>
            <a:spLocks noChangeAspect="1"/>
          </p:cNvSpPr>
          <p:nvPr/>
        </p:nvSpPr>
        <p:spPr>
          <a:xfrm rot="5400000">
            <a:off x="619440" y="3470632"/>
            <a:ext cx="129600" cy="155520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>
              <a:latin typeface="+mj-lt"/>
            </a:endParaRPr>
          </a:p>
        </p:txBody>
      </p:sp>
      <p:pic>
        <p:nvPicPr>
          <p:cNvPr id="14353" name="Picture 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3513" y="4495800"/>
            <a:ext cx="2085975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4354" name="Picture 51" descr="UNI00000ee036a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1288" y="4495800"/>
            <a:ext cx="2946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5" name="직사각형 42"/>
          <p:cNvSpPr>
            <a:spLocks noChangeArrowheads="1"/>
          </p:cNvSpPr>
          <p:nvPr/>
        </p:nvSpPr>
        <p:spPr bwMode="auto">
          <a:xfrm>
            <a:off x="4357688" y="6400800"/>
            <a:ext cx="464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/>
            <a:r>
              <a:rPr kumimoji="0" lang="en-US" altLang="ko-KR" sz="160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&lt;Radwastes type : paper, vinyl, iron etc&gt;</a:t>
            </a:r>
            <a:endParaRPr kumimoji="0" lang="ko-KR" altLang="en-US" sz="1600"/>
          </a:p>
        </p:txBody>
      </p:sp>
      <p:sp>
        <p:nvSpPr>
          <p:cNvPr id="53" name="직사각형 52"/>
          <p:cNvSpPr/>
          <p:nvPr/>
        </p:nvSpPr>
        <p:spPr>
          <a:xfrm>
            <a:off x="623888" y="6400800"/>
            <a:ext cx="36576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altLang="ko-KR" sz="1600" spc="-15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&lt; Contaminated  /  clean</a:t>
            </a:r>
            <a:r>
              <a:rPr kumimoji="0" lang="ko-KR" altLang="en-US" sz="1600" spc="-15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kumimoji="0" lang="en-US" altLang="ko-KR" sz="1600" spc="-15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&gt;</a:t>
            </a:r>
            <a:endParaRPr kumimoji="0" lang="ko-KR" altLang="en-US" sz="1600" spc="-150" dirty="0">
              <a:ea typeface="+mn-ea"/>
            </a:endParaRPr>
          </a:p>
        </p:txBody>
      </p:sp>
      <p:sp>
        <p:nvSpPr>
          <p:cNvPr id="14357" name="Rectangle 2"/>
          <p:cNvSpPr>
            <a:spLocks noGrp="1"/>
          </p:cNvSpPr>
          <p:nvPr>
            <p:ph type="title" idx="4294967295"/>
          </p:nvPr>
        </p:nvSpPr>
        <p:spPr>
          <a:xfrm>
            <a:off x="1447800" y="46038"/>
            <a:ext cx="4343400" cy="944562"/>
          </a:xfrm>
          <a:noFill/>
        </p:spPr>
        <p:txBody>
          <a:bodyPr/>
          <a:lstStyle/>
          <a:p>
            <a:pPr eaLnBrk="1" hangingPunct="1"/>
            <a:r>
              <a:rPr lang="en-US" altLang="ko-KR" cap="none" smtClean="0">
                <a:effectLst/>
                <a:latin typeface="Franklin Gothic Demi" pitchFamily="34" charset="0"/>
                <a:ea typeface="굴림" charset="-127"/>
              </a:rPr>
              <a:t>Status &amp; Problem</a:t>
            </a:r>
            <a:endParaRPr lang="en-US" altLang="ko-KR" cap="none" smtClean="0">
              <a:solidFill>
                <a:schemeClr val="accent1"/>
              </a:solidFill>
              <a:effectLst/>
              <a:latin typeface="Franklin Gothic Demi" pitchFamily="34" charset="0"/>
              <a:ea typeface="굴림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838200" y="2419350"/>
            <a:ext cx="5029200" cy="396875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0"/>
            <a:r>
              <a:rPr kumimoji="0" lang="en-US" altLang="ko-KR" sz="2000">
                <a:solidFill>
                  <a:srgbClr val="001933"/>
                </a:solidFill>
                <a:ea typeface="HY울릉도M" pitchFamily="18" charset="-127"/>
              </a:rPr>
              <a:t>Increased radwastes volume</a:t>
            </a:r>
            <a:endParaRPr kumimoji="0" lang="ko-KR" altLang="en-US" sz="2000">
              <a:solidFill>
                <a:srgbClr val="001933"/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788988" y="3633788"/>
            <a:ext cx="484981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altLang="ko-KR" sz="2000" dirty="0">
                <a:solidFill>
                  <a:schemeClr val="tx2">
                    <a:lumMod val="50000"/>
                  </a:schemeClr>
                </a:solidFill>
                <a:latin typeface="+mj-lt"/>
                <a:ea typeface="HY울릉도M" pitchFamily="18" charset="-127"/>
              </a:rPr>
              <a:t> - </a:t>
            </a:r>
            <a:r>
              <a:rPr kumimoji="0" lang="en-US" altLang="ko-KR" sz="2000" dirty="0" err="1">
                <a:solidFill>
                  <a:schemeClr val="tx2">
                    <a:lumMod val="50000"/>
                  </a:schemeClr>
                </a:solidFill>
                <a:latin typeface="+mj-lt"/>
                <a:ea typeface="HY울릉도M" pitchFamily="18" charset="-127"/>
              </a:rPr>
              <a:t>radwastes</a:t>
            </a:r>
            <a:r>
              <a:rPr kumimoji="0" lang="en-US" altLang="ko-KR" sz="2000" dirty="0">
                <a:solidFill>
                  <a:schemeClr val="tx2">
                    <a:lumMod val="50000"/>
                  </a:schemeClr>
                </a:solidFill>
                <a:latin typeface="+mj-lt"/>
                <a:ea typeface="HY울릉도M" pitchFamily="18" charset="-127"/>
              </a:rPr>
              <a:t> increase</a:t>
            </a:r>
            <a:r>
              <a:rPr kumimoji="0" lang="ko-KR" altLang="en-US" sz="2000" dirty="0">
                <a:solidFill>
                  <a:schemeClr val="tx2">
                    <a:lumMod val="50000"/>
                  </a:schemeClr>
                </a:solidFill>
                <a:latin typeface="+mj-lt"/>
                <a:ea typeface="HY울릉도M" pitchFamily="18" charset="-127"/>
              </a:rPr>
              <a:t> </a:t>
            </a:r>
            <a:r>
              <a:rPr kumimoji="0" lang="en-US" altLang="ko-KR" sz="2000" dirty="0">
                <a:solidFill>
                  <a:schemeClr val="tx2">
                    <a:lumMod val="50000"/>
                  </a:schemeClr>
                </a:solidFill>
                <a:latin typeface="+mj-lt"/>
                <a:ea typeface="HY울릉도M" pitchFamily="18" charset="-127"/>
              </a:rPr>
              <a:t>, without Feedback</a:t>
            </a:r>
            <a:endParaRPr kumimoji="0" lang="ko-KR" altLang="en-US" sz="2000" dirty="0">
              <a:solidFill>
                <a:schemeClr val="tx2">
                  <a:lumMod val="50000"/>
                </a:schemeClr>
              </a:solidFill>
              <a:latin typeface="+mj-lt"/>
              <a:ea typeface="+mn-ea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152400" y="3943350"/>
            <a:ext cx="9296400" cy="511175"/>
          </a:xfrm>
          <a:prstGeom prst="rect">
            <a:avLst/>
          </a:prstGeom>
          <a:noFill/>
        </p:spPr>
        <p:txBody>
          <a:bodyPr lIns="36000" tIns="36000" rIns="36000" bIns="36000" anchor="ctr" anchorCtr="1">
            <a:spAutoFit/>
          </a:bodyPr>
          <a:lstStyle/>
          <a:p>
            <a:pPr latinLnBrk="0">
              <a:lnSpc>
                <a:spcPct val="60000"/>
              </a:lnSpc>
            </a:pPr>
            <a:r>
              <a:rPr kumimoji="0" lang="en-US" altLang="ko-KR" sz="2400" i="1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</a:rPr>
              <a:t>Before  : Workers  freely discarded waste into bin installed  registered area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3262313" y="4633913"/>
            <a:ext cx="1143000" cy="319087"/>
          </a:xfrm>
          <a:prstGeom prst="rect">
            <a:avLst/>
          </a:prstGeom>
          <a:noFill/>
        </p:spPr>
        <p:txBody>
          <a:bodyPr lIns="36000" tIns="36000" rIns="36000" bIns="36000" anchor="ctr" anchorCtr="1">
            <a:spAutoFit/>
          </a:bodyPr>
          <a:lstStyle/>
          <a:p>
            <a:pPr latinLnBrk="0">
              <a:defRPr/>
            </a:pPr>
            <a:r>
              <a:rPr kumimoji="0" lang="en-US" altLang="ko-KR" sz="1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+mn-ea"/>
              </a:rPr>
              <a:t> ~ 2007</a:t>
            </a:r>
            <a:endParaRPr kumimoji="0" lang="ko-KR" altLang="en-US" sz="1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ea typeface="+mn-ea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4156075" y="4633913"/>
            <a:ext cx="1143000" cy="319087"/>
          </a:xfrm>
          <a:prstGeom prst="rect">
            <a:avLst/>
          </a:prstGeom>
          <a:noFill/>
        </p:spPr>
        <p:txBody>
          <a:bodyPr lIns="36000" tIns="36000" rIns="36000" bIns="36000" anchor="ctr" anchorCtr="1">
            <a:spAutoFit/>
          </a:bodyPr>
          <a:lstStyle/>
          <a:p>
            <a:pPr latinLnBrk="0">
              <a:defRPr/>
            </a:pPr>
            <a:r>
              <a:rPr kumimoji="0" lang="en-US" altLang="ko-KR" sz="1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+mn-ea"/>
              </a:rPr>
              <a:t>2008 ~</a:t>
            </a:r>
            <a:endParaRPr kumimoji="0" lang="ko-KR" altLang="en-US" sz="1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ea typeface="+mn-ea"/>
            </a:endParaRPr>
          </a:p>
        </p:txBody>
      </p:sp>
      <p:cxnSp>
        <p:nvCxnSpPr>
          <p:cNvPr id="46" name="직선 연결선 45"/>
          <p:cNvCxnSpPr/>
          <p:nvPr/>
        </p:nvCxnSpPr>
        <p:spPr>
          <a:xfrm rot="5400000">
            <a:off x="3518694" y="5409406"/>
            <a:ext cx="1524000" cy="1588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61"/>
          <p:cNvSpPr>
            <a:spLocks noChangeArrowheads="1"/>
          </p:cNvSpPr>
          <p:nvPr/>
        </p:nvSpPr>
        <p:spPr bwMode="auto">
          <a:xfrm>
            <a:off x="650875" y="1143000"/>
            <a:ext cx="7883525" cy="4572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/>
            <a:r>
              <a:rPr kumimoji="0" lang="ko-KR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울릉도M" pitchFamily="18" charset="-127"/>
                <a:ea typeface="HY울릉도M" pitchFamily="18" charset="-127"/>
              </a:rPr>
              <a:t> </a:t>
            </a:r>
            <a:r>
              <a:rPr kumimoji="0" lang="en-US" altLang="ko-KR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울릉도M" pitchFamily="18" charset="-127"/>
                <a:ea typeface="HY울릉도M" pitchFamily="18" charset="-127"/>
              </a:rPr>
              <a:t>All Drums even though partial contaminated </a:t>
            </a:r>
            <a:endParaRPr kumimoji="0" lang="ko-KR" alt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8" name="Rectangle 161"/>
          <p:cNvSpPr>
            <a:spLocks noChangeArrowheads="1"/>
          </p:cNvSpPr>
          <p:nvPr/>
        </p:nvSpPr>
        <p:spPr bwMode="auto">
          <a:xfrm>
            <a:off x="611188" y="3886200"/>
            <a:ext cx="7883525" cy="4572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>
              <a:defRPr/>
            </a:pPr>
            <a:r>
              <a:rPr kumimoji="0" lang="en-US" altLang="ko-K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Poor management of Liquid </a:t>
            </a:r>
            <a:r>
              <a:rPr kumimoji="0" lang="en-US" altLang="ko-KR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radwastes</a:t>
            </a:r>
            <a:endParaRPr kumimoji="0" lang="en-US" altLang="ko-KR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Y울릉도M" pitchFamily="18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825500" y="6229350"/>
            <a:ext cx="8318500" cy="581025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0">
              <a:lnSpc>
                <a:spcPct val="80000"/>
              </a:lnSpc>
            </a:pPr>
            <a:r>
              <a:rPr kumimoji="0" lang="en-US" altLang="ko-KR" sz="2000">
                <a:solidFill>
                  <a:srgbClr val="001933"/>
                </a:solidFill>
                <a:ea typeface="HY울릉도M" pitchFamily="18" charset="-127"/>
              </a:rPr>
              <a:t>Finally, </a:t>
            </a:r>
            <a:r>
              <a:rPr kumimoji="0" lang="en-US" altLang="ko-KR" sz="2000">
                <a:solidFill>
                  <a:srgbClr val="FF0000"/>
                </a:solidFill>
                <a:ea typeface="HY울릉도M" pitchFamily="18" charset="-127"/>
              </a:rPr>
              <a:t>generating radwastes </a:t>
            </a:r>
            <a:r>
              <a:rPr kumimoji="0" lang="en-US" altLang="ko-KR" sz="2000">
                <a:solidFill>
                  <a:srgbClr val="001933"/>
                </a:solidFill>
                <a:ea typeface="HY울릉도M" pitchFamily="18" charset="-127"/>
              </a:rPr>
              <a:t>by replacing </a:t>
            </a:r>
            <a:r>
              <a:rPr kumimoji="0" lang="en-US" altLang="ko-KR" sz="2000">
                <a:solidFill>
                  <a:srgbClr val="FF0000"/>
                </a:solidFill>
                <a:ea typeface="HY울릉도M" pitchFamily="18" charset="-127"/>
              </a:rPr>
              <a:t>Charcoal, Resin, MF/RO in LRDPS</a:t>
            </a:r>
            <a:endParaRPr kumimoji="0" lang="ko-KR" altLang="en-US" sz="2000">
              <a:solidFill>
                <a:srgbClr val="FF0000"/>
              </a:solidFill>
              <a:ea typeface="HY울릉도M" pitchFamily="18" charset="-127"/>
            </a:endParaRPr>
          </a:p>
        </p:txBody>
      </p:sp>
      <p:grpSp>
        <p:nvGrpSpPr>
          <p:cNvPr id="16388" name="Group 48"/>
          <p:cNvGrpSpPr>
            <a:grpSpLocks noChangeAspect="1"/>
          </p:cNvGrpSpPr>
          <p:nvPr/>
        </p:nvGrpSpPr>
        <p:grpSpPr bwMode="auto">
          <a:xfrm>
            <a:off x="381000" y="1320800"/>
            <a:ext cx="165100" cy="163513"/>
            <a:chOff x="384" y="1776"/>
            <a:chExt cx="1488" cy="1488"/>
          </a:xfrm>
        </p:grpSpPr>
        <p:sp>
          <p:nvSpPr>
            <p:cNvPr id="39" name="Oval 49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1019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  <p:sp>
          <p:nvSpPr>
            <p:cNvPr id="42" name="Oval 50"/>
            <p:cNvSpPr>
              <a:spLocks noChangeArrowheads="1"/>
            </p:cNvSpPr>
            <p:nvPr/>
          </p:nvSpPr>
          <p:spPr bwMode="gray">
            <a:xfrm>
              <a:off x="413" y="1805"/>
              <a:ext cx="1431" cy="143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4902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</p:grpSp>
      <p:grpSp>
        <p:nvGrpSpPr>
          <p:cNvPr id="16389" name="Group 48"/>
          <p:cNvGrpSpPr>
            <a:grpSpLocks noChangeAspect="1"/>
          </p:cNvGrpSpPr>
          <p:nvPr/>
        </p:nvGrpSpPr>
        <p:grpSpPr bwMode="auto">
          <a:xfrm>
            <a:off x="368300" y="4038600"/>
            <a:ext cx="165100" cy="165100"/>
            <a:chOff x="384" y="1776"/>
            <a:chExt cx="1488" cy="1488"/>
          </a:xfrm>
        </p:grpSpPr>
        <p:sp>
          <p:nvSpPr>
            <p:cNvPr id="45" name="Oval 49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1019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</a:endParaRPr>
            </a:p>
          </p:txBody>
        </p:sp>
        <p:sp>
          <p:nvSpPr>
            <p:cNvPr id="46" name="Oval 50"/>
            <p:cNvSpPr>
              <a:spLocks noChangeArrowheads="1"/>
            </p:cNvSpPr>
            <p:nvPr/>
          </p:nvSpPr>
          <p:spPr bwMode="gray">
            <a:xfrm>
              <a:off x="413" y="1805"/>
              <a:ext cx="1431" cy="143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4902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</a:endParaRPr>
            </a:p>
          </p:txBody>
        </p:sp>
      </p:grpSp>
      <p:grpSp>
        <p:nvGrpSpPr>
          <p:cNvPr id="47" name="이등변 삼각형 46"/>
          <p:cNvGrpSpPr>
            <a:grpSpLocks noChangeAspect="1"/>
          </p:cNvGrpSpPr>
          <p:nvPr/>
        </p:nvGrpSpPr>
        <p:grpSpPr bwMode="auto">
          <a:xfrm>
            <a:off x="585788" y="1747838"/>
            <a:ext cx="188912" cy="158750"/>
            <a:chOff x="369" y="1140"/>
            <a:chExt cx="119" cy="100"/>
          </a:xfrm>
        </p:grpSpPr>
        <p:pic>
          <p:nvPicPr>
            <p:cNvPr id="16390" name="이등변 삼각형 4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9" y="1140"/>
              <a:ext cx="119" cy="100"/>
            </a:xfrm>
            <a:prstGeom prst="rect">
              <a:avLst/>
            </a:prstGeom>
            <a:noFill/>
          </p:spPr>
        </p:pic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 rot="5400000">
              <a:off x="386" y="1168"/>
              <a:ext cx="41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latinLnBrk="0"/>
              <a:endParaRPr kumimoji="0" lang="ko-KR" altLang="en-US">
                <a:solidFill>
                  <a:srgbClr val="001933"/>
                </a:solidFill>
              </a:endParaRPr>
            </a:p>
          </p:txBody>
        </p:sp>
      </p:grpSp>
      <p:grpSp>
        <p:nvGrpSpPr>
          <p:cNvPr id="48" name="이등변 삼각형 47"/>
          <p:cNvGrpSpPr>
            <a:grpSpLocks noChangeAspect="1"/>
          </p:cNvGrpSpPr>
          <p:nvPr/>
        </p:nvGrpSpPr>
        <p:grpSpPr bwMode="auto">
          <a:xfrm>
            <a:off x="579438" y="6327775"/>
            <a:ext cx="182562" cy="165100"/>
            <a:chOff x="365" y="4082"/>
            <a:chExt cx="115" cy="104"/>
          </a:xfrm>
        </p:grpSpPr>
        <p:pic>
          <p:nvPicPr>
            <p:cNvPr id="16393" name="이등변 삼각형 4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5" y="4082"/>
              <a:ext cx="115" cy="104"/>
            </a:xfrm>
            <a:prstGeom prst="rect">
              <a:avLst/>
            </a:prstGeom>
            <a:noFill/>
          </p:spPr>
        </p:pic>
        <p:sp>
          <p:nvSpPr>
            <p:cNvPr id="16394" name="Text Box 10"/>
            <p:cNvSpPr txBox="1">
              <a:spLocks noChangeArrowheads="1"/>
            </p:cNvSpPr>
            <p:nvPr/>
          </p:nvSpPr>
          <p:spPr bwMode="auto">
            <a:xfrm rot="5400000">
              <a:off x="379" y="4111"/>
              <a:ext cx="41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latinLnBrk="0"/>
              <a:endParaRPr kumimoji="0" lang="ko-KR" altLang="en-US" sz="2000">
                <a:solidFill>
                  <a:srgbClr val="001933"/>
                </a:solidFill>
              </a:endParaRPr>
            </a:p>
          </p:txBody>
        </p:sp>
      </p:grpSp>
      <p:sp>
        <p:nvSpPr>
          <p:cNvPr id="49" name="직사각형 48"/>
          <p:cNvSpPr/>
          <p:nvPr/>
        </p:nvSpPr>
        <p:spPr>
          <a:xfrm>
            <a:off x="838200" y="1628775"/>
            <a:ext cx="8153400" cy="581025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0">
              <a:lnSpc>
                <a:spcPct val="80000"/>
              </a:lnSpc>
            </a:pPr>
            <a:r>
              <a:rPr kumimoji="0" lang="en-US" altLang="ko-KR" sz="2000">
                <a:solidFill>
                  <a:srgbClr val="001933"/>
                </a:solidFill>
                <a:ea typeface="HY울릉도M" pitchFamily="18" charset="-127"/>
              </a:rPr>
              <a:t>Pay no efforts and interests in reduction </a:t>
            </a:r>
          </a:p>
          <a:p>
            <a:pPr latinLnBrk="0">
              <a:lnSpc>
                <a:spcPct val="80000"/>
              </a:lnSpc>
            </a:pPr>
            <a:r>
              <a:rPr kumimoji="0" lang="en-US" altLang="ko-KR" sz="2000">
                <a:solidFill>
                  <a:srgbClr val="001933"/>
                </a:solidFill>
                <a:ea typeface="HY울릉도M" pitchFamily="18" charset="-127"/>
              </a:rPr>
              <a:t> - Recycle possibility, partial decontamination or removal</a:t>
            </a:r>
            <a:endParaRPr kumimoji="0" lang="ko-KR" altLang="en-US" sz="2000">
              <a:solidFill>
                <a:srgbClr val="001933"/>
              </a:solidFill>
              <a:ea typeface="HY울릉도M" pitchFamily="18" charset="-127"/>
            </a:endParaRPr>
          </a:p>
        </p:txBody>
      </p:sp>
      <p:grpSp>
        <p:nvGrpSpPr>
          <p:cNvPr id="52" name="이등변 삼각형 51"/>
          <p:cNvGrpSpPr>
            <a:grpSpLocks noChangeAspect="1"/>
          </p:cNvGrpSpPr>
          <p:nvPr/>
        </p:nvGrpSpPr>
        <p:grpSpPr bwMode="auto">
          <a:xfrm>
            <a:off x="579438" y="5797550"/>
            <a:ext cx="182562" cy="158750"/>
            <a:chOff x="365" y="3748"/>
            <a:chExt cx="115" cy="100"/>
          </a:xfrm>
        </p:grpSpPr>
        <p:pic>
          <p:nvPicPr>
            <p:cNvPr id="16397" name="이등변 삼각형 5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5" y="3748"/>
              <a:ext cx="115" cy="100"/>
            </a:xfrm>
            <a:prstGeom prst="rect">
              <a:avLst/>
            </a:prstGeom>
            <a:noFill/>
          </p:spPr>
        </p:pic>
        <p:sp>
          <p:nvSpPr>
            <p:cNvPr id="16398" name="Text Box 14"/>
            <p:cNvSpPr txBox="1">
              <a:spLocks noChangeArrowheads="1"/>
            </p:cNvSpPr>
            <p:nvPr/>
          </p:nvSpPr>
          <p:spPr bwMode="auto">
            <a:xfrm rot="5400000">
              <a:off x="379" y="3775"/>
              <a:ext cx="41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latinLnBrk="0"/>
              <a:endParaRPr kumimoji="0" lang="ko-KR" altLang="en-US" sz="2000">
                <a:solidFill>
                  <a:srgbClr val="001933"/>
                </a:solidFill>
              </a:endParaRPr>
            </a:p>
          </p:txBody>
        </p:sp>
      </p:grpSp>
      <p:sp>
        <p:nvSpPr>
          <p:cNvPr id="33" name="Rectangle 161"/>
          <p:cNvSpPr>
            <a:spLocks noChangeArrowheads="1"/>
          </p:cNvSpPr>
          <p:nvPr/>
        </p:nvSpPr>
        <p:spPr bwMode="auto">
          <a:xfrm>
            <a:off x="642938" y="2351088"/>
            <a:ext cx="7883525" cy="4572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>
              <a:defRPr/>
            </a:pPr>
            <a:r>
              <a:rPr kumimoji="0" lang="en-US" altLang="ko-K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Without Characterization and  volume reduction</a:t>
            </a:r>
            <a:endParaRPr kumimoji="0" lang="ko-KR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Y울릉도M" pitchFamily="18" charset="-127"/>
            </a:endParaRPr>
          </a:p>
        </p:txBody>
      </p:sp>
      <p:grpSp>
        <p:nvGrpSpPr>
          <p:cNvPr id="16401" name="Group 48"/>
          <p:cNvGrpSpPr>
            <a:grpSpLocks noChangeAspect="1"/>
          </p:cNvGrpSpPr>
          <p:nvPr/>
        </p:nvGrpSpPr>
        <p:grpSpPr bwMode="auto">
          <a:xfrm>
            <a:off x="357188" y="2470150"/>
            <a:ext cx="165100" cy="165100"/>
            <a:chOff x="384" y="1776"/>
            <a:chExt cx="1488" cy="1488"/>
          </a:xfrm>
        </p:grpSpPr>
        <p:sp>
          <p:nvSpPr>
            <p:cNvPr id="40" name="Oval 49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1019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</a:endParaRPr>
            </a:p>
          </p:txBody>
        </p:sp>
        <p:sp>
          <p:nvSpPr>
            <p:cNvPr id="43" name="Oval 50"/>
            <p:cNvSpPr>
              <a:spLocks noChangeArrowheads="1"/>
            </p:cNvSpPr>
            <p:nvPr/>
          </p:nvSpPr>
          <p:spPr bwMode="gray">
            <a:xfrm>
              <a:off x="413" y="1805"/>
              <a:ext cx="1431" cy="143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4902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</a:endParaRPr>
            </a:p>
          </p:txBody>
        </p:sp>
      </p:grpSp>
      <p:grpSp>
        <p:nvGrpSpPr>
          <p:cNvPr id="44" name="이등변 삼각형 43"/>
          <p:cNvGrpSpPr>
            <a:grpSpLocks noChangeAspect="1"/>
          </p:cNvGrpSpPr>
          <p:nvPr/>
        </p:nvGrpSpPr>
        <p:grpSpPr bwMode="auto">
          <a:xfrm>
            <a:off x="590550" y="2973388"/>
            <a:ext cx="190500" cy="158750"/>
            <a:chOff x="372" y="1928"/>
            <a:chExt cx="120" cy="100"/>
          </a:xfrm>
        </p:grpSpPr>
        <p:pic>
          <p:nvPicPr>
            <p:cNvPr id="16402" name="이등변 삼각형 4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2" y="1928"/>
              <a:ext cx="120" cy="100"/>
            </a:xfrm>
            <a:prstGeom prst="rect">
              <a:avLst/>
            </a:prstGeom>
            <a:noFill/>
          </p:spPr>
        </p:pic>
        <p:sp>
          <p:nvSpPr>
            <p:cNvPr id="16403" name="Text Box 19"/>
            <p:cNvSpPr txBox="1">
              <a:spLocks noChangeArrowheads="1"/>
            </p:cNvSpPr>
            <p:nvPr/>
          </p:nvSpPr>
          <p:spPr bwMode="auto">
            <a:xfrm rot="5400000">
              <a:off x="388" y="1955"/>
              <a:ext cx="41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latinLnBrk="0"/>
              <a:endParaRPr kumimoji="0" lang="ko-KR" altLang="en-US">
                <a:solidFill>
                  <a:srgbClr val="001933"/>
                </a:solidFill>
              </a:endParaRPr>
            </a:p>
          </p:txBody>
        </p:sp>
      </p:grpSp>
      <p:sp>
        <p:nvSpPr>
          <p:cNvPr id="16405" name="Rectangle 2"/>
          <p:cNvSpPr>
            <a:spLocks noGrp="1"/>
          </p:cNvSpPr>
          <p:nvPr>
            <p:ph type="title" idx="4294967295"/>
          </p:nvPr>
        </p:nvSpPr>
        <p:spPr>
          <a:xfrm>
            <a:off x="1447800" y="46038"/>
            <a:ext cx="4343400" cy="944562"/>
          </a:xfrm>
          <a:noFill/>
        </p:spPr>
        <p:txBody>
          <a:bodyPr/>
          <a:lstStyle/>
          <a:p>
            <a:pPr eaLnBrk="1" hangingPunct="1"/>
            <a:r>
              <a:rPr lang="en-US" altLang="ko-KR" cap="none" smtClean="0">
                <a:effectLst/>
                <a:latin typeface="Franklin Gothic Demi" pitchFamily="34" charset="0"/>
                <a:ea typeface="굴림" charset="-127"/>
              </a:rPr>
              <a:t>Status &amp; Problem</a:t>
            </a:r>
            <a:endParaRPr lang="en-US" altLang="ko-KR" cap="none" smtClean="0">
              <a:solidFill>
                <a:schemeClr val="accent1"/>
              </a:solidFill>
              <a:effectLst/>
              <a:latin typeface="Franklin Gothic Demi" pitchFamily="34" charset="0"/>
              <a:ea typeface="굴림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846138" y="2816225"/>
            <a:ext cx="8297862" cy="3968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latinLnBrk="0" hangingPunct="0"/>
            <a:r>
              <a:rPr kumimoji="0" lang="en-US" altLang="ko-KR" sz="2000">
                <a:solidFill>
                  <a:srgbClr val="001933"/>
                </a:solidFill>
                <a:ea typeface="HY울릉도M" pitchFamily="18" charset="-127"/>
              </a:rPr>
              <a:t>Poor system on Classification and characterization</a:t>
            </a:r>
            <a:endParaRPr kumimoji="0" lang="ko-KR" altLang="en-US" sz="2000"/>
          </a:p>
        </p:txBody>
      </p:sp>
      <p:sp>
        <p:nvSpPr>
          <p:cNvPr id="31" name="직사각형 30"/>
          <p:cNvSpPr/>
          <p:nvPr/>
        </p:nvSpPr>
        <p:spPr>
          <a:xfrm>
            <a:off x="838200" y="3175000"/>
            <a:ext cx="6172200" cy="581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latinLnBrk="0" hangingPunct="0">
              <a:lnSpc>
                <a:spcPct val="80000"/>
              </a:lnSpc>
            </a:pPr>
            <a:r>
              <a:rPr kumimoji="0" lang="en-US" altLang="ko-KR" sz="2000">
                <a:solidFill>
                  <a:srgbClr val="001933"/>
                </a:solidFill>
                <a:ea typeface="HY울릉도M" pitchFamily="18" charset="-127"/>
              </a:rPr>
              <a:t>Without Adequate action to reduce </a:t>
            </a:r>
          </a:p>
          <a:p>
            <a:pPr eaLnBrk="0" latinLnBrk="0" hangingPunct="0">
              <a:lnSpc>
                <a:spcPct val="80000"/>
              </a:lnSpc>
            </a:pPr>
            <a:r>
              <a:rPr kumimoji="0" lang="en-US" altLang="ko-KR" sz="2000">
                <a:solidFill>
                  <a:srgbClr val="001933"/>
                </a:solidFill>
                <a:ea typeface="HY울릉도M" pitchFamily="18" charset="-127"/>
              </a:rPr>
              <a:t>(wash, decontamination, delay &amp; decay, others) </a:t>
            </a:r>
            <a:endParaRPr kumimoji="0" lang="ko-KR" altLang="en-US" sz="2000">
              <a:solidFill>
                <a:srgbClr val="000000"/>
              </a:solidFill>
            </a:endParaRPr>
          </a:p>
        </p:txBody>
      </p:sp>
      <p:grpSp>
        <p:nvGrpSpPr>
          <p:cNvPr id="32" name="이등변 삼각형 31"/>
          <p:cNvGrpSpPr>
            <a:grpSpLocks noChangeAspect="1"/>
          </p:cNvGrpSpPr>
          <p:nvPr/>
        </p:nvGrpSpPr>
        <p:grpSpPr bwMode="auto">
          <a:xfrm>
            <a:off x="590550" y="3332163"/>
            <a:ext cx="190500" cy="158750"/>
            <a:chOff x="372" y="2154"/>
            <a:chExt cx="120" cy="100"/>
          </a:xfrm>
        </p:grpSpPr>
        <p:pic>
          <p:nvPicPr>
            <p:cNvPr id="16408" name="이등변 삼각형 3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2" y="2154"/>
              <a:ext cx="120" cy="100"/>
            </a:xfrm>
            <a:prstGeom prst="rect">
              <a:avLst/>
            </a:prstGeom>
            <a:noFill/>
          </p:spPr>
        </p:pic>
        <p:sp>
          <p:nvSpPr>
            <p:cNvPr id="16409" name="Text Box 25"/>
            <p:cNvSpPr txBox="1">
              <a:spLocks noChangeArrowheads="1"/>
            </p:cNvSpPr>
            <p:nvPr/>
          </p:nvSpPr>
          <p:spPr bwMode="auto">
            <a:xfrm rot="5400000">
              <a:off x="388" y="2181"/>
              <a:ext cx="41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latinLnBrk="0"/>
              <a:endParaRPr kumimoji="0" lang="ko-KR" altLang="en-US">
                <a:solidFill>
                  <a:srgbClr val="001933"/>
                </a:solidFill>
              </a:endParaRPr>
            </a:p>
          </p:txBody>
        </p:sp>
      </p:grpSp>
      <p:sp>
        <p:nvSpPr>
          <p:cNvPr id="34" name="직사각형 33"/>
          <p:cNvSpPr/>
          <p:nvPr/>
        </p:nvSpPr>
        <p:spPr>
          <a:xfrm>
            <a:off x="838200" y="4419600"/>
            <a:ext cx="8305800" cy="581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latinLnBrk="0" hangingPunct="0">
              <a:lnSpc>
                <a:spcPct val="80000"/>
              </a:lnSpc>
            </a:pPr>
            <a:r>
              <a:rPr kumimoji="0" lang="en-US" altLang="ko-KR" sz="2000">
                <a:solidFill>
                  <a:srgbClr val="FF0000"/>
                </a:solidFill>
                <a:ea typeface="HY울릉도M" pitchFamily="18" charset="-127"/>
              </a:rPr>
              <a:t>Uncontaminated Clean water(2ry)</a:t>
            </a:r>
            <a:r>
              <a:rPr kumimoji="0" lang="en-US" altLang="ko-KR" sz="2000">
                <a:solidFill>
                  <a:srgbClr val="001933"/>
                </a:solidFill>
                <a:ea typeface="HY울릉도M" pitchFamily="18" charset="-127"/>
              </a:rPr>
              <a:t> in RCA usually </a:t>
            </a:r>
            <a:r>
              <a:rPr kumimoji="0" lang="en-US" altLang="ko-KR" sz="2000">
                <a:solidFill>
                  <a:srgbClr val="FF0000"/>
                </a:solidFill>
                <a:ea typeface="HY울릉도M" pitchFamily="18" charset="-127"/>
              </a:rPr>
              <a:t>entered in Liquid radwaste disposal System </a:t>
            </a:r>
            <a:r>
              <a:rPr kumimoji="0" lang="en-US" altLang="ko-KR" sz="2000">
                <a:solidFill>
                  <a:srgbClr val="001933"/>
                </a:solidFill>
                <a:ea typeface="HY울릉도M" pitchFamily="18" charset="-127"/>
              </a:rPr>
              <a:t>(Closed Cooling Water, Chilled Water)</a:t>
            </a:r>
            <a:endParaRPr kumimoji="0" lang="ko-KR" altLang="en-US" sz="2000">
              <a:solidFill>
                <a:srgbClr val="FF0000"/>
              </a:solidFill>
              <a:ea typeface="HY울릉도M" pitchFamily="18" charset="-127"/>
            </a:endParaRPr>
          </a:p>
        </p:txBody>
      </p:sp>
      <p:grpSp>
        <p:nvGrpSpPr>
          <p:cNvPr id="35" name="이등변 삼각형 34"/>
          <p:cNvGrpSpPr>
            <a:grpSpLocks noChangeAspect="1"/>
          </p:cNvGrpSpPr>
          <p:nvPr/>
        </p:nvGrpSpPr>
        <p:grpSpPr bwMode="auto">
          <a:xfrm>
            <a:off x="579438" y="4552950"/>
            <a:ext cx="182562" cy="158750"/>
            <a:chOff x="365" y="2964"/>
            <a:chExt cx="115" cy="100"/>
          </a:xfrm>
        </p:grpSpPr>
        <p:pic>
          <p:nvPicPr>
            <p:cNvPr id="16412" name="이등변 삼각형 3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5" y="2964"/>
              <a:ext cx="115" cy="100"/>
            </a:xfrm>
            <a:prstGeom prst="rect">
              <a:avLst/>
            </a:prstGeom>
            <a:noFill/>
          </p:spPr>
        </p:pic>
        <p:sp>
          <p:nvSpPr>
            <p:cNvPr id="16413" name="Text Box 29"/>
            <p:cNvSpPr txBox="1">
              <a:spLocks noChangeArrowheads="1"/>
            </p:cNvSpPr>
            <p:nvPr/>
          </p:nvSpPr>
          <p:spPr bwMode="auto">
            <a:xfrm rot="5400000">
              <a:off x="379" y="2992"/>
              <a:ext cx="41" cy="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anchor="ctr"/>
            <a:lstStyle/>
            <a:p>
              <a:pPr algn="ctr" latinLnBrk="0"/>
              <a:endParaRPr kumimoji="0" lang="ko-KR" altLang="en-US" sz="2000">
                <a:solidFill>
                  <a:srgbClr val="001933"/>
                </a:solidFill>
              </a:endParaRPr>
            </a:p>
          </p:txBody>
        </p:sp>
      </p:grpSp>
      <p:sp>
        <p:nvSpPr>
          <p:cNvPr id="36" name="직사각형 35"/>
          <p:cNvSpPr/>
          <p:nvPr/>
        </p:nvSpPr>
        <p:spPr>
          <a:xfrm>
            <a:off x="838200" y="5638800"/>
            <a:ext cx="8001000" cy="581025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0">
              <a:lnSpc>
                <a:spcPct val="80000"/>
              </a:lnSpc>
            </a:pPr>
            <a:r>
              <a:rPr kumimoji="0" lang="en-US" altLang="ko-KR" sz="2000">
                <a:solidFill>
                  <a:srgbClr val="001933"/>
                </a:solidFill>
                <a:ea typeface="HY울릉도M" pitchFamily="18" charset="-127"/>
              </a:rPr>
              <a:t>Temporary drain water(Boric Acid water) mixed with foreign materials</a:t>
            </a:r>
          </a:p>
          <a:p>
            <a:pPr latinLnBrk="0">
              <a:lnSpc>
                <a:spcPct val="80000"/>
              </a:lnSpc>
            </a:pPr>
            <a:r>
              <a:rPr kumimoji="0" lang="en-US" altLang="ko-KR" sz="2000">
                <a:solidFill>
                  <a:srgbClr val="001933"/>
                </a:solidFill>
                <a:ea typeface="HY울릉도M" pitchFamily="18" charset="-127"/>
              </a:rPr>
              <a:t> accelerated</a:t>
            </a:r>
            <a:r>
              <a:rPr kumimoji="0" lang="ko-KR" altLang="en-US" sz="2000">
                <a:solidFill>
                  <a:srgbClr val="001933"/>
                </a:solidFill>
                <a:ea typeface="HY울릉도M" pitchFamily="18" charset="-127"/>
              </a:rPr>
              <a:t> </a:t>
            </a:r>
            <a:r>
              <a:rPr kumimoji="0" lang="en-US" altLang="ko-KR" sz="2000">
                <a:solidFill>
                  <a:srgbClr val="001933"/>
                </a:solidFill>
                <a:ea typeface="HY울릉도M" pitchFamily="18" charset="-127"/>
              </a:rPr>
              <a:t>resin saturation</a:t>
            </a:r>
            <a:endParaRPr kumimoji="0"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838200" y="5029200"/>
            <a:ext cx="8153400" cy="581025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0">
              <a:lnSpc>
                <a:spcPct val="80000"/>
              </a:lnSpc>
            </a:pPr>
            <a:r>
              <a:rPr kumimoji="0" lang="en-US" altLang="ko-KR" sz="2000">
                <a:solidFill>
                  <a:srgbClr val="001933"/>
                </a:solidFill>
                <a:ea typeface="HY울릉도M" pitchFamily="18" charset="-127"/>
              </a:rPr>
              <a:t> - LRS ion Exchange resin was saturated with high chemical concentration  and treated with radwaste </a:t>
            </a:r>
            <a:r>
              <a:rPr kumimoji="0" lang="ko-KR" altLang="en-US" sz="2000">
                <a:solidFill>
                  <a:srgbClr val="001933"/>
                </a:solidFill>
                <a:ea typeface="HY울릉도M" pitchFamily="18" charset="-127"/>
              </a:rPr>
              <a:t> </a:t>
            </a:r>
            <a:endParaRPr kumimoji="0"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val 359"/>
          <p:cNvSpPr>
            <a:spLocks noChangeAspect="1" noChangeArrowheads="1"/>
          </p:cNvSpPr>
          <p:nvPr/>
        </p:nvSpPr>
        <p:spPr bwMode="gray">
          <a:xfrm>
            <a:off x="2979738" y="2551113"/>
            <a:ext cx="3116262" cy="3116262"/>
          </a:xfrm>
          <a:prstGeom prst="ellipse">
            <a:avLst/>
          </a:prstGeom>
          <a:solidFill>
            <a:srgbClr val="DDDDDD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grpSp>
        <p:nvGrpSpPr>
          <p:cNvPr id="18434" name="Group 360"/>
          <p:cNvGrpSpPr>
            <a:grpSpLocks/>
          </p:cNvGrpSpPr>
          <p:nvPr/>
        </p:nvGrpSpPr>
        <p:grpSpPr bwMode="auto">
          <a:xfrm>
            <a:off x="3121025" y="2701925"/>
            <a:ext cx="2787650" cy="2778125"/>
            <a:chOff x="1464" y="1056"/>
            <a:chExt cx="2856" cy="2847"/>
          </a:xfrm>
        </p:grpSpPr>
        <p:sp>
          <p:nvSpPr>
            <p:cNvPr id="18468" name="Line 361"/>
            <p:cNvSpPr>
              <a:spLocks noChangeShapeType="1"/>
            </p:cNvSpPr>
            <p:nvPr/>
          </p:nvSpPr>
          <p:spPr bwMode="gray">
            <a:xfrm>
              <a:off x="1488" y="1056"/>
              <a:ext cx="2829" cy="2847"/>
            </a:xfrm>
            <a:prstGeom prst="line">
              <a:avLst/>
            </a:prstGeom>
            <a:noFill/>
            <a:ln w="19050" cap="rnd">
              <a:solidFill>
                <a:srgbClr val="5F5F5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469" name="Line 362"/>
            <p:cNvSpPr>
              <a:spLocks noChangeShapeType="1"/>
            </p:cNvSpPr>
            <p:nvPr/>
          </p:nvSpPr>
          <p:spPr bwMode="gray">
            <a:xfrm flipH="1">
              <a:off x="1464" y="1056"/>
              <a:ext cx="2856" cy="2847"/>
            </a:xfrm>
            <a:prstGeom prst="line">
              <a:avLst/>
            </a:prstGeom>
            <a:noFill/>
            <a:ln w="19050" cap="rnd">
              <a:solidFill>
                <a:srgbClr val="5F5F5F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18435" name="Group 367"/>
          <p:cNvGrpSpPr>
            <a:grpSpLocks noChangeAspect="1"/>
          </p:cNvGrpSpPr>
          <p:nvPr/>
        </p:nvGrpSpPr>
        <p:grpSpPr bwMode="auto">
          <a:xfrm>
            <a:off x="3557588" y="3040063"/>
            <a:ext cx="1992312" cy="1992312"/>
            <a:chOff x="144" y="384"/>
            <a:chExt cx="2080" cy="2081"/>
          </a:xfrm>
        </p:grpSpPr>
        <p:sp>
          <p:nvSpPr>
            <p:cNvPr id="18465" name="Oval 368"/>
            <p:cNvSpPr>
              <a:spLocks noChangeArrowheads="1"/>
            </p:cNvSpPr>
            <p:nvPr/>
          </p:nvSpPr>
          <p:spPr bwMode="gray">
            <a:xfrm>
              <a:off x="144" y="384"/>
              <a:ext cx="2080" cy="2081"/>
            </a:xfrm>
            <a:prstGeom prst="ellipse">
              <a:avLst/>
            </a:prstGeom>
            <a:solidFill>
              <a:srgbClr val="3366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latinLnBrk="0"/>
              <a:endParaRPr kumimoji="0" lang="ko-KR" altLang="en-US">
                <a:solidFill>
                  <a:srgbClr val="FFC000"/>
                </a:solidFill>
              </a:endParaRPr>
            </a:p>
          </p:txBody>
        </p:sp>
        <p:pic>
          <p:nvPicPr>
            <p:cNvPr id="18466" name="Picture 369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>
              <a:off x="227" y="392"/>
              <a:ext cx="1918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67" name="Picture 370" descr="Picture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gray">
            <a:xfrm flipV="1">
              <a:off x="228" y="1437"/>
              <a:ext cx="1918" cy="10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5" name="Text Box 371"/>
          <p:cNvSpPr txBox="1">
            <a:spLocks noChangeArrowheads="1"/>
          </p:cNvSpPr>
          <p:nvPr/>
        </p:nvSpPr>
        <p:spPr bwMode="gray">
          <a:xfrm>
            <a:off x="3581400" y="3644900"/>
            <a:ext cx="1905000" cy="860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0">
              <a:spcBef>
                <a:spcPct val="50000"/>
              </a:spcBef>
              <a:defRPr/>
            </a:pPr>
            <a:r>
              <a:rPr kumimoji="0" lang="en-US" altLang="ko-K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Real time</a:t>
            </a:r>
          </a:p>
          <a:p>
            <a:pPr algn="ctr" latinLnBrk="0">
              <a:spcBef>
                <a:spcPct val="50000"/>
              </a:spcBef>
              <a:defRPr/>
            </a:pPr>
            <a:r>
              <a:rPr kumimoji="0" lang="en-US" altLang="ko-KR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Management</a:t>
            </a:r>
          </a:p>
        </p:txBody>
      </p:sp>
      <p:sp>
        <p:nvSpPr>
          <p:cNvPr id="57" name="AutoShape 372"/>
          <p:cNvSpPr>
            <a:spLocks noChangeArrowheads="1"/>
          </p:cNvSpPr>
          <p:nvPr/>
        </p:nvSpPr>
        <p:spPr bwMode="gray">
          <a:xfrm>
            <a:off x="4246563" y="2625725"/>
            <a:ext cx="444500" cy="325438"/>
          </a:xfrm>
          <a:prstGeom prst="upArrow">
            <a:avLst>
              <a:gd name="adj1" fmla="val 57861"/>
              <a:gd name="adj2" fmla="val 59514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latinLnBrk="0">
              <a:defRPr/>
            </a:pPr>
            <a:endParaRPr kumimoji="0" lang="ko-KR" altLang="en-US">
              <a:ea typeface="+mn-ea"/>
            </a:endParaRPr>
          </a:p>
        </p:txBody>
      </p:sp>
      <p:sp>
        <p:nvSpPr>
          <p:cNvPr id="58" name="AutoShape 373"/>
          <p:cNvSpPr>
            <a:spLocks noChangeArrowheads="1"/>
          </p:cNvSpPr>
          <p:nvPr/>
        </p:nvSpPr>
        <p:spPr bwMode="gray">
          <a:xfrm>
            <a:off x="5648325" y="3865563"/>
            <a:ext cx="371475" cy="446087"/>
          </a:xfrm>
          <a:prstGeom prst="rightArrow">
            <a:avLst>
              <a:gd name="adj1" fmla="val 54861"/>
              <a:gd name="adj2" fmla="val 59167"/>
            </a:avLst>
          </a:prstGeom>
          <a:solidFill>
            <a:schemeClr val="hlink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latinLnBrk="0">
              <a:defRPr/>
            </a:pPr>
            <a:endParaRPr kumimoji="0" lang="ko-KR" altLang="en-US" sz="1600">
              <a:ea typeface="+mn-ea"/>
            </a:endParaRPr>
          </a:p>
        </p:txBody>
      </p:sp>
      <p:sp>
        <p:nvSpPr>
          <p:cNvPr id="59" name="AutoShape 374"/>
          <p:cNvSpPr>
            <a:spLocks noChangeArrowheads="1"/>
          </p:cNvSpPr>
          <p:nvPr/>
        </p:nvSpPr>
        <p:spPr bwMode="gray">
          <a:xfrm>
            <a:off x="4246563" y="5089525"/>
            <a:ext cx="465137" cy="368300"/>
          </a:xfrm>
          <a:prstGeom prst="downArrow">
            <a:avLst>
              <a:gd name="adj1" fmla="val 50167"/>
              <a:gd name="adj2" fmla="val 58051"/>
            </a:avLst>
          </a:prstGeom>
          <a:solidFill>
            <a:schemeClr val="folHlink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latinLnBrk="0">
              <a:defRPr/>
            </a:pPr>
            <a:endParaRPr kumimoji="0" lang="ko-KR" altLang="en-US">
              <a:ea typeface="+mn-ea"/>
            </a:endParaRPr>
          </a:p>
        </p:txBody>
      </p:sp>
      <p:sp>
        <p:nvSpPr>
          <p:cNvPr id="60" name="AutoShape 375"/>
          <p:cNvSpPr>
            <a:spLocks noChangeArrowheads="1"/>
          </p:cNvSpPr>
          <p:nvPr/>
        </p:nvSpPr>
        <p:spPr bwMode="gray">
          <a:xfrm>
            <a:off x="3054350" y="3865563"/>
            <a:ext cx="374650" cy="439737"/>
          </a:xfrm>
          <a:prstGeom prst="leftArrow">
            <a:avLst>
              <a:gd name="adj1" fmla="val 50000"/>
              <a:gd name="adj2" fmla="val 53815"/>
            </a:avLst>
          </a:prstGeom>
          <a:solidFill>
            <a:schemeClr val="accent1"/>
          </a:solidFill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latinLnBrk="0">
              <a:defRPr/>
            </a:pPr>
            <a:endParaRPr kumimoji="0" lang="ko-KR" altLang="en-US">
              <a:ea typeface="+mn-ea"/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41275" y="3048000"/>
            <a:ext cx="3006725" cy="15589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pAutoFit/>
          </a:bodyPr>
          <a:lstStyle/>
          <a:p>
            <a:pPr latinLnBrk="0">
              <a:lnSpc>
                <a:spcPct val="150000"/>
              </a:lnSpc>
              <a:defRPr/>
            </a:pPr>
            <a:r>
              <a:rPr kumimoji="0" lang="en-US" altLang="ko-KR" sz="1600" spc="-15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     </a:t>
            </a:r>
          </a:p>
          <a:p>
            <a:pPr latinLnBrk="0">
              <a:lnSpc>
                <a:spcPct val="150000"/>
              </a:lnSpc>
              <a:defRPr/>
            </a:pPr>
            <a:r>
              <a:rPr kumimoji="0" lang="en-US" altLang="ko-KR" sz="16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  </a:t>
            </a:r>
          </a:p>
          <a:p>
            <a:pPr latinLnBrk="0">
              <a:lnSpc>
                <a:spcPct val="150000"/>
              </a:lnSpc>
              <a:defRPr/>
            </a:pPr>
            <a:r>
              <a:rPr kumimoji="0" lang="en-US" altLang="ko-KR" sz="16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 </a:t>
            </a:r>
          </a:p>
        </p:txBody>
      </p:sp>
      <p:sp>
        <p:nvSpPr>
          <p:cNvPr id="84" name="직사각형 83"/>
          <p:cNvSpPr/>
          <p:nvPr/>
        </p:nvSpPr>
        <p:spPr>
          <a:xfrm>
            <a:off x="2895600" y="1454150"/>
            <a:ext cx="3810000" cy="755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atinLnBrk="0">
              <a:defRPr/>
            </a:pPr>
            <a:endParaRPr kumimoji="0" lang="ko-KR" altLang="en-US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latinLnBrk="0">
              <a:defRPr/>
            </a:pPr>
            <a:endParaRPr kumimoji="0" lang="en-US" altLang="ko-KR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latinLnBrk="0">
              <a:defRPr/>
            </a:pPr>
            <a:endParaRPr kumimoji="0" lang="en-US" altLang="ko-KR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latinLnBrk="0">
              <a:defRPr/>
            </a:pPr>
            <a:endParaRPr kumimoji="0" lang="en-US" altLang="ko-KR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latinLnBrk="0">
              <a:defRPr/>
            </a:pPr>
            <a:endParaRPr kumimoji="0" lang="ko-KR" altLang="en-US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5" name="직사각형 84"/>
          <p:cNvSpPr/>
          <p:nvPr/>
        </p:nvSpPr>
        <p:spPr>
          <a:xfrm>
            <a:off x="3048000" y="1447800"/>
            <a:ext cx="35052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ko-KR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kumimoji="0"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Y울릉도M" pitchFamily="18" charset="-127"/>
                <a:ea typeface="HY울릉도M" pitchFamily="18" charset="-127"/>
              </a:rPr>
              <a:t>Take wastes </a:t>
            </a:r>
            <a:r>
              <a:rPr kumimoji="0" lang="en-US" altLang="ko-KR" sz="16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HY울릉도M" pitchFamily="18" charset="-127"/>
                <a:ea typeface="HY울릉도M" pitchFamily="18" charset="-127"/>
              </a:rPr>
              <a:t>collection </a:t>
            </a:r>
            <a:r>
              <a:rPr kumimoji="0"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Y울릉도M" pitchFamily="18" charset="-127"/>
                <a:ea typeface="HY울릉도M" pitchFamily="18" charset="-127"/>
              </a:rPr>
              <a:t>bag </a:t>
            </a:r>
            <a:endParaRPr kumimoji="0" lang="ko-KR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89" name="직사각형 88"/>
          <p:cNvSpPr/>
          <p:nvPr/>
        </p:nvSpPr>
        <p:spPr>
          <a:xfrm>
            <a:off x="6219825" y="3398838"/>
            <a:ext cx="2743200" cy="2139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altLang="ko-KR" sz="16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  Measuring, Classifying,  </a:t>
            </a:r>
          </a:p>
          <a:p>
            <a:pPr latinLnBrk="0">
              <a:spcAft>
                <a:spcPts val="600"/>
              </a:spcAft>
              <a:defRPr/>
            </a:pPr>
            <a:r>
              <a:rPr kumimoji="0" lang="en-US" altLang="ko-KR" sz="16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  </a:t>
            </a:r>
            <a:r>
              <a:rPr kumimoji="0" lang="en-US" altLang="ko-KR" sz="1600" spc="-15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C</a:t>
            </a:r>
            <a:r>
              <a:rPr kumimoji="0" lang="en-US" altLang="ko-KR" sz="1600" spc="-150" dirty="0">
                <a:solidFill>
                  <a:schemeClr val="tx1">
                    <a:lumMod val="95000"/>
                    <a:lumOff val="5000"/>
                  </a:schemeClr>
                </a:solidFill>
                <a:latin typeface="HY울릉도M" pitchFamily="18" charset="-127"/>
                <a:ea typeface="HY울릉도M" pitchFamily="18" charset="-127"/>
              </a:rPr>
              <a:t>ollecting</a:t>
            </a:r>
            <a:r>
              <a:rPr kumimoji="0"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Y울릉도M" pitchFamily="18" charset="-127"/>
                <a:ea typeface="HY울릉도M" pitchFamily="18" charset="-127"/>
              </a:rPr>
              <a:t> &amp; </a:t>
            </a:r>
            <a:r>
              <a:rPr kumimoji="0" lang="en-US" altLang="ko-KR" sz="16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Recording   </a:t>
            </a:r>
          </a:p>
          <a:p>
            <a:pPr latinLnBrk="0">
              <a:defRPr/>
            </a:pPr>
            <a:r>
              <a:rPr kumimoji="0" lang="en-US" altLang="ko-KR" sz="16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  ⇒ by </a:t>
            </a:r>
            <a:r>
              <a:rPr kumimoji="0" lang="en-US" altLang="ko-KR" sz="16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waste types  </a:t>
            </a:r>
          </a:p>
          <a:p>
            <a:pPr latinLnBrk="0">
              <a:defRPr/>
            </a:pPr>
            <a:r>
              <a:rPr kumimoji="0" lang="en-US" altLang="ko-KR" sz="16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  ⇒ by </a:t>
            </a:r>
            <a:r>
              <a:rPr kumimoji="0" lang="en-US" altLang="ko-KR" sz="16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related</a:t>
            </a:r>
            <a:r>
              <a:rPr kumimoji="0" lang="en-US" altLang="ko-KR" sz="16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kumimoji="0" lang="en-US" altLang="ko-KR" sz="16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works</a:t>
            </a:r>
          </a:p>
          <a:p>
            <a:pPr latinLnBrk="0">
              <a:defRPr/>
            </a:pPr>
            <a:r>
              <a:rPr kumimoji="0" lang="en-US" altLang="ko-KR" sz="16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  </a:t>
            </a:r>
            <a:r>
              <a:rPr kumimoji="0" lang="ko-KR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Y울릉도M" pitchFamily="18" charset="-127"/>
                <a:ea typeface="HY울릉도M" pitchFamily="18" charset="-127"/>
              </a:rPr>
              <a:t>⇒ </a:t>
            </a:r>
            <a:r>
              <a:rPr kumimoji="0" lang="en-US" altLang="ko-KR" sz="16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contaminated</a:t>
            </a:r>
            <a:r>
              <a:rPr kumimoji="0"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Y울릉도M" pitchFamily="18" charset="-127"/>
                <a:ea typeface="HY울릉도M" pitchFamily="18" charset="-127"/>
              </a:rPr>
              <a:t> or </a:t>
            </a:r>
          </a:p>
          <a:p>
            <a:pPr latinLnBrk="0">
              <a:defRPr/>
            </a:pPr>
            <a:r>
              <a:rPr kumimoji="0" lang="en-US" altLang="ko-KR" sz="16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       clean</a:t>
            </a:r>
          </a:p>
          <a:p>
            <a:pPr latinLnBrk="0">
              <a:defRPr/>
            </a:pPr>
            <a:r>
              <a:rPr kumimoji="0"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Y울릉도M" pitchFamily="18" charset="-127"/>
                <a:ea typeface="HY울릉도M" pitchFamily="18" charset="-127"/>
              </a:rPr>
              <a:t>   ⇒ </a:t>
            </a:r>
            <a:r>
              <a:rPr kumimoji="0" lang="en-US" altLang="ko-KR" sz="1600" dirty="0">
                <a:solidFill>
                  <a:srgbClr val="FF0000"/>
                </a:solidFill>
                <a:latin typeface="HY울릉도M" pitchFamily="18" charset="-127"/>
                <a:ea typeface="HY울릉도M" pitchFamily="18" charset="-127"/>
              </a:rPr>
              <a:t>daily &amp; cumulative</a:t>
            </a:r>
            <a:endParaRPr kumimoji="0" lang="ko-KR" altLang="en-US" sz="1600" u="sng" dirty="0">
              <a:solidFill>
                <a:srgbClr val="FF00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96" name="직사각형 95"/>
          <p:cNvSpPr/>
          <p:nvPr/>
        </p:nvSpPr>
        <p:spPr>
          <a:xfrm>
            <a:off x="6477000" y="6062663"/>
            <a:ext cx="254000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0">
              <a:defRPr/>
            </a:pPr>
            <a:r>
              <a:rPr kumimoji="0" lang="ko-KR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endParaRPr kumimoji="0" lang="ko-KR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98" name="직사각형 97"/>
          <p:cNvSpPr/>
          <p:nvPr/>
        </p:nvSpPr>
        <p:spPr>
          <a:xfrm>
            <a:off x="2860675" y="5497513"/>
            <a:ext cx="3311525" cy="400050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latinLnBrk="0">
              <a:spcAft>
                <a:spcPts val="400"/>
              </a:spcAft>
              <a:defRPr/>
            </a:pPr>
            <a:r>
              <a:rPr kumimoji="0" lang="en-US" altLang="ko-KR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monitoring shift for wastes</a:t>
            </a:r>
            <a:endParaRPr kumimoji="0" lang="ko-KR" altLang="en-US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Y울릉도M" pitchFamily="18" charset="-127"/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2895600" y="5892800"/>
            <a:ext cx="3341688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0">
              <a:defRPr/>
            </a:pPr>
            <a:r>
              <a:rPr kumimoji="0" lang="ko-KR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kumimoji="0"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Y울릉도M" pitchFamily="18" charset="-127"/>
                <a:ea typeface="HY울릉도M" pitchFamily="18" charset="-127"/>
              </a:rPr>
              <a:t>regular check for work place</a:t>
            </a:r>
            <a:endParaRPr kumimoji="0" lang="ko-KR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00" name="타원 99"/>
          <p:cNvSpPr/>
          <p:nvPr/>
        </p:nvSpPr>
        <p:spPr>
          <a:xfrm>
            <a:off x="2895600" y="606901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 sz="1600"/>
          </a:p>
        </p:txBody>
      </p:sp>
      <p:sp>
        <p:nvSpPr>
          <p:cNvPr id="101" name="직사각형 100"/>
          <p:cNvSpPr/>
          <p:nvPr/>
        </p:nvSpPr>
        <p:spPr>
          <a:xfrm>
            <a:off x="2895600" y="6197600"/>
            <a:ext cx="360521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atinLnBrk="0">
              <a:defRPr/>
            </a:pPr>
            <a:r>
              <a:rPr kumimoji="0" lang="ko-KR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Y울릉도M" pitchFamily="18" charset="-127"/>
                <a:ea typeface="HY울릉도M" pitchFamily="18" charset="-127"/>
              </a:rPr>
              <a:t> </a:t>
            </a:r>
            <a:r>
              <a:rPr kumimoji="0"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Y울릉도M" pitchFamily="18" charset="-127"/>
                <a:ea typeface="HY울릉도M" pitchFamily="18" charset="-127"/>
              </a:rPr>
              <a:t>classify &amp; help to treat wastes </a:t>
            </a:r>
          </a:p>
          <a:p>
            <a:pPr latinLnBrk="0">
              <a:defRPr/>
            </a:pPr>
            <a:r>
              <a:rPr kumimoji="0"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kumimoji="0" lang="en-US" altLang="ko-KR" sz="1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Y울릉도M" pitchFamily="18" charset="-127"/>
                <a:ea typeface="HY울릉도M" pitchFamily="18" charset="-127"/>
              </a:rPr>
              <a:t>contaminted</a:t>
            </a:r>
            <a:r>
              <a:rPr kumimoji="0" lang="en-US" altLang="ko-K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HY울릉도M" pitchFamily="18" charset="-127"/>
                <a:ea typeface="HY울릉도M" pitchFamily="18" charset="-127"/>
              </a:rPr>
              <a:t> / clean)</a:t>
            </a:r>
            <a:endParaRPr kumimoji="0" lang="ko-KR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02" name="타원 101"/>
          <p:cNvSpPr/>
          <p:nvPr/>
        </p:nvSpPr>
        <p:spPr>
          <a:xfrm>
            <a:off x="2895600" y="6350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 sz="1600"/>
          </a:p>
        </p:txBody>
      </p:sp>
      <p:sp>
        <p:nvSpPr>
          <p:cNvPr id="34" name="타원 33"/>
          <p:cNvSpPr/>
          <p:nvPr/>
        </p:nvSpPr>
        <p:spPr>
          <a:xfrm>
            <a:off x="88900" y="317341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/>
          </a:p>
        </p:txBody>
      </p:sp>
      <p:sp>
        <p:nvSpPr>
          <p:cNvPr id="35" name="타원 34"/>
          <p:cNvSpPr/>
          <p:nvPr/>
        </p:nvSpPr>
        <p:spPr>
          <a:xfrm>
            <a:off x="90488" y="3581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3049588" y="1792288"/>
            <a:ext cx="3579812" cy="434975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0">
              <a:lnSpc>
                <a:spcPct val="70000"/>
              </a:lnSpc>
            </a:pPr>
            <a:r>
              <a:rPr kumimoji="0" lang="en-US" altLang="ko-KR" sz="1600">
                <a:solidFill>
                  <a:srgbClr val="0D0D0D"/>
                </a:solidFill>
                <a:latin typeface="HY울릉도M" pitchFamily="18" charset="-127"/>
                <a:ea typeface="HY울릉도M" pitchFamily="18" charset="-127"/>
              </a:rPr>
              <a:t> Register Name in charge of wastes </a:t>
            </a:r>
            <a:endParaRPr kumimoji="0" lang="ko-KR" altLang="en-US" sz="1600">
              <a:solidFill>
                <a:srgbClr val="0D0D0D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8454" name="Rectangle 2"/>
          <p:cNvSpPr>
            <a:spLocks noGrp="1"/>
          </p:cNvSpPr>
          <p:nvPr>
            <p:ph type="title" idx="4294967295"/>
          </p:nvPr>
        </p:nvSpPr>
        <p:spPr>
          <a:xfrm>
            <a:off x="1447800" y="46038"/>
            <a:ext cx="5257800" cy="944562"/>
          </a:xfrm>
          <a:noFill/>
        </p:spPr>
        <p:txBody>
          <a:bodyPr/>
          <a:lstStyle/>
          <a:p>
            <a:pPr eaLnBrk="1" hangingPunct="1"/>
            <a:r>
              <a:rPr lang="en-US" altLang="ko-KR" cap="none" smtClean="0">
                <a:effectLst/>
                <a:latin typeface="Franklin Gothic Demi" pitchFamily="34" charset="0"/>
                <a:ea typeface="굴림" charset="-127"/>
              </a:rPr>
              <a:t>Plan for Improvement</a:t>
            </a:r>
            <a:endParaRPr lang="en-US" altLang="ko-KR" cap="none" smtClean="0">
              <a:solidFill>
                <a:schemeClr val="accent1"/>
              </a:solidFill>
              <a:effectLst/>
              <a:latin typeface="Franklin Gothic Demi" pitchFamily="34" charset="0"/>
              <a:ea typeface="굴림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58738" y="2608263"/>
            <a:ext cx="2987675" cy="498475"/>
          </a:xfrm>
          <a:prstGeom prst="rect">
            <a:avLst/>
          </a:prstGeom>
          <a:solidFill>
            <a:srgbClr val="00B050"/>
          </a:solidFill>
        </p:spPr>
        <p:txBody>
          <a:bodyPr lIns="36000" tIns="36000" rIns="36000" bIns="36000" anchor="ctr" anchorCtr="1">
            <a:spAutoFit/>
          </a:bodyPr>
          <a:lstStyle/>
          <a:p>
            <a:pPr latinLnBrk="0">
              <a:lnSpc>
                <a:spcPct val="70000"/>
              </a:lnSpc>
            </a:pPr>
            <a:r>
              <a:rPr kumimoji="0" lang="en-US" altLang="ko-KR" sz="2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Demi" pitchFamily="34" charset="0"/>
                <a:ea typeface="HY울릉도M" pitchFamily="18" charset="-127"/>
              </a:rPr>
              <a:t>Reducing action before work</a:t>
            </a:r>
            <a:endParaRPr kumimoji="0" lang="ko-KR" altLang="en-US" sz="2000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2895600" y="1066800"/>
            <a:ext cx="3810000" cy="381000"/>
          </a:xfrm>
          <a:prstGeom prst="rect">
            <a:avLst/>
          </a:prstGeom>
          <a:solidFill>
            <a:srgbClr val="FFFF00"/>
          </a:solidFill>
        </p:spPr>
        <p:txBody>
          <a:bodyPr lIns="36000" tIns="36000" rIns="36000" bIns="36000" anchor="ctr" anchorCtr="1">
            <a:spAutoFit/>
          </a:bodyPr>
          <a:lstStyle/>
          <a:p>
            <a:pPr latinLnBrk="0">
              <a:defRPr/>
            </a:pPr>
            <a:r>
              <a:rPr kumimoji="0" lang="en-US" altLang="ko-KR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HY울릉도M" pitchFamily="18" charset="-127"/>
              </a:rPr>
              <a:t>Wastes collection station </a:t>
            </a:r>
            <a:r>
              <a:rPr kumimoji="0" lang="en-US" altLang="ko-KR" sz="16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HY울릉도M" pitchFamily="18" charset="-127"/>
              </a:rPr>
              <a:t>(PAB 77’)</a:t>
            </a:r>
            <a:endParaRPr kumimoji="0" lang="ko-KR" altLang="en-US" sz="16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ea typeface="+mn-ea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6219825" y="2667000"/>
            <a:ext cx="2771775" cy="688975"/>
          </a:xfrm>
          <a:prstGeom prst="rect">
            <a:avLst/>
          </a:prstGeom>
          <a:solidFill>
            <a:srgbClr val="FFFF00"/>
          </a:solidFill>
        </p:spPr>
        <p:txBody>
          <a:bodyPr lIns="36000" tIns="36000" rIns="36000" bIns="36000" anchor="ctr" anchorCtr="1">
            <a:spAutoFit/>
          </a:bodyPr>
          <a:lstStyle/>
          <a:p>
            <a:pPr latinLnBrk="0">
              <a:defRPr/>
            </a:pPr>
            <a:r>
              <a:rPr kumimoji="0" lang="en-US" altLang="ko-KR" sz="2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HY울릉도M" pitchFamily="18" charset="-127"/>
              </a:rPr>
              <a:t>Real time Measuring &amp; Recording  </a:t>
            </a:r>
            <a:r>
              <a:rPr kumimoji="0" lang="en-US" altLang="ko-KR" sz="16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HY울릉도M" pitchFamily="18" charset="-127"/>
              </a:rPr>
              <a:t>(PAB 77’)</a:t>
            </a:r>
            <a:endParaRPr kumimoji="0" lang="ko-KR" altLang="en-US" sz="16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ea typeface="+mn-ea"/>
            </a:endParaRPr>
          </a:p>
        </p:txBody>
      </p:sp>
      <p:sp>
        <p:nvSpPr>
          <p:cNvPr id="46" name="타원 45"/>
          <p:cNvSpPr/>
          <p:nvPr/>
        </p:nvSpPr>
        <p:spPr>
          <a:xfrm>
            <a:off x="6296025" y="352901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 sz="1600"/>
          </a:p>
        </p:txBody>
      </p:sp>
      <p:sp>
        <p:nvSpPr>
          <p:cNvPr id="47" name="직사각형 46"/>
          <p:cNvSpPr/>
          <p:nvPr/>
        </p:nvSpPr>
        <p:spPr>
          <a:xfrm>
            <a:off x="228600" y="3048000"/>
            <a:ext cx="2895600" cy="482600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0">
              <a:lnSpc>
                <a:spcPct val="80000"/>
              </a:lnSpc>
            </a:pPr>
            <a:r>
              <a:rPr kumimoji="0" lang="en-US" altLang="ko-KR" sz="160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Estimate the quantity of waste  </a:t>
            </a:r>
          </a:p>
        </p:txBody>
      </p:sp>
      <p:sp>
        <p:nvSpPr>
          <p:cNvPr id="48" name="직사각형 47"/>
          <p:cNvSpPr/>
          <p:nvPr/>
        </p:nvSpPr>
        <p:spPr>
          <a:xfrm>
            <a:off x="228600" y="3352800"/>
            <a:ext cx="2819400" cy="482600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0">
              <a:lnSpc>
                <a:spcPct val="80000"/>
              </a:lnSpc>
            </a:pPr>
            <a:r>
              <a:rPr kumimoji="0" lang="en-US" altLang="ko-KR" sz="160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Review the activity of workers</a:t>
            </a:r>
          </a:p>
        </p:txBody>
      </p:sp>
      <p:sp>
        <p:nvSpPr>
          <p:cNvPr id="49" name="타원 48"/>
          <p:cNvSpPr/>
          <p:nvPr/>
        </p:nvSpPr>
        <p:spPr>
          <a:xfrm>
            <a:off x="114300" y="3963988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/>
          </a:p>
        </p:txBody>
      </p:sp>
      <p:sp>
        <p:nvSpPr>
          <p:cNvPr id="52" name="직사각형 51"/>
          <p:cNvSpPr/>
          <p:nvPr/>
        </p:nvSpPr>
        <p:spPr>
          <a:xfrm>
            <a:off x="76200" y="3810000"/>
            <a:ext cx="3048000" cy="677863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0">
              <a:lnSpc>
                <a:spcPct val="80000"/>
              </a:lnSpc>
            </a:pPr>
            <a:r>
              <a:rPr kumimoji="0" lang="en-US" altLang="ko-KR" sz="160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   Restrict carrying unnecessary materials in RCA at entrance</a:t>
            </a:r>
            <a:endParaRPr kumimoji="0" lang="ko-KR" altLang="en-US" sz="160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56" name="타원 55"/>
          <p:cNvSpPr/>
          <p:nvPr/>
        </p:nvSpPr>
        <p:spPr>
          <a:xfrm>
            <a:off x="3006725" y="1573213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/>
          </a:p>
        </p:txBody>
      </p:sp>
      <p:sp>
        <p:nvSpPr>
          <p:cNvPr id="61" name="타원 60"/>
          <p:cNvSpPr/>
          <p:nvPr/>
        </p:nvSpPr>
        <p:spPr>
          <a:xfrm>
            <a:off x="2998788" y="19685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0">
              <a:defRPr/>
            </a:pPr>
            <a:endParaRPr kumimoji="0"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85800" y="1143000"/>
            <a:ext cx="7086600" cy="830263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altLang="ko-K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Development &amp; operation</a:t>
            </a:r>
          </a:p>
          <a:p>
            <a:pPr latinLnBrk="0">
              <a:defRPr/>
            </a:pPr>
            <a:r>
              <a:rPr kumimoji="0" lang="en-US" altLang="ko-K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of Real-time management program for </a:t>
            </a:r>
            <a:r>
              <a:rPr kumimoji="0" lang="en-US" altLang="ko-KR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Radwastes</a:t>
            </a:r>
            <a:endParaRPr kumimoji="0" lang="ko-KR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Y울릉도M" pitchFamily="18" charset="-127"/>
            </a:endParaRPr>
          </a:p>
        </p:txBody>
      </p:sp>
      <p:grpSp>
        <p:nvGrpSpPr>
          <p:cNvPr id="20482" name="Group 48"/>
          <p:cNvGrpSpPr>
            <a:grpSpLocks noChangeAspect="1"/>
          </p:cNvGrpSpPr>
          <p:nvPr/>
        </p:nvGrpSpPr>
        <p:grpSpPr bwMode="auto">
          <a:xfrm>
            <a:off x="381000" y="1258888"/>
            <a:ext cx="165100" cy="165100"/>
            <a:chOff x="384" y="1776"/>
            <a:chExt cx="1488" cy="1488"/>
          </a:xfrm>
        </p:grpSpPr>
        <p:sp>
          <p:nvSpPr>
            <p:cNvPr id="34" name="Oval 49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1019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  <p:sp>
          <p:nvSpPr>
            <p:cNvPr id="35" name="Oval 50"/>
            <p:cNvSpPr>
              <a:spLocks noChangeArrowheads="1"/>
            </p:cNvSpPr>
            <p:nvPr/>
          </p:nvSpPr>
          <p:spPr bwMode="gray">
            <a:xfrm>
              <a:off x="413" y="1805"/>
              <a:ext cx="1431" cy="143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4902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</p:grpSp>
      <p:sp>
        <p:nvSpPr>
          <p:cNvPr id="58" name="AutoShape 3"/>
          <p:cNvSpPr>
            <a:spLocks noChangeArrowheads="1"/>
          </p:cNvSpPr>
          <p:nvPr/>
        </p:nvSpPr>
        <p:spPr bwMode="gray">
          <a:xfrm>
            <a:off x="5749925" y="3271838"/>
            <a:ext cx="3116263" cy="2752725"/>
          </a:xfrm>
          <a:prstGeom prst="roundRect">
            <a:avLst>
              <a:gd name="adj" fmla="val 8014"/>
            </a:avLst>
          </a:prstGeom>
          <a:solidFill>
            <a:srgbClr val="FF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latinLnBrk="0">
              <a:defRPr/>
            </a:pPr>
            <a:endParaRPr kumimoji="0" lang="ko-KR" altLang="en-US" b="1">
              <a:latin typeface="+mj-lt"/>
              <a:ea typeface="+mn-ea"/>
            </a:endParaRPr>
          </a:p>
        </p:txBody>
      </p:sp>
      <p:sp>
        <p:nvSpPr>
          <p:cNvPr id="61" name="AutoShape 4"/>
          <p:cNvSpPr>
            <a:spLocks noChangeArrowheads="1"/>
          </p:cNvSpPr>
          <p:nvPr/>
        </p:nvSpPr>
        <p:spPr bwMode="gray">
          <a:xfrm>
            <a:off x="5813425" y="3336925"/>
            <a:ext cx="2703513" cy="2611438"/>
          </a:xfrm>
          <a:prstGeom prst="roundRect">
            <a:avLst>
              <a:gd name="adj" fmla="val 7912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0">
              <a:defRPr/>
            </a:pPr>
            <a:endParaRPr kumimoji="0" lang="ko-KR" altLang="en-US" b="1">
              <a:latin typeface="+mj-lt"/>
              <a:ea typeface="+mn-ea"/>
            </a:endParaRPr>
          </a:p>
        </p:txBody>
      </p:sp>
      <p:grpSp>
        <p:nvGrpSpPr>
          <p:cNvPr id="20485" name="Group 5"/>
          <p:cNvGrpSpPr>
            <a:grpSpLocks/>
          </p:cNvGrpSpPr>
          <p:nvPr/>
        </p:nvGrpSpPr>
        <p:grpSpPr bwMode="auto">
          <a:xfrm>
            <a:off x="2738438" y="2708275"/>
            <a:ext cx="2857500" cy="466725"/>
            <a:chOff x="752" y="1413"/>
            <a:chExt cx="1321" cy="294"/>
          </a:xfrm>
        </p:grpSpPr>
        <p:sp>
          <p:nvSpPr>
            <p:cNvPr id="68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9216"/>
                    <a:invGamma/>
                  </a:scheme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  <p:sp>
          <p:nvSpPr>
            <p:cNvPr id="69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  <p:sp>
          <p:nvSpPr>
            <p:cNvPr id="70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</p:grpSp>
      <p:grpSp>
        <p:nvGrpSpPr>
          <p:cNvPr id="20486" name="Group 9"/>
          <p:cNvGrpSpPr>
            <a:grpSpLocks/>
          </p:cNvGrpSpPr>
          <p:nvPr/>
        </p:nvGrpSpPr>
        <p:grpSpPr bwMode="auto">
          <a:xfrm>
            <a:off x="5707063" y="2708275"/>
            <a:ext cx="3132137" cy="466725"/>
            <a:chOff x="3623" y="1413"/>
            <a:chExt cx="1321" cy="294"/>
          </a:xfrm>
        </p:grpSpPr>
        <p:sp>
          <p:nvSpPr>
            <p:cNvPr id="72" name="AutoShape 10"/>
            <p:cNvSpPr>
              <a:spLocks noChangeArrowheads="1"/>
            </p:cNvSpPr>
            <p:nvPr/>
          </p:nvSpPr>
          <p:spPr bwMode="gray"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9020"/>
                    <a:invGamma/>
                  </a:schemeClr>
                </a:gs>
              </a:gsLst>
              <a:lin ang="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 b="1">
                <a:latin typeface="+mj-lt"/>
                <a:ea typeface="+mn-ea"/>
              </a:endParaRPr>
            </a:p>
          </p:txBody>
        </p:sp>
        <p:sp>
          <p:nvSpPr>
            <p:cNvPr id="73" name="AutoShape 11"/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 b="1">
                <a:latin typeface="+mj-lt"/>
                <a:ea typeface="+mn-ea"/>
              </a:endParaRPr>
            </a:p>
          </p:txBody>
        </p:sp>
        <p:sp>
          <p:nvSpPr>
            <p:cNvPr id="74" name="AutoShape 12"/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 b="1">
                <a:latin typeface="+mj-lt"/>
                <a:ea typeface="+mn-ea"/>
              </a:endParaRPr>
            </a:p>
          </p:txBody>
        </p:sp>
      </p:grpSp>
      <p:sp>
        <p:nvSpPr>
          <p:cNvPr id="20487" name="AutoShape 13"/>
          <p:cNvSpPr>
            <a:spLocks noChangeArrowheads="1"/>
          </p:cNvSpPr>
          <p:nvPr/>
        </p:nvSpPr>
        <p:spPr bwMode="gray">
          <a:xfrm>
            <a:off x="2738438" y="3271838"/>
            <a:ext cx="2849562" cy="2713037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76" name="Text Box 18"/>
          <p:cNvSpPr txBox="1">
            <a:spLocks noChangeArrowheads="1"/>
          </p:cNvSpPr>
          <p:nvPr/>
        </p:nvSpPr>
        <p:spPr bwMode="white">
          <a:xfrm>
            <a:off x="3343275" y="2743200"/>
            <a:ext cx="160020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>
              <a:spcBef>
                <a:spcPct val="50000"/>
              </a:spcBef>
              <a:defRPr/>
            </a:pPr>
            <a:r>
              <a:rPr kumimoji="0"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+mn-ea"/>
                <a:cs typeface="Arial" charset="0"/>
              </a:rPr>
              <a:t>Data  Base</a:t>
            </a:r>
            <a:endParaRPr kumimoji="0"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  <a:ea typeface="+mn-ea"/>
              <a:cs typeface="Arial" charset="0"/>
            </a:endParaRPr>
          </a:p>
        </p:txBody>
      </p:sp>
      <p:sp>
        <p:nvSpPr>
          <p:cNvPr id="78" name="AutoShape 16"/>
          <p:cNvSpPr>
            <a:spLocks noChangeArrowheads="1"/>
          </p:cNvSpPr>
          <p:nvPr/>
        </p:nvSpPr>
        <p:spPr bwMode="blackGray">
          <a:xfrm rot="-10793605" flipH="1" flipV="1">
            <a:off x="1322388" y="1985963"/>
            <a:ext cx="1981200" cy="755650"/>
          </a:xfrm>
          <a:prstGeom prst="rightArrow">
            <a:avLst>
              <a:gd name="adj1" fmla="val 46509"/>
              <a:gd name="adj2" fmla="val 37621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atinLnBrk="0">
              <a:defRPr/>
            </a:pPr>
            <a:endParaRPr kumimoji="0" lang="ko-KR" altLang="en-US">
              <a:ea typeface="+mn-ea"/>
            </a:endParaRPr>
          </a:p>
        </p:txBody>
      </p:sp>
      <p:sp>
        <p:nvSpPr>
          <p:cNvPr id="79" name="Rectangle 17"/>
          <p:cNvSpPr>
            <a:spLocks noChangeArrowheads="1"/>
          </p:cNvSpPr>
          <p:nvPr/>
        </p:nvSpPr>
        <p:spPr bwMode="gray">
          <a:xfrm>
            <a:off x="5992813" y="3379788"/>
            <a:ext cx="24923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0">
              <a:buClr>
                <a:srgbClr val="FF0066"/>
              </a:buClr>
              <a:buSzPct val="75000"/>
              <a:buFont typeface="Arial" charset="0"/>
              <a:buNone/>
              <a:defRPr/>
            </a:pPr>
            <a:r>
              <a:rPr kumimoji="0" lang="en-US" sz="1900" b="1" dirty="0">
                <a:solidFill>
                  <a:srgbClr val="FF0000"/>
                </a:solidFill>
                <a:latin typeface="+mj-lt"/>
                <a:ea typeface="HY울릉도M" pitchFamily="18" charset="-127"/>
                <a:cs typeface="Arial" charset="0"/>
              </a:rPr>
              <a:t> </a:t>
            </a:r>
            <a:r>
              <a:rPr kumimoji="0" lang="en-US" sz="1900" b="1" spc="-150" dirty="0">
                <a:solidFill>
                  <a:srgbClr val="FF0000"/>
                </a:solidFill>
                <a:latin typeface="+mj-lt"/>
                <a:ea typeface="HY울릉도M" pitchFamily="18" charset="-127"/>
                <a:cs typeface="Arial" charset="0"/>
              </a:rPr>
              <a:t>daily general  status</a:t>
            </a:r>
            <a:endParaRPr kumimoji="0" lang="en-US" sz="1900" b="1" spc="-150" dirty="0">
              <a:solidFill>
                <a:srgbClr val="FF0000"/>
              </a:solidFill>
              <a:latin typeface="+mj-lt"/>
              <a:ea typeface="HY울릉도M" pitchFamily="18" charset="-127"/>
              <a:cs typeface="Arial" charset="0"/>
            </a:endParaRPr>
          </a:p>
        </p:txBody>
      </p:sp>
      <p:sp>
        <p:nvSpPr>
          <p:cNvPr id="80" name="Rectangle 18"/>
          <p:cNvSpPr>
            <a:spLocks noChangeArrowheads="1"/>
          </p:cNvSpPr>
          <p:nvPr/>
        </p:nvSpPr>
        <p:spPr bwMode="gray">
          <a:xfrm>
            <a:off x="5981700" y="4964113"/>
            <a:ext cx="2246313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0">
              <a:buClr>
                <a:srgbClr val="FF0066"/>
              </a:buClr>
              <a:buSzPct val="75000"/>
              <a:buFont typeface="Arial" charset="0"/>
              <a:buNone/>
              <a:defRPr/>
            </a:pPr>
            <a:r>
              <a:rPr kumimoji="0" lang="en-US" sz="1900" b="1" dirty="0">
                <a:solidFill>
                  <a:srgbClr val="FF0000"/>
                </a:solidFill>
                <a:latin typeface="+mj-lt"/>
                <a:ea typeface="HY울릉도M" pitchFamily="18" charset="-127"/>
                <a:cs typeface="Arial" charset="0"/>
              </a:rPr>
              <a:t> </a:t>
            </a:r>
            <a:r>
              <a:rPr kumimoji="0" lang="en-US" sz="1900" b="1" dirty="0">
                <a:solidFill>
                  <a:srgbClr val="FF0000"/>
                </a:solidFill>
                <a:latin typeface="+mj-lt"/>
                <a:ea typeface="HY울릉도M" pitchFamily="18" charset="-127"/>
                <a:cs typeface="Arial" charset="0"/>
              </a:rPr>
              <a:t>analysis</a:t>
            </a:r>
            <a:endParaRPr kumimoji="0" lang="en-US" sz="1900" b="1" dirty="0">
              <a:solidFill>
                <a:srgbClr val="FF0000"/>
              </a:solidFill>
              <a:latin typeface="+mj-lt"/>
              <a:ea typeface="HY울릉도M" pitchFamily="18" charset="-127"/>
              <a:cs typeface="Arial" charset="0"/>
            </a:endParaRPr>
          </a:p>
        </p:txBody>
      </p:sp>
      <p:grpSp>
        <p:nvGrpSpPr>
          <p:cNvPr id="20492" name="Group 21"/>
          <p:cNvGrpSpPr>
            <a:grpSpLocks/>
          </p:cNvGrpSpPr>
          <p:nvPr/>
        </p:nvGrpSpPr>
        <p:grpSpPr bwMode="auto">
          <a:xfrm>
            <a:off x="5881688" y="3482975"/>
            <a:ext cx="168275" cy="168275"/>
            <a:chOff x="2928" y="2208"/>
            <a:chExt cx="262" cy="262"/>
          </a:xfrm>
        </p:grpSpPr>
        <p:sp>
          <p:nvSpPr>
            <p:cNvPr id="84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 b="1">
                <a:latin typeface="+mj-lt"/>
                <a:ea typeface="+mn-ea"/>
              </a:endParaRPr>
            </a:p>
          </p:txBody>
        </p:sp>
        <p:sp>
          <p:nvSpPr>
            <p:cNvPr id="85" name="Oval 23"/>
            <p:cNvSpPr>
              <a:spLocks noChangeArrowheads="1"/>
            </p:cNvSpPr>
            <p:nvPr/>
          </p:nvSpPr>
          <p:spPr bwMode="gray">
            <a:xfrm>
              <a:off x="2948" y="2230"/>
              <a:ext cx="220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 b="1">
                <a:latin typeface="+mj-lt"/>
                <a:ea typeface="+mn-ea"/>
              </a:endParaRPr>
            </a:p>
          </p:txBody>
        </p:sp>
      </p:grpSp>
      <p:grpSp>
        <p:nvGrpSpPr>
          <p:cNvPr id="20493" name="Group 24"/>
          <p:cNvGrpSpPr>
            <a:grpSpLocks/>
          </p:cNvGrpSpPr>
          <p:nvPr/>
        </p:nvGrpSpPr>
        <p:grpSpPr bwMode="auto">
          <a:xfrm>
            <a:off x="5881688" y="5089525"/>
            <a:ext cx="168275" cy="168275"/>
            <a:chOff x="2928" y="2208"/>
            <a:chExt cx="262" cy="262"/>
          </a:xfrm>
        </p:grpSpPr>
        <p:sp>
          <p:nvSpPr>
            <p:cNvPr id="87" name="Oval 2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 b="1">
                <a:latin typeface="+mj-lt"/>
                <a:ea typeface="+mn-ea"/>
              </a:endParaRPr>
            </a:p>
          </p:txBody>
        </p:sp>
        <p:sp>
          <p:nvSpPr>
            <p:cNvPr id="88" name="Oval 26"/>
            <p:cNvSpPr>
              <a:spLocks noChangeArrowheads="1"/>
            </p:cNvSpPr>
            <p:nvPr/>
          </p:nvSpPr>
          <p:spPr bwMode="gray">
            <a:xfrm>
              <a:off x="2948" y="2230"/>
              <a:ext cx="220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 b="1">
                <a:latin typeface="+mj-lt"/>
                <a:ea typeface="+mn-ea"/>
              </a:endParaRPr>
            </a:p>
          </p:txBody>
        </p:sp>
      </p:grpSp>
      <p:sp>
        <p:nvSpPr>
          <p:cNvPr id="20494" name="AutoShape 28"/>
          <p:cNvSpPr>
            <a:spLocks noChangeArrowheads="1"/>
          </p:cNvSpPr>
          <p:nvPr/>
        </p:nvSpPr>
        <p:spPr bwMode="gray">
          <a:xfrm>
            <a:off x="2814638" y="3498850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195"/>
            </a:schemeClr>
          </a:solidFill>
          <a:ln w="57150" algn="ctr">
            <a:noFill/>
            <a:round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20495" name="AutoShape 29"/>
          <p:cNvSpPr>
            <a:spLocks noChangeArrowheads="1"/>
          </p:cNvSpPr>
          <p:nvPr/>
        </p:nvSpPr>
        <p:spPr bwMode="gray">
          <a:xfrm>
            <a:off x="2814638" y="4083050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195"/>
            </a:schemeClr>
          </a:solidFill>
          <a:ln w="57150" algn="ctr">
            <a:noFill/>
            <a:round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20496" name="AutoShape 30"/>
          <p:cNvSpPr>
            <a:spLocks noChangeArrowheads="1"/>
          </p:cNvSpPr>
          <p:nvPr/>
        </p:nvSpPr>
        <p:spPr bwMode="gray">
          <a:xfrm>
            <a:off x="2814638" y="4643438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195"/>
            </a:schemeClr>
          </a:solidFill>
          <a:ln w="57150" algn="ctr">
            <a:noFill/>
            <a:round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96" name="AutoShape 34"/>
          <p:cNvSpPr>
            <a:spLocks noChangeArrowheads="1"/>
          </p:cNvSpPr>
          <p:nvPr/>
        </p:nvSpPr>
        <p:spPr bwMode="blackGray">
          <a:xfrm rot="10793605" flipV="1">
            <a:off x="2063750" y="6059488"/>
            <a:ext cx="1620838" cy="755650"/>
          </a:xfrm>
          <a:prstGeom prst="rightArrow">
            <a:avLst>
              <a:gd name="adj1" fmla="val 46509"/>
              <a:gd name="adj2" fmla="val 37713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atinLnBrk="0">
              <a:defRPr/>
            </a:pPr>
            <a:endParaRPr kumimoji="0" lang="ko-KR" altLang="en-US">
              <a:ea typeface="+mn-ea"/>
            </a:endParaRPr>
          </a:p>
        </p:txBody>
      </p:sp>
      <p:sp>
        <p:nvSpPr>
          <p:cNvPr id="42" name="AutoShape 8"/>
          <p:cNvSpPr>
            <a:spLocks noChangeArrowheads="1"/>
          </p:cNvSpPr>
          <p:nvPr/>
        </p:nvSpPr>
        <p:spPr bwMode="gray">
          <a:xfrm>
            <a:off x="263525" y="2716213"/>
            <a:ext cx="2176463" cy="3236912"/>
          </a:xfrm>
          <a:prstGeom prst="roundRect">
            <a:avLst>
              <a:gd name="adj" fmla="val 12699"/>
            </a:avLst>
          </a:prstGeom>
          <a:gradFill rotWithShape="1">
            <a:gsLst>
              <a:gs pos="0">
                <a:schemeClr val="folHlink">
                  <a:gamma/>
                  <a:shade val="69804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latinLnBrk="0">
              <a:defRPr/>
            </a:pPr>
            <a:endParaRPr kumimoji="0" lang="ko-KR" altLang="en-US">
              <a:ea typeface="+mn-ea"/>
            </a:endParaRPr>
          </a:p>
        </p:txBody>
      </p:sp>
      <p:sp>
        <p:nvSpPr>
          <p:cNvPr id="44" name="Text Box 18"/>
          <p:cNvSpPr txBox="1">
            <a:spLocks noChangeArrowheads="1"/>
          </p:cNvSpPr>
          <p:nvPr/>
        </p:nvSpPr>
        <p:spPr bwMode="white">
          <a:xfrm>
            <a:off x="257175" y="2740025"/>
            <a:ext cx="2168525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 latinLnBrk="0">
              <a:spcBef>
                <a:spcPct val="50000"/>
              </a:spcBef>
              <a:defRPr/>
            </a:pPr>
            <a:r>
              <a:rPr kumimoji="0" lang="en-US" altLang="ko-KR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  <a:ea typeface="HY울릉도M" pitchFamily="18" charset="-127"/>
              </a:rPr>
              <a:t>collection Station</a:t>
            </a:r>
            <a:endParaRPr kumimoji="0" lang="en-US" sz="20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  <a:cs typeface="Arial" charset="0"/>
            </a:endParaRPr>
          </a:p>
        </p:txBody>
      </p:sp>
      <p:sp>
        <p:nvSpPr>
          <p:cNvPr id="48" name="Text Box 9"/>
          <p:cNvSpPr txBox="1">
            <a:spLocks noChangeArrowheads="1"/>
          </p:cNvSpPr>
          <p:nvPr/>
        </p:nvSpPr>
        <p:spPr bwMode="gray">
          <a:xfrm>
            <a:off x="484188" y="3454400"/>
            <a:ext cx="20574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>
              <a:defRPr/>
            </a:pPr>
            <a:r>
              <a:rPr kumimoji="0" lang="en-US" altLang="ko-KR" sz="1600" b="1" spc="-150" dirty="0">
                <a:solidFill>
                  <a:srgbClr val="000000"/>
                </a:solidFill>
                <a:latin typeface="+mj-lt"/>
                <a:ea typeface="HY헤드라인M" pitchFamily="18" charset="-127"/>
                <a:cs typeface="Arial" charset="0"/>
              </a:rPr>
              <a:t>Real time </a:t>
            </a:r>
            <a:r>
              <a:rPr kumimoji="0" lang="en-US" altLang="ko-KR" sz="1600" b="1" dirty="0">
                <a:solidFill>
                  <a:srgbClr val="000000"/>
                </a:solidFill>
                <a:latin typeface="+mj-lt"/>
                <a:ea typeface="HY헤드라인M" pitchFamily="18" charset="-127"/>
                <a:cs typeface="Arial" charset="0"/>
              </a:rPr>
              <a:t>classifying</a:t>
            </a:r>
          </a:p>
          <a:p>
            <a:pPr eaLnBrk="0" latinLnBrk="0" hangingPunct="0">
              <a:defRPr/>
            </a:pPr>
            <a:r>
              <a:rPr kumimoji="0" lang="en-US" altLang="ko-KR" sz="1600" b="1" dirty="0">
                <a:solidFill>
                  <a:srgbClr val="000000"/>
                </a:solidFill>
                <a:latin typeface="+mj-lt"/>
                <a:ea typeface="HY헤드라인M" pitchFamily="18" charset="-127"/>
                <a:cs typeface="Arial" charset="0"/>
              </a:rPr>
              <a:t>&amp; Summarizing </a:t>
            </a:r>
            <a:endParaRPr kumimoji="0" lang="en-US" sz="1600" b="1" dirty="0">
              <a:solidFill>
                <a:srgbClr val="000000"/>
              </a:solidFill>
              <a:latin typeface="+mj-lt"/>
              <a:ea typeface="HY헤드라인M" pitchFamily="18" charset="-127"/>
              <a:cs typeface="Arial" charset="0"/>
            </a:endParaRPr>
          </a:p>
        </p:txBody>
      </p:sp>
      <p:sp>
        <p:nvSpPr>
          <p:cNvPr id="56" name="Text Box 9"/>
          <p:cNvSpPr txBox="1">
            <a:spLocks noChangeArrowheads="1"/>
          </p:cNvSpPr>
          <p:nvPr/>
        </p:nvSpPr>
        <p:spPr bwMode="gray">
          <a:xfrm>
            <a:off x="484188" y="3124200"/>
            <a:ext cx="2227262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>
              <a:defRPr/>
            </a:pPr>
            <a:r>
              <a:rPr kumimoji="0" lang="en-US" altLang="ko-KR" sz="1600" b="1" dirty="0">
                <a:solidFill>
                  <a:srgbClr val="000000"/>
                </a:solidFill>
                <a:latin typeface="+mj-lt"/>
                <a:ea typeface="HY헤드라인M" pitchFamily="18" charset="-127"/>
                <a:cs typeface="Arial" charset="0"/>
              </a:rPr>
              <a:t>Location</a:t>
            </a:r>
            <a:r>
              <a:rPr kumimoji="0" lang="ko-KR" altLang="en-US" sz="1600" b="1" dirty="0">
                <a:solidFill>
                  <a:srgbClr val="000000"/>
                </a:solidFill>
                <a:latin typeface="+mj-lt"/>
                <a:ea typeface="HY헤드라인M" pitchFamily="18" charset="-127"/>
                <a:cs typeface="Arial" charset="0"/>
              </a:rPr>
              <a:t> </a:t>
            </a:r>
            <a:r>
              <a:rPr kumimoji="0" lang="en-US" altLang="ko-KR" sz="1600" b="1" dirty="0">
                <a:solidFill>
                  <a:srgbClr val="000000"/>
                </a:solidFill>
                <a:latin typeface="+mj-lt"/>
                <a:ea typeface="HY헤드라인M" pitchFamily="18" charset="-127"/>
                <a:cs typeface="Arial" charset="0"/>
              </a:rPr>
              <a:t>: PAB 77’</a:t>
            </a:r>
            <a:endParaRPr kumimoji="0" lang="en-US" sz="1600" b="1" dirty="0">
              <a:solidFill>
                <a:srgbClr val="000000"/>
              </a:solidFill>
              <a:latin typeface="+mj-lt"/>
              <a:ea typeface="HY헤드라인M" pitchFamily="18" charset="-127"/>
              <a:cs typeface="Arial" charset="0"/>
            </a:endParaRPr>
          </a:p>
        </p:txBody>
      </p:sp>
      <p:grpSp>
        <p:nvGrpSpPr>
          <p:cNvPr id="20502" name="Group 21"/>
          <p:cNvGrpSpPr>
            <a:grpSpLocks noChangeAspect="1"/>
          </p:cNvGrpSpPr>
          <p:nvPr/>
        </p:nvGrpSpPr>
        <p:grpSpPr bwMode="auto">
          <a:xfrm>
            <a:off x="357188" y="3556000"/>
            <a:ext cx="84137" cy="84138"/>
            <a:chOff x="2928" y="2208"/>
            <a:chExt cx="262" cy="262"/>
          </a:xfrm>
        </p:grpSpPr>
        <p:sp>
          <p:nvSpPr>
            <p:cNvPr id="65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  <p:sp>
          <p:nvSpPr>
            <p:cNvPr id="66" name="Oval 23"/>
            <p:cNvSpPr>
              <a:spLocks noChangeArrowheads="1"/>
            </p:cNvSpPr>
            <p:nvPr/>
          </p:nvSpPr>
          <p:spPr bwMode="gray">
            <a:xfrm>
              <a:off x="2948" y="2228"/>
              <a:ext cx="218" cy="22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</p:grpSp>
      <p:grpSp>
        <p:nvGrpSpPr>
          <p:cNvPr id="20503" name="Group 21"/>
          <p:cNvGrpSpPr>
            <a:grpSpLocks noChangeAspect="1"/>
          </p:cNvGrpSpPr>
          <p:nvPr/>
        </p:nvGrpSpPr>
        <p:grpSpPr bwMode="auto">
          <a:xfrm>
            <a:off x="361950" y="3241675"/>
            <a:ext cx="84138" cy="84138"/>
            <a:chOff x="2928" y="2208"/>
            <a:chExt cx="262" cy="262"/>
          </a:xfrm>
        </p:grpSpPr>
        <p:sp>
          <p:nvSpPr>
            <p:cNvPr id="97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  <p:sp>
          <p:nvSpPr>
            <p:cNvPr id="99" name="Oval 23"/>
            <p:cNvSpPr>
              <a:spLocks noChangeArrowheads="1"/>
            </p:cNvSpPr>
            <p:nvPr/>
          </p:nvSpPr>
          <p:spPr bwMode="gray">
            <a:xfrm>
              <a:off x="2948" y="2228"/>
              <a:ext cx="218" cy="22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</p:grpSp>
      <p:cxnSp>
        <p:nvCxnSpPr>
          <p:cNvPr id="102" name="직선 연결선 101"/>
          <p:cNvCxnSpPr/>
          <p:nvPr/>
        </p:nvCxnSpPr>
        <p:spPr>
          <a:xfrm rot="5400000">
            <a:off x="377032" y="4347369"/>
            <a:ext cx="4419600" cy="1587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 Box 9"/>
          <p:cNvSpPr txBox="1">
            <a:spLocks noChangeArrowheads="1"/>
          </p:cNvSpPr>
          <p:nvPr/>
        </p:nvSpPr>
        <p:spPr bwMode="gray">
          <a:xfrm>
            <a:off x="985838" y="2138363"/>
            <a:ext cx="163195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>
              <a:defRPr/>
            </a:pPr>
            <a:r>
              <a:rPr kumimoji="0" lang="en-US" altLang="ko-KR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  <a:cs typeface="Arial" charset="0"/>
              </a:rPr>
              <a:t>Field Data</a:t>
            </a:r>
            <a:endParaRPr kumimoji="0"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Y울릉도M" pitchFamily="18" charset="-127"/>
              <a:cs typeface="Arial" charset="0"/>
            </a:endParaRPr>
          </a:p>
        </p:txBody>
      </p:sp>
      <p:sp>
        <p:nvSpPr>
          <p:cNvPr id="104" name="Text Box 9"/>
          <p:cNvSpPr txBox="1">
            <a:spLocks noChangeArrowheads="1"/>
          </p:cNvSpPr>
          <p:nvPr/>
        </p:nvSpPr>
        <p:spPr bwMode="gray">
          <a:xfrm>
            <a:off x="3195638" y="2138363"/>
            <a:ext cx="269875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>
              <a:defRPr/>
            </a:pPr>
            <a:r>
              <a:rPr kumimoji="0"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  <a:cs typeface="Arial" charset="0"/>
              </a:rPr>
              <a:t>Program </a:t>
            </a:r>
            <a:endParaRPr kumimoji="0"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Y울릉도M" pitchFamily="18" charset="-127"/>
              <a:cs typeface="Arial" charset="0"/>
            </a:endParaRPr>
          </a:p>
        </p:txBody>
      </p:sp>
      <p:sp>
        <p:nvSpPr>
          <p:cNvPr id="20507" name="AutoShape 30"/>
          <p:cNvSpPr>
            <a:spLocks noChangeArrowheads="1"/>
          </p:cNvSpPr>
          <p:nvPr/>
        </p:nvSpPr>
        <p:spPr bwMode="gray">
          <a:xfrm>
            <a:off x="2814638" y="5194300"/>
            <a:ext cx="2698750" cy="428625"/>
          </a:xfrm>
          <a:prstGeom prst="roundRect">
            <a:avLst>
              <a:gd name="adj" fmla="val 50000"/>
            </a:avLst>
          </a:prstGeom>
          <a:solidFill>
            <a:schemeClr val="accent2">
              <a:alpha val="50195"/>
            </a:schemeClr>
          </a:solidFill>
          <a:ln w="57150" algn="ctr">
            <a:noFill/>
            <a:round/>
            <a:headEnd/>
            <a:tailEnd/>
          </a:ln>
        </p:spPr>
        <p:txBody>
          <a:bodyPr wrap="none" anchor="ctr"/>
          <a:lstStyle/>
          <a:p>
            <a:pPr latinLnBrk="0"/>
            <a:endParaRPr kumimoji="0" lang="ko-KR" altLang="en-US"/>
          </a:p>
        </p:txBody>
      </p:sp>
      <p:sp>
        <p:nvSpPr>
          <p:cNvPr id="110" name="Rectangle 17"/>
          <p:cNvSpPr>
            <a:spLocks noChangeArrowheads="1"/>
          </p:cNvSpPr>
          <p:nvPr/>
        </p:nvSpPr>
        <p:spPr bwMode="gray">
          <a:xfrm>
            <a:off x="5992813" y="4202113"/>
            <a:ext cx="27209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0">
              <a:buClr>
                <a:srgbClr val="FF0066"/>
              </a:buClr>
              <a:buSzPct val="75000"/>
              <a:buFont typeface="Arial" charset="0"/>
              <a:buNone/>
              <a:defRPr/>
            </a:pPr>
            <a:r>
              <a:rPr kumimoji="0" lang="en-US" sz="1900" b="1" dirty="0">
                <a:solidFill>
                  <a:srgbClr val="FF0000"/>
                </a:solidFill>
                <a:latin typeface="+mj-lt"/>
                <a:ea typeface="HY울릉도M" pitchFamily="18" charset="-127"/>
                <a:cs typeface="Arial" charset="0"/>
              </a:rPr>
              <a:t> </a:t>
            </a:r>
            <a:r>
              <a:rPr kumimoji="0" lang="en-US" sz="1900" b="1" dirty="0">
                <a:solidFill>
                  <a:srgbClr val="FF0000"/>
                </a:solidFill>
                <a:latin typeface="+mj-lt"/>
                <a:ea typeface="HY울릉도M" pitchFamily="18" charset="-127"/>
                <a:cs typeface="Arial" charset="0"/>
              </a:rPr>
              <a:t>cumulative </a:t>
            </a:r>
            <a:r>
              <a:rPr kumimoji="0" lang="en-US" altLang="ko-KR" sz="1900" b="1" dirty="0">
                <a:solidFill>
                  <a:srgbClr val="FF0000"/>
                </a:solidFill>
                <a:latin typeface="+mj-lt"/>
                <a:ea typeface="HY울릉도M" pitchFamily="18" charset="-127"/>
                <a:cs typeface="Arial" charset="0"/>
              </a:rPr>
              <a:t>Trend</a:t>
            </a:r>
            <a:endParaRPr kumimoji="0" lang="en-US" sz="1900" b="1" dirty="0">
              <a:solidFill>
                <a:srgbClr val="FF0000"/>
              </a:solidFill>
              <a:latin typeface="+mj-lt"/>
              <a:ea typeface="HY울릉도M" pitchFamily="18" charset="-127"/>
              <a:cs typeface="Arial" charset="0"/>
            </a:endParaRPr>
          </a:p>
        </p:txBody>
      </p:sp>
      <p:grpSp>
        <p:nvGrpSpPr>
          <p:cNvPr id="20509" name="Group 21"/>
          <p:cNvGrpSpPr>
            <a:grpSpLocks/>
          </p:cNvGrpSpPr>
          <p:nvPr/>
        </p:nvGrpSpPr>
        <p:grpSpPr bwMode="auto">
          <a:xfrm>
            <a:off x="5881688" y="4327525"/>
            <a:ext cx="168275" cy="168275"/>
            <a:chOff x="2928" y="2208"/>
            <a:chExt cx="262" cy="262"/>
          </a:xfrm>
        </p:grpSpPr>
        <p:sp>
          <p:nvSpPr>
            <p:cNvPr id="113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 b="1">
                <a:latin typeface="+mj-lt"/>
                <a:ea typeface="+mn-ea"/>
              </a:endParaRPr>
            </a:p>
          </p:txBody>
        </p:sp>
        <p:sp>
          <p:nvSpPr>
            <p:cNvPr id="114" name="Oval 23"/>
            <p:cNvSpPr>
              <a:spLocks noChangeArrowheads="1"/>
            </p:cNvSpPr>
            <p:nvPr/>
          </p:nvSpPr>
          <p:spPr bwMode="gray">
            <a:xfrm>
              <a:off x="2948" y="2230"/>
              <a:ext cx="220" cy="218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3529"/>
                    <a:invGamma/>
                  </a:scheme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 b="1">
                <a:latin typeface="+mj-lt"/>
                <a:ea typeface="+mn-ea"/>
              </a:endParaRPr>
            </a:p>
          </p:txBody>
        </p:sp>
      </p:grpSp>
      <p:sp>
        <p:nvSpPr>
          <p:cNvPr id="116" name="Text Box 9"/>
          <p:cNvSpPr txBox="1">
            <a:spLocks noChangeArrowheads="1"/>
          </p:cNvSpPr>
          <p:nvPr/>
        </p:nvSpPr>
        <p:spPr bwMode="gray">
          <a:xfrm>
            <a:off x="2922588" y="6259513"/>
            <a:ext cx="34290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>
              <a:defRPr/>
            </a:pPr>
            <a:r>
              <a:rPr kumimoji="0" lang="en-US" altLang="ko-KR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  <a:cs typeface="Arial" charset="0"/>
              </a:rPr>
              <a:t>Feedback (analysis &amp; action)</a:t>
            </a:r>
            <a:endParaRPr kumimoji="0" lang="en-US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Y울릉도M" pitchFamily="18" charset="-127"/>
              <a:cs typeface="Arial" charset="0"/>
            </a:endParaRPr>
          </a:p>
        </p:txBody>
      </p:sp>
      <p:sp>
        <p:nvSpPr>
          <p:cNvPr id="117" name="Text Box 9"/>
          <p:cNvSpPr txBox="1">
            <a:spLocks noChangeArrowheads="1"/>
          </p:cNvSpPr>
          <p:nvPr/>
        </p:nvSpPr>
        <p:spPr bwMode="gray">
          <a:xfrm>
            <a:off x="103188" y="6216650"/>
            <a:ext cx="2743200" cy="368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latinLnBrk="0" hangingPunct="0">
              <a:defRPr/>
            </a:pPr>
            <a:r>
              <a:rPr kumimoji="0" lang="en-US" altLang="ko-KR" b="1" i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  <a:cs typeface="Arial" charset="0"/>
              </a:rPr>
              <a:t>Radwastes</a:t>
            </a:r>
            <a:r>
              <a:rPr kumimoji="0" lang="en-US" altLang="ko-KR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  <a:cs typeface="Arial" charset="0"/>
              </a:rPr>
              <a:t> reduction</a:t>
            </a:r>
            <a:endParaRPr kumimoji="0" lang="en-US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Y울릉도M" pitchFamily="18" charset="-127"/>
              <a:cs typeface="Arial" charset="0"/>
            </a:endParaRPr>
          </a:p>
        </p:txBody>
      </p:sp>
      <p:sp>
        <p:nvSpPr>
          <p:cNvPr id="81" name="Text Box 19"/>
          <p:cNvSpPr txBox="1">
            <a:spLocks noChangeArrowheads="1"/>
          </p:cNvSpPr>
          <p:nvPr/>
        </p:nvSpPr>
        <p:spPr bwMode="gray">
          <a:xfrm>
            <a:off x="6059488" y="3673475"/>
            <a:ext cx="2730500" cy="554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latinLnBrk="0" hangingPunct="0">
              <a:defRPr/>
            </a:pPr>
            <a:r>
              <a:rPr kumimoji="0" lang="en-US" altLang="ko-KR" sz="1500" b="1" dirty="0">
                <a:solidFill>
                  <a:srgbClr val="1C1C1C"/>
                </a:solidFill>
                <a:latin typeface="+mj-lt"/>
                <a:ea typeface="HY울릉도M" pitchFamily="18" charset="-127"/>
                <a:cs typeface="Arial" charset="0"/>
              </a:rPr>
              <a:t>Works / </a:t>
            </a:r>
            <a:r>
              <a:rPr kumimoji="0" lang="en-US" altLang="ko-KR" sz="1500" b="1" dirty="0" err="1">
                <a:solidFill>
                  <a:srgbClr val="1C1C1C"/>
                </a:solidFill>
                <a:latin typeface="+mj-lt"/>
                <a:ea typeface="HY울릉도M" pitchFamily="18" charset="-127"/>
                <a:cs typeface="Arial" charset="0"/>
              </a:rPr>
              <a:t>radwaste</a:t>
            </a:r>
            <a:r>
              <a:rPr kumimoji="0" lang="en-US" altLang="ko-KR" sz="1500" b="1" dirty="0">
                <a:solidFill>
                  <a:srgbClr val="1C1C1C"/>
                </a:solidFill>
                <a:latin typeface="+mj-lt"/>
                <a:ea typeface="HY울릉도M" pitchFamily="18" charset="-127"/>
                <a:cs typeface="Arial" charset="0"/>
              </a:rPr>
              <a:t> types / contaminated or clean</a:t>
            </a:r>
            <a:r>
              <a:rPr kumimoji="0" lang="ko-KR" altLang="en-US" sz="1500" b="1" dirty="0">
                <a:solidFill>
                  <a:srgbClr val="1C1C1C"/>
                </a:solidFill>
                <a:latin typeface="+mj-lt"/>
                <a:ea typeface="HY울릉도M" pitchFamily="18" charset="-127"/>
                <a:cs typeface="Arial" charset="0"/>
              </a:rPr>
              <a:t> </a:t>
            </a:r>
            <a:endParaRPr kumimoji="0" lang="en-US" sz="1500" b="1" dirty="0">
              <a:solidFill>
                <a:srgbClr val="1C1C1C"/>
              </a:solidFill>
              <a:latin typeface="+mj-lt"/>
              <a:ea typeface="HY울릉도M" pitchFamily="18" charset="-127"/>
              <a:cs typeface="Arial" charset="0"/>
            </a:endParaRPr>
          </a:p>
        </p:txBody>
      </p:sp>
      <p:sp>
        <p:nvSpPr>
          <p:cNvPr id="93" name="Rectangle 31"/>
          <p:cNvSpPr>
            <a:spLocks noChangeArrowheads="1"/>
          </p:cNvSpPr>
          <p:nvPr/>
        </p:nvSpPr>
        <p:spPr bwMode="gray">
          <a:xfrm>
            <a:off x="2782888" y="3571875"/>
            <a:ext cx="2297112" cy="31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kumimoji="0"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  <a:cs typeface="Arial" charset="0"/>
              </a:rPr>
              <a:t> </a:t>
            </a:r>
            <a:r>
              <a:rPr kumimoji="0" lang="en-US" altLang="ko-KR" sz="1600" b="1" dirty="0" err="1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  <a:cs typeface="Arial" charset="0"/>
              </a:rPr>
              <a:t>Radwaste</a:t>
            </a:r>
            <a:r>
              <a:rPr kumimoji="0" lang="en-US" altLang="ko-KR" sz="16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  <a:cs typeface="Arial" charset="0"/>
              </a:rPr>
              <a:t> types </a:t>
            </a:r>
            <a:r>
              <a:rPr kumimoji="0" lang="en-US" altLang="ko-K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  <a:cs typeface="Arial" charset="0"/>
              </a:rPr>
              <a:t>D/B</a:t>
            </a:r>
            <a:endParaRPr kumimoji="0"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Y울릉도M" pitchFamily="18" charset="-127"/>
              <a:cs typeface="Arial" charset="0"/>
            </a:endParaRPr>
          </a:p>
        </p:txBody>
      </p:sp>
      <p:sp>
        <p:nvSpPr>
          <p:cNvPr id="94" name="Rectangle 32"/>
          <p:cNvSpPr>
            <a:spLocks noChangeArrowheads="1"/>
          </p:cNvSpPr>
          <p:nvPr/>
        </p:nvSpPr>
        <p:spPr bwMode="gray">
          <a:xfrm>
            <a:off x="2782888" y="4156075"/>
            <a:ext cx="2197100" cy="31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kumimoji="0"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  <a:cs typeface="Arial" charset="0"/>
              </a:rPr>
              <a:t> </a:t>
            </a:r>
            <a:r>
              <a:rPr kumimoji="0"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  <a:cs typeface="Arial" charset="0"/>
              </a:rPr>
              <a:t>Related</a:t>
            </a:r>
            <a:r>
              <a:rPr kumimoji="0" lang="en-US" altLang="ko-KR" sz="16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  <a:cs typeface="Arial" charset="0"/>
              </a:rPr>
              <a:t> works </a:t>
            </a:r>
            <a:r>
              <a:rPr kumimoji="0" lang="en-US" altLang="ko-K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  <a:cs typeface="Arial" charset="0"/>
              </a:rPr>
              <a:t>D/B</a:t>
            </a:r>
            <a:endParaRPr kumimoji="0"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Y울릉도M" pitchFamily="18" charset="-127"/>
              <a:cs typeface="Arial" charset="0"/>
            </a:endParaRPr>
          </a:p>
        </p:txBody>
      </p:sp>
      <p:sp>
        <p:nvSpPr>
          <p:cNvPr id="95" name="Rectangle 33"/>
          <p:cNvSpPr>
            <a:spLocks noChangeArrowheads="1"/>
          </p:cNvSpPr>
          <p:nvPr/>
        </p:nvSpPr>
        <p:spPr bwMode="gray">
          <a:xfrm>
            <a:off x="2782888" y="4714875"/>
            <a:ext cx="2586037" cy="31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kumimoji="0"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  <a:cs typeface="Arial" charset="0"/>
              </a:rPr>
              <a:t> </a:t>
            </a:r>
            <a:r>
              <a:rPr kumimoji="0" lang="en-US" altLang="ko-KR" sz="1600" b="1" dirty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  <a:cs typeface="Arial" charset="0"/>
              </a:rPr>
              <a:t>contaminated/clean</a:t>
            </a:r>
            <a:r>
              <a:rPr kumimoji="0" lang="en-US" altLang="ko-KR" sz="1600" b="1" spc="-150" dirty="0">
                <a:solidFill>
                  <a:srgbClr val="1C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  <a:cs typeface="Arial" charset="0"/>
              </a:rPr>
              <a:t> </a:t>
            </a:r>
            <a:r>
              <a:rPr kumimoji="0" lang="en-US" altLang="ko-KR" sz="1600" b="1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  <a:cs typeface="Arial" charset="0"/>
              </a:rPr>
              <a:t>D/B</a:t>
            </a:r>
            <a:endParaRPr kumimoji="0" lang="en-US" sz="16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Y울릉도M" pitchFamily="18" charset="-127"/>
              <a:cs typeface="Arial" charset="0"/>
            </a:endParaRPr>
          </a:p>
        </p:txBody>
      </p:sp>
      <p:sp>
        <p:nvSpPr>
          <p:cNvPr id="108" name="Rectangle 33"/>
          <p:cNvSpPr>
            <a:spLocks noChangeArrowheads="1"/>
          </p:cNvSpPr>
          <p:nvPr/>
        </p:nvSpPr>
        <p:spPr bwMode="gray">
          <a:xfrm>
            <a:off x="2782888" y="5265738"/>
            <a:ext cx="2519362" cy="31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atinLnBrk="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kumimoji="0"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  <a:cs typeface="Arial" charset="0"/>
              </a:rPr>
              <a:t> </a:t>
            </a:r>
            <a:r>
              <a:rPr kumimoji="0"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  <a:cs typeface="Arial" charset="0"/>
              </a:rPr>
              <a:t>daily</a:t>
            </a:r>
            <a:r>
              <a:rPr kumimoji="0"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  <a:cs typeface="Arial" charset="0"/>
              </a:rPr>
              <a:t> </a:t>
            </a:r>
            <a:r>
              <a:rPr kumimoji="0" lang="en-US" altLang="ko-K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  <a:cs typeface="Arial" charset="0"/>
              </a:rPr>
              <a:t>/ cumulative</a:t>
            </a:r>
            <a:r>
              <a:rPr kumimoji="0" lang="ko-KR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  <a:cs typeface="Arial" charset="0"/>
              </a:rPr>
              <a:t> </a:t>
            </a:r>
            <a:r>
              <a:rPr kumimoji="0" lang="en-US" altLang="ko-K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  <a:cs typeface="Arial" charset="0"/>
              </a:rPr>
              <a:t>D/B</a:t>
            </a:r>
            <a:endParaRPr kumimoji="0"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Y울릉도M" pitchFamily="18" charset="-127"/>
              <a:cs typeface="Arial" charset="0"/>
            </a:endParaRPr>
          </a:p>
        </p:txBody>
      </p:sp>
      <p:sp>
        <p:nvSpPr>
          <p:cNvPr id="111" name="Text Box 19"/>
          <p:cNvSpPr txBox="1">
            <a:spLocks noChangeArrowheads="1"/>
          </p:cNvSpPr>
          <p:nvPr/>
        </p:nvSpPr>
        <p:spPr bwMode="gray">
          <a:xfrm>
            <a:off x="6059488" y="4471988"/>
            <a:ext cx="2882900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latinLnBrk="0" hangingPunct="0">
              <a:defRPr/>
            </a:pPr>
            <a:r>
              <a:rPr kumimoji="0" lang="en-US" altLang="ko-KR" sz="1500" b="1" dirty="0">
                <a:solidFill>
                  <a:srgbClr val="1C1C1C"/>
                </a:solidFill>
                <a:latin typeface="+mj-lt"/>
                <a:ea typeface="HY울릉도M" pitchFamily="18" charset="-127"/>
                <a:cs typeface="Arial" charset="0"/>
              </a:rPr>
              <a:t>Main Works / </a:t>
            </a:r>
            <a:r>
              <a:rPr kumimoji="0" lang="en-US" altLang="ko-KR" sz="1500" b="1" spc="-150" dirty="0" err="1">
                <a:solidFill>
                  <a:srgbClr val="1C1C1C"/>
                </a:solidFill>
                <a:latin typeface="+mj-lt"/>
                <a:ea typeface="HY울릉도M" pitchFamily="18" charset="-127"/>
                <a:cs typeface="Arial" charset="0"/>
              </a:rPr>
              <a:t>Radwaste</a:t>
            </a:r>
            <a:r>
              <a:rPr kumimoji="0" lang="en-US" altLang="ko-KR" sz="1500" b="1" dirty="0">
                <a:solidFill>
                  <a:srgbClr val="1C1C1C"/>
                </a:solidFill>
                <a:latin typeface="+mj-lt"/>
                <a:ea typeface="HY울릉도M" pitchFamily="18" charset="-127"/>
                <a:cs typeface="Arial" charset="0"/>
              </a:rPr>
              <a:t> types   </a:t>
            </a:r>
            <a:endParaRPr kumimoji="0" lang="en-US" sz="1500" b="1" dirty="0">
              <a:solidFill>
                <a:srgbClr val="1C1C1C"/>
              </a:solidFill>
              <a:latin typeface="+mj-lt"/>
              <a:ea typeface="HY울릉도M" pitchFamily="18" charset="-127"/>
              <a:cs typeface="Arial" charset="0"/>
            </a:endParaRPr>
          </a:p>
        </p:txBody>
      </p:sp>
      <p:sp>
        <p:nvSpPr>
          <p:cNvPr id="115" name="Text Box 19"/>
          <p:cNvSpPr txBox="1">
            <a:spLocks noChangeArrowheads="1"/>
          </p:cNvSpPr>
          <p:nvPr/>
        </p:nvSpPr>
        <p:spPr bwMode="gray">
          <a:xfrm>
            <a:off x="6059488" y="5224463"/>
            <a:ext cx="2806700" cy="784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latinLnBrk="0" hangingPunct="0">
              <a:defRPr/>
            </a:pPr>
            <a:r>
              <a:rPr kumimoji="0" lang="en-US" altLang="ko-KR" sz="1500" b="1" dirty="0">
                <a:solidFill>
                  <a:srgbClr val="1C1C1C"/>
                </a:solidFill>
                <a:latin typeface="+mj-lt"/>
                <a:ea typeface="HY울릉도M" pitchFamily="18" charset="-127"/>
                <a:cs typeface="Arial" charset="0"/>
              </a:rPr>
              <a:t>investigating &amp; recording   </a:t>
            </a:r>
            <a:r>
              <a:rPr kumimoji="0" lang="ko-KR" altLang="en-US" sz="1500" b="1" dirty="0">
                <a:solidFill>
                  <a:srgbClr val="1C1C1C"/>
                </a:solidFill>
                <a:latin typeface="+mj-lt"/>
                <a:ea typeface="HY울릉도M" pitchFamily="18" charset="-127"/>
                <a:cs typeface="Arial" charset="0"/>
              </a:rPr>
              <a:t> ⇒ </a:t>
            </a:r>
            <a:r>
              <a:rPr kumimoji="0" lang="en-US" altLang="ko-KR" sz="1500" b="1" dirty="0">
                <a:solidFill>
                  <a:srgbClr val="1C1C1C"/>
                </a:solidFill>
                <a:latin typeface="+mj-lt"/>
                <a:ea typeface="HY울릉도M" pitchFamily="18" charset="-127"/>
                <a:cs typeface="Arial" charset="0"/>
              </a:rPr>
              <a:t>Main generation source   </a:t>
            </a:r>
          </a:p>
          <a:p>
            <a:pPr eaLnBrk="0" latinLnBrk="0" hangingPunct="0">
              <a:defRPr/>
            </a:pPr>
            <a:r>
              <a:rPr kumimoji="0" lang="en-US" altLang="ko-KR" sz="1500" b="1" dirty="0">
                <a:solidFill>
                  <a:srgbClr val="1C1C1C"/>
                </a:solidFill>
                <a:latin typeface="+mj-lt"/>
                <a:ea typeface="HY울릉도M" pitchFamily="18" charset="-127"/>
                <a:cs typeface="Arial" charset="0"/>
              </a:rPr>
              <a:t>⇒ </a:t>
            </a:r>
            <a:r>
              <a:rPr kumimoji="0" lang="en-US" altLang="ko-KR" sz="1500" b="1" spc="-150" dirty="0">
                <a:solidFill>
                  <a:srgbClr val="1C1C1C"/>
                </a:solidFill>
                <a:latin typeface="+mj-lt"/>
                <a:ea typeface="HY울릉도M" pitchFamily="18" charset="-127"/>
                <a:cs typeface="Arial" charset="0"/>
              </a:rPr>
              <a:t>excessive / unnecessary </a:t>
            </a:r>
            <a:endParaRPr kumimoji="0" lang="en-US" sz="1500" b="1" spc="-150" dirty="0">
              <a:solidFill>
                <a:srgbClr val="1C1C1C"/>
              </a:solidFill>
              <a:latin typeface="+mj-lt"/>
              <a:ea typeface="HY울릉도M" pitchFamily="18" charset="-127"/>
              <a:cs typeface="Arial" charset="0"/>
            </a:endParaRPr>
          </a:p>
        </p:txBody>
      </p:sp>
      <p:sp>
        <p:nvSpPr>
          <p:cNvPr id="77" name="Text Box 18"/>
          <p:cNvSpPr txBox="1">
            <a:spLocks noChangeArrowheads="1"/>
          </p:cNvSpPr>
          <p:nvPr/>
        </p:nvSpPr>
        <p:spPr bwMode="white">
          <a:xfrm>
            <a:off x="5746750" y="2806700"/>
            <a:ext cx="3048000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latinLnBrk="0">
              <a:lnSpc>
                <a:spcPct val="80000"/>
              </a:lnSpc>
              <a:spcBef>
                <a:spcPts val="0"/>
              </a:spcBef>
              <a:defRPr/>
            </a:pPr>
            <a:r>
              <a:rPr kumimoji="0" lang="en-US" altLang="ko-KR" sz="2000" b="1" spc="-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헤드라인M" pitchFamily="18" charset="-127"/>
                <a:cs typeface="Arial" charset="0"/>
              </a:rPr>
              <a:t>Daily General Status Report</a:t>
            </a:r>
            <a:endParaRPr kumimoji="0" lang="en-US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Y헤드라인M" pitchFamily="18" charset="-127"/>
              <a:cs typeface="Arial" charset="0"/>
            </a:endParaRPr>
          </a:p>
        </p:txBody>
      </p:sp>
      <p:sp>
        <p:nvSpPr>
          <p:cNvPr id="20520" name="Rectangle 2"/>
          <p:cNvSpPr>
            <a:spLocks noGrp="1"/>
          </p:cNvSpPr>
          <p:nvPr>
            <p:ph type="title" idx="4294967295"/>
          </p:nvPr>
        </p:nvSpPr>
        <p:spPr>
          <a:xfrm>
            <a:off x="1447800" y="46038"/>
            <a:ext cx="4343400" cy="944562"/>
          </a:xfrm>
          <a:noFill/>
        </p:spPr>
        <p:txBody>
          <a:bodyPr/>
          <a:lstStyle/>
          <a:p>
            <a:pPr eaLnBrk="1" hangingPunct="1"/>
            <a:r>
              <a:rPr lang="en-US" altLang="ko-KR" cap="none" smtClean="0">
                <a:effectLst/>
                <a:latin typeface="Franklin Gothic Demi" pitchFamily="34" charset="0"/>
                <a:ea typeface="굴림" charset="-127"/>
              </a:rPr>
              <a:t>Improvement </a:t>
            </a:r>
            <a:endParaRPr lang="en-US" altLang="ko-KR" cap="none" smtClean="0">
              <a:solidFill>
                <a:schemeClr val="accent1"/>
              </a:solidFill>
              <a:effectLst/>
              <a:latin typeface="Franklin Gothic Demi" pitchFamily="34" charset="0"/>
              <a:ea typeface="굴림" charset="-127"/>
            </a:endParaRPr>
          </a:p>
        </p:txBody>
      </p:sp>
      <p:pic>
        <p:nvPicPr>
          <p:cNvPr id="20521" name="그림 81" descr="DSCN425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038" y="4114800"/>
            <a:ext cx="1885950" cy="1600200"/>
          </a:xfrm>
          <a:prstGeom prst="rect">
            <a:avLst/>
          </a:prstGeom>
          <a:noFill/>
          <a:ln w="317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9" name="Text Box 19"/>
          <p:cNvSpPr txBox="1">
            <a:spLocks noChangeArrowheads="1"/>
          </p:cNvSpPr>
          <p:nvPr/>
        </p:nvSpPr>
        <p:spPr bwMode="gray">
          <a:xfrm>
            <a:off x="6059488" y="4691063"/>
            <a:ext cx="2882900" cy="322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latinLnBrk="0" hangingPunct="0">
              <a:defRPr/>
            </a:pPr>
            <a:r>
              <a:rPr kumimoji="0" lang="en-US" altLang="ko-KR" sz="1500" b="1" dirty="0">
                <a:solidFill>
                  <a:srgbClr val="1C1C1C"/>
                </a:solidFill>
                <a:latin typeface="+mj-lt"/>
                <a:ea typeface="HY울릉도M" pitchFamily="18" charset="-127"/>
                <a:cs typeface="Arial" charset="0"/>
              </a:rPr>
              <a:t>Daily /  cumulative </a:t>
            </a:r>
            <a:endParaRPr kumimoji="0" lang="en-US" sz="1500" b="1" dirty="0">
              <a:solidFill>
                <a:srgbClr val="1C1C1C"/>
              </a:solidFill>
              <a:latin typeface="+mj-lt"/>
              <a:ea typeface="HY울릉도M" pitchFamily="18" charset="-127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직사각형 35"/>
          <p:cNvSpPr/>
          <p:nvPr/>
        </p:nvSpPr>
        <p:spPr>
          <a:xfrm>
            <a:off x="685800" y="1143000"/>
            <a:ext cx="6553200" cy="461963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latinLnBrk="0">
              <a:defRPr/>
            </a:pPr>
            <a:r>
              <a:rPr kumimoji="0" lang="en-US" altLang="ko-K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HY울릉도M" pitchFamily="18" charset="-127"/>
              </a:rPr>
              <a:t>Real-time management program (DATA BASE)</a:t>
            </a:r>
            <a:endParaRPr kumimoji="0" lang="ko-KR" alt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HY울릉도M" pitchFamily="18" charset="-127"/>
            </a:endParaRPr>
          </a:p>
        </p:txBody>
      </p:sp>
      <p:grpSp>
        <p:nvGrpSpPr>
          <p:cNvPr id="22530" name="Group 48"/>
          <p:cNvGrpSpPr>
            <a:grpSpLocks noChangeAspect="1"/>
          </p:cNvGrpSpPr>
          <p:nvPr/>
        </p:nvGrpSpPr>
        <p:grpSpPr bwMode="auto">
          <a:xfrm>
            <a:off x="381000" y="1258888"/>
            <a:ext cx="165100" cy="165100"/>
            <a:chOff x="384" y="1776"/>
            <a:chExt cx="1488" cy="1488"/>
          </a:xfrm>
        </p:grpSpPr>
        <p:sp>
          <p:nvSpPr>
            <p:cNvPr id="38" name="Oval 49"/>
            <p:cNvSpPr>
              <a:spLocks noChangeArrowheads="1"/>
            </p:cNvSpPr>
            <p:nvPr/>
          </p:nvSpPr>
          <p:spPr bwMode="gray">
            <a:xfrm>
              <a:off x="384" y="1776"/>
              <a:ext cx="1488" cy="14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1019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10196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accent1"/>
              </a:solidFill>
              <a:round/>
              <a:headEnd/>
              <a:tailEnd/>
            </a:ln>
            <a:effectLst>
              <a:outerShdw dist="50800" dir="54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  <p:sp>
          <p:nvSpPr>
            <p:cNvPr id="39" name="Oval 50"/>
            <p:cNvSpPr>
              <a:spLocks noChangeArrowheads="1"/>
            </p:cNvSpPr>
            <p:nvPr/>
          </p:nvSpPr>
          <p:spPr bwMode="gray">
            <a:xfrm>
              <a:off x="413" y="1805"/>
              <a:ext cx="1431" cy="143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4902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accent1">
                  <a:alpha val="2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latinLnBrk="0">
                <a:defRPr/>
              </a:pPr>
              <a:endParaRPr kumimoji="0" lang="ko-KR" altLang="en-US">
                <a:ea typeface="+mn-ea"/>
              </a:endParaRPr>
            </a:p>
          </p:txBody>
        </p:sp>
      </p:grpSp>
      <p:sp>
        <p:nvSpPr>
          <p:cNvPr id="22531" name="Rectangle 2"/>
          <p:cNvSpPr>
            <a:spLocks noGrp="1"/>
          </p:cNvSpPr>
          <p:nvPr>
            <p:ph type="title" idx="4294967295"/>
          </p:nvPr>
        </p:nvSpPr>
        <p:spPr>
          <a:xfrm>
            <a:off x="1447800" y="46038"/>
            <a:ext cx="4343400" cy="944562"/>
          </a:xfrm>
          <a:noFill/>
        </p:spPr>
        <p:txBody>
          <a:bodyPr/>
          <a:lstStyle/>
          <a:p>
            <a:pPr eaLnBrk="1" hangingPunct="1"/>
            <a:r>
              <a:rPr lang="en-US" altLang="ko-KR" cap="none" smtClean="0">
                <a:effectLst/>
                <a:latin typeface="Franklin Gothic Demi" pitchFamily="34" charset="0"/>
                <a:ea typeface="굴림" charset="-127"/>
              </a:rPr>
              <a:t>Improvement </a:t>
            </a:r>
            <a:endParaRPr lang="en-US" altLang="ko-KR" cap="none" smtClean="0">
              <a:solidFill>
                <a:schemeClr val="accent1"/>
              </a:solidFill>
              <a:effectLst/>
              <a:latin typeface="Franklin Gothic Demi" pitchFamily="34" charset="0"/>
              <a:ea typeface="굴림" charset="-127"/>
            </a:endParaRPr>
          </a:p>
        </p:txBody>
      </p:sp>
      <p:pic>
        <p:nvPicPr>
          <p:cNvPr id="22532" name="그림 11" descr="영문ppt 삽입 화면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755775"/>
            <a:ext cx="8839200" cy="4873625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3" name="그림 12" descr="영문ppt 삽입 화면 1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828800"/>
            <a:ext cx="2895600" cy="3367088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4" name="그림 13" descr="영문ppt 삽입 화면 2.bmp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86200" y="1790700"/>
            <a:ext cx="2828925" cy="19431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7" name="그림 16" descr="영문ppt 삽입 화면 5.bmp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075" y="5260975"/>
            <a:ext cx="4048125" cy="1343025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8" name="그림 17" descr="영문ppt 삽입 화면 6.bmp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30700" y="5262563"/>
            <a:ext cx="4259263" cy="1331912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9" name="그림 18" descr="영문ppt 삽입 화면 7.bmp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94350" y="3998913"/>
            <a:ext cx="2990850" cy="112395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6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wedding Photo Album_01">
  <a:themeElements>
    <a:clrScheme name="2_wedding Photo Album_01 1">
      <a:dk1>
        <a:srgbClr val="000000"/>
      </a:dk1>
      <a:lt1>
        <a:srgbClr val="58AFDA"/>
      </a:lt1>
      <a:dk2>
        <a:srgbClr val="003366"/>
      </a:dk2>
      <a:lt2>
        <a:srgbClr val="333333"/>
      </a:lt2>
      <a:accent1>
        <a:srgbClr val="E232B4"/>
      </a:accent1>
      <a:accent2>
        <a:srgbClr val="689D13"/>
      </a:accent2>
      <a:accent3>
        <a:srgbClr val="B4D4EA"/>
      </a:accent3>
      <a:accent4>
        <a:srgbClr val="000000"/>
      </a:accent4>
      <a:accent5>
        <a:srgbClr val="EEADD6"/>
      </a:accent5>
      <a:accent6>
        <a:srgbClr val="5E8E10"/>
      </a:accent6>
      <a:hlink>
        <a:srgbClr val="3874EC"/>
      </a:hlink>
      <a:folHlink>
        <a:srgbClr val="F6A616"/>
      </a:folHlink>
    </a:clrScheme>
    <a:fontScheme name="3_wedding Photo Album_01">
      <a:majorFont>
        <a:latin typeface=""/>
        <a:ea typeface=""/>
        <a:cs typeface=""/>
      </a:majorFont>
      <a:minorFont>
        <a:latin typeface="Trebuchet MS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>
    <a:extraClrScheme>
      <a:clrScheme name="2_wedding Photo Album_01 1">
        <a:dk1>
          <a:srgbClr val="000000"/>
        </a:dk1>
        <a:lt1>
          <a:srgbClr val="58AFDA"/>
        </a:lt1>
        <a:dk2>
          <a:srgbClr val="003366"/>
        </a:dk2>
        <a:lt2>
          <a:srgbClr val="333333"/>
        </a:lt2>
        <a:accent1>
          <a:srgbClr val="E232B4"/>
        </a:accent1>
        <a:accent2>
          <a:srgbClr val="689D13"/>
        </a:accent2>
        <a:accent3>
          <a:srgbClr val="B4D4EA"/>
        </a:accent3>
        <a:accent4>
          <a:srgbClr val="000000"/>
        </a:accent4>
        <a:accent5>
          <a:srgbClr val="EEADD6"/>
        </a:accent5>
        <a:accent6>
          <a:srgbClr val="5E8E10"/>
        </a:accent6>
        <a:hlink>
          <a:srgbClr val="3874EC"/>
        </a:hlink>
        <a:folHlink>
          <a:srgbClr val="F6A61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edding Photo Album_01 2">
        <a:dk1>
          <a:srgbClr val="000000"/>
        </a:dk1>
        <a:lt1>
          <a:srgbClr val="7CCBE4"/>
        </a:lt1>
        <a:dk2>
          <a:srgbClr val="8F691D"/>
        </a:dk2>
        <a:lt2>
          <a:srgbClr val="5F5F5F"/>
        </a:lt2>
        <a:accent1>
          <a:srgbClr val="3268B8"/>
        </a:accent1>
        <a:accent2>
          <a:srgbClr val="6D7481"/>
        </a:accent2>
        <a:accent3>
          <a:srgbClr val="BFE2EF"/>
        </a:accent3>
        <a:accent4>
          <a:srgbClr val="000000"/>
        </a:accent4>
        <a:accent5>
          <a:srgbClr val="ADB9D8"/>
        </a:accent5>
        <a:accent6>
          <a:srgbClr val="626874"/>
        </a:accent6>
        <a:hlink>
          <a:srgbClr val="D71600"/>
        </a:hlink>
        <a:folHlink>
          <a:srgbClr val="92BE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edding Photo Album_01 3">
        <a:dk1>
          <a:srgbClr val="000000"/>
        </a:dk1>
        <a:lt1>
          <a:srgbClr val="5AC5CA"/>
        </a:lt1>
        <a:dk2>
          <a:srgbClr val="026259"/>
        </a:dk2>
        <a:lt2>
          <a:srgbClr val="5F5F5F"/>
        </a:lt2>
        <a:accent1>
          <a:srgbClr val="4E75CC"/>
        </a:accent1>
        <a:accent2>
          <a:srgbClr val="C99F35"/>
        </a:accent2>
        <a:accent3>
          <a:srgbClr val="B5DFE1"/>
        </a:accent3>
        <a:accent4>
          <a:srgbClr val="000000"/>
        </a:accent4>
        <a:accent5>
          <a:srgbClr val="B2BDE2"/>
        </a:accent5>
        <a:accent6>
          <a:srgbClr val="B6902F"/>
        </a:accent6>
        <a:hlink>
          <a:srgbClr val="55943C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2095</Words>
  <Application>Microsoft Office PowerPoint</Application>
  <PresentationFormat>On-screen Show (4:3)</PresentationFormat>
  <Paragraphs>676</Paragraphs>
  <Slides>25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디자인 서식 파일</vt:lpstr>
      </vt:variant>
      <vt:variant>
        <vt:i4>3</vt:i4>
      </vt:variant>
      <vt:variant>
        <vt:lpstr>슬라이드 제목</vt:lpstr>
      </vt:variant>
      <vt:variant>
        <vt:i4>25</vt:i4>
      </vt:variant>
    </vt:vector>
  </HeadingPairs>
  <TitlesOfParts>
    <vt:vector size="40" baseType="lpstr">
      <vt:lpstr>Arial</vt:lpstr>
      <vt:lpstr>굴림</vt:lpstr>
      <vt:lpstr>Trebuchet MS</vt:lpstr>
      <vt:lpstr>Georgia</vt:lpstr>
      <vt:lpstr>Calibri</vt:lpstr>
      <vt:lpstr>맑은 고딕</vt:lpstr>
      <vt:lpstr>Franklin Gothic Medium Cond</vt:lpstr>
      <vt:lpstr>Franklin Gothic Demi</vt:lpstr>
      <vt:lpstr>HY울릉도M</vt:lpstr>
      <vt:lpstr>HY헤드라인M</vt:lpstr>
      <vt:lpstr>Wingdings</vt:lpstr>
      <vt:lpstr>Monotype Corsiva</vt:lpstr>
      <vt:lpstr>3_wedding Photo Album_01</vt:lpstr>
      <vt:lpstr>3_wedding Photo Album_01</vt:lpstr>
      <vt:lpstr>3_wedding Photo Album_01</vt:lpstr>
      <vt:lpstr>슬라이드 1</vt:lpstr>
      <vt:lpstr>Contents</vt:lpstr>
      <vt:lpstr>Background</vt:lpstr>
      <vt:lpstr>Background</vt:lpstr>
      <vt:lpstr>Status &amp; Problem</vt:lpstr>
      <vt:lpstr>Status &amp; Problem</vt:lpstr>
      <vt:lpstr>Plan for Improvement</vt:lpstr>
      <vt:lpstr>Improvement </vt:lpstr>
      <vt:lpstr>Improvement </vt:lpstr>
      <vt:lpstr>Improvement </vt:lpstr>
      <vt:lpstr>Improvement </vt:lpstr>
      <vt:lpstr>Improvement </vt:lpstr>
      <vt:lpstr>Improvement </vt:lpstr>
      <vt:lpstr>Improvement </vt:lpstr>
      <vt:lpstr>Improvement </vt:lpstr>
      <vt:lpstr>Improvement </vt:lpstr>
      <vt:lpstr>Main Examples - Real time management</vt:lpstr>
      <vt:lpstr>Main Examples - Real time management</vt:lpstr>
      <vt:lpstr>Main Examples - Real time management</vt:lpstr>
      <vt:lpstr>Main Examples - Real time management</vt:lpstr>
      <vt:lpstr>Effects</vt:lpstr>
      <vt:lpstr>Effects</vt:lpstr>
      <vt:lpstr>Effects</vt:lpstr>
      <vt:lpstr>Future  Plan</vt:lpstr>
      <vt:lpstr>슬라이드 25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/>
  <cp:lastModifiedBy/>
  <cp:revision>28</cp:revision>
  <dcterms:created xsi:type="dcterms:W3CDTF">2007-05-07T05:32:47Z</dcterms:created>
  <dcterms:modified xsi:type="dcterms:W3CDTF">2010-08-10T06:45:34Z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