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95" r:id="rId2"/>
    <p:sldId id="556" r:id="rId3"/>
    <p:sldId id="559" r:id="rId4"/>
    <p:sldId id="567" r:id="rId5"/>
    <p:sldId id="566" r:id="rId6"/>
    <p:sldId id="568" r:id="rId7"/>
    <p:sldId id="565" r:id="rId8"/>
    <p:sldId id="560" r:id="rId9"/>
    <p:sldId id="637" r:id="rId10"/>
    <p:sldId id="644" r:id="rId11"/>
    <p:sldId id="643" r:id="rId12"/>
    <p:sldId id="580" r:id="rId13"/>
    <p:sldId id="591" r:id="rId14"/>
    <p:sldId id="645" r:id="rId15"/>
    <p:sldId id="607" r:id="rId16"/>
    <p:sldId id="617" r:id="rId17"/>
    <p:sldId id="608" r:id="rId18"/>
    <p:sldId id="610" r:id="rId19"/>
    <p:sldId id="642" r:id="rId20"/>
    <p:sldId id="612" r:id="rId21"/>
    <p:sldId id="641" r:id="rId22"/>
    <p:sldId id="639" r:id="rId23"/>
    <p:sldId id="640" r:id="rId24"/>
    <p:sldId id="616" r:id="rId25"/>
    <p:sldId id="638" r:id="rId26"/>
    <p:sldId id="619" r:id="rId27"/>
    <p:sldId id="620" r:id="rId28"/>
    <p:sldId id="621" r:id="rId29"/>
    <p:sldId id="622" r:id="rId30"/>
    <p:sldId id="636" r:id="rId31"/>
    <p:sldId id="633" r:id="rId32"/>
    <p:sldId id="627" r:id="rId33"/>
    <p:sldId id="626" r:id="rId34"/>
  </p:sldIdLst>
  <p:sldSz cx="9144000" cy="6858000" type="screen4x3"/>
  <p:notesSz cx="6858000" cy="96869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itchFamily="34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itchFamily="34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itchFamily="34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itchFamily="34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itchFamily="34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sz="2000" kern="1200">
        <a:solidFill>
          <a:schemeClr val="tx1"/>
        </a:solidFill>
        <a:latin typeface="Tahoma" pitchFamily="34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sz="2000" kern="1200">
        <a:solidFill>
          <a:schemeClr val="tx1"/>
        </a:solidFill>
        <a:latin typeface="Tahoma" pitchFamily="34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sz="2000" kern="1200">
        <a:solidFill>
          <a:schemeClr val="tx1"/>
        </a:solidFill>
        <a:latin typeface="Tahoma" pitchFamily="34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sz="2000" kern="1200">
        <a:solidFill>
          <a:schemeClr val="tx1"/>
        </a:solidFill>
        <a:latin typeface="Tahoma" pitchFamily="34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FF9900"/>
    <a:srgbClr val="FFFF00"/>
    <a:srgbClr val="FF6600"/>
    <a:srgbClr val="800000"/>
    <a:srgbClr val="FF3300"/>
    <a:srgbClr val="FFCC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644" autoAdjust="0"/>
    <p:restoredTop sz="86593" autoAdjust="0"/>
  </p:normalViewPr>
  <p:slideViewPr>
    <p:cSldViewPr>
      <p:cViewPr>
        <p:scale>
          <a:sx n="75" d="100"/>
          <a:sy n="75" d="100"/>
        </p:scale>
        <p:origin x="-1026" y="-102"/>
      </p:cViewPr>
      <p:guideLst>
        <p:guide orient="horz" pos="261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6"/>
    </p:cViewPr>
  </p:sorterViewPr>
  <p:notesViewPr>
    <p:cSldViewPr>
      <p:cViewPr varScale="1">
        <p:scale>
          <a:sx n="69" d="100"/>
          <a:sy n="69" d="100"/>
        </p:scale>
        <p:origin x="-2370" y="-114"/>
      </p:cViewPr>
      <p:guideLst>
        <p:guide orient="horz" pos="3051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4CE72-E315-4EF0-BD71-101E443601A1}" type="doc">
      <dgm:prSet loTypeId="urn:microsoft.com/office/officeart/2005/8/layout/hList7" loCatId="list" qsTypeId="urn:microsoft.com/office/officeart/2005/8/quickstyle/3d6" qsCatId="3D" csTypeId="urn:microsoft.com/office/officeart/2005/8/colors/accent1_2" csCatId="accent1" phldr="1"/>
      <dgm:spPr/>
    </dgm:pt>
    <dgm:pt modelId="{43124B21-A307-4C13-B64F-902B3E7CAA74}">
      <dgm:prSet phldrT="[텍스트]" custT="1"/>
      <dgm:spPr>
        <a:noFill/>
        <a:ln w="38100">
          <a:solidFill>
            <a:srgbClr val="FFC00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algn="l" latinLnBrk="1">
            <a:lnSpc>
              <a:spcPct val="150000"/>
            </a:lnSpc>
          </a:pPr>
          <a:r>
            <a:rPr lang="ko-KR" altLang="en-US" sz="17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rPr>
            <a:t> 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Size</a:t>
          </a:r>
          <a:r>
            <a:rPr lang="ko-KR" altLang="en-US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: 60*30cm , 10t</a:t>
          </a:r>
        </a:p>
        <a:p>
          <a:pPr algn="l" latinLnBrk="1">
            <a:lnSpc>
              <a:spcPct val="150000"/>
            </a:lnSpc>
          </a:pPr>
          <a:r>
            <a:rPr lang="ko-KR" altLang="en-US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Volume</a:t>
          </a:r>
          <a:r>
            <a:rPr lang="ko-KR" altLang="en-US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: 1.8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굴림체"/>
              <a:cs typeface="Times New Roman" pitchFamily="18" charset="0"/>
            </a:rPr>
            <a:t>ℓ</a:t>
          </a:r>
          <a:endParaRPr lang="en-US" altLang="ko-KR" sz="1800" dirty="0" smtClean="0">
            <a:ln>
              <a:noFill/>
            </a:ln>
            <a:solidFill>
              <a:srgbClr val="04040C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itchFamily="18" charset="0"/>
            <a:cs typeface="Times New Roman" pitchFamily="18" charset="0"/>
          </a:endParaRPr>
        </a:p>
        <a:p>
          <a:pPr algn="l" latinLnBrk="1">
            <a:lnSpc>
              <a:spcPct val="150000"/>
            </a:lnSpc>
          </a:pPr>
          <a:r>
            <a:rPr lang="ko-KR" altLang="en-US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en-US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Thick</a:t>
          </a:r>
          <a:r>
            <a:rPr lang="ko-KR" altLang="en-US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: 0.1~0.2mm</a:t>
          </a:r>
        </a:p>
        <a:p>
          <a:pPr algn="l" latinLnBrk="1">
            <a:lnSpc>
              <a:spcPct val="150000"/>
            </a:lnSpc>
          </a:pPr>
          <a:r>
            <a:rPr lang="ko-KR" altLang="en-US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Wastes : 0.2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굴림체"/>
              <a:cs typeface="Times New Roman" pitchFamily="18" charset="0"/>
            </a:rPr>
            <a:t>ℓ</a:t>
          </a:r>
          <a:endParaRPr lang="en-US" altLang="ko-KR" sz="1800" dirty="0" smtClean="0">
            <a:ln>
              <a:noFill/>
            </a:ln>
            <a:solidFill>
              <a:srgbClr val="04040C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itchFamily="18" charset="0"/>
            <a:cs typeface="Times New Roman" pitchFamily="18" charset="0"/>
          </a:endParaRPr>
        </a:p>
      </dgm:t>
    </dgm:pt>
    <dgm:pt modelId="{B38B489D-D5D3-4082-8913-DEEE02A403EC}" type="parTrans" cxnId="{AD6A8915-E484-458C-883F-CDA7A975AF76}">
      <dgm:prSet/>
      <dgm:spPr/>
      <dgm:t>
        <a:bodyPr/>
        <a:lstStyle/>
        <a:p>
          <a:pPr latinLnBrk="1"/>
          <a:endParaRPr lang="ko-KR" altLang="en-US"/>
        </a:p>
      </dgm:t>
    </dgm:pt>
    <dgm:pt modelId="{5223F972-B76B-47C1-A00D-B3486E6FB549}" type="sibTrans" cxnId="{AD6A8915-E484-458C-883F-CDA7A975AF76}">
      <dgm:prSet/>
      <dgm:spPr/>
      <dgm:t>
        <a:bodyPr/>
        <a:lstStyle/>
        <a:p>
          <a:pPr latinLnBrk="1"/>
          <a:endParaRPr lang="ko-KR" altLang="en-US"/>
        </a:p>
      </dgm:t>
    </dgm:pt>
    <dgm:pt modelId="{FA9FD2E5-3191-4F02-B51F-EF0C5CCFE3F5}">
      <dgm:prSet phldrT="[텍스트]" custT="1"/>
      <dgm:spPr>
        <a:noFill/>
        <a:ln w="38100">
          <a:solidFill>
            <a:srgbClr val="00CC0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algn="l" latinLnBrk="1">
            <a:lnSpc>
              <a:spcPct val="150000"/>
            </a:lnSpc>
          </a:pPr>
          <a:r>
            <a:rPr lang="ko-KR" altLang="en-US" sz="1800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Size</a:t>
          </a:r>
          <a:r>
            <a:rPr lang="ko-KR" altLang="en-US" sz="1800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ko-KR" sz="1800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: 60*30cm, 10t</a:t>
          </a:r>
        </a:p>
        <a:p>
          <a:pPr algn="l" latinLnBrk="1">
            <a:lnSpc>
              <a:spcPct val="150000"/>
            </a:lnSpc>
          </a:pPr>
          <a:r>
            <a:rPr lang="ko-KR" altLang="en-US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Volume</a:t>
          </a:r>
          <a:r>
            <a:rPr lang="ko-KR" altLang="en-US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: 1.8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굴림체"/>
              <a:cs typeface="Times New Roman" pitchFamily="18" charset="0"/>
            </a:rPr>
            <a:t>ℓ</a:t>
          </a:r>
          <a:endParaRPr lang="en-US" altLang="ko-KR" sz="1800" dirty="0" smtClean="0">
            <a:ln>
              <a:noFill/>
            </a:ln>
            <a:solidFill>
              <a:srgbClr val="000000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itchFamily="18" charset="0"/>
            <a:cs typeface="Times New Roman" pitchFamily="18" charset="0"/>
          </a:endParaRPr>
        </a:p>
        <a:p>
          <a:pPr algn="l" latinLnBrk="1">
            <a:lnSpc>
              <a:spcPct val="150000"/>
            </a:lnSpc>
          </a:pPr>
          <a:r>
            <a:rPr lang="ko-KR" altLang="en-US" sz="1800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en-US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Thick</a:t>
          </a:r>
          <a:r>
            <a:rPr lang="ko-KR" altLang="en-US" sz="1800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ko-KR" sz="1800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: 0.1~0.2mm</a:t>
          </a:r>
        </a:p>
        <a:p>
          <a:pPr algn="l" latinLnBrk="1">
            <a:lnSpc>
              <a:spcPct val="150000"/>
            </a:lnSpc>
          </a:pPr>
          <a:r>
            <a:rPr lang="ko-KR" altLang="en-US" sz="1800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Wastes </a:t>
          </a:r>
          <a:r>
            <a:rPr lang="en-US" altLang="ko-KR" sz="1800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: 0.2</a:t>
          </a:r>
          <a:r>
            <a:rPr lang="en-US" altLang="ko-KR" sz="1800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굴림체"/>
              <a:cs typeface="Times New Roman" pitchFamily="18" charset="0"/>
            </a:rPr>
            <a:t>ℓ</a:t>
          </a:r>
          <a:endParaRPr lang="ko-KR" altLang="en-US" sz="1800" b="1" dirty="0">
            <a:ln>
              <a:noFill/>
            </a:ln>
            <a:solidFill>
              <a:srgbClr val="000000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itchFamily="18" charset="0"/>
            <a:cs typeface="Times New Roman" pitchFamily="18" charset="0"/>
          </a:endParaRPr>
        </a:p>
      </dgm:t>
    </dgm:pt>
    <dgm:pt modelId="{F3AF761A-23C5-4F10-991A-69CB556CE670}" type="parTrans" cxnId="{3B05B7B4-3FEF-4922-96EE-112A7892961E}">
      <dgm:prSet/>
      <dgm:spPr/>
      <dgm:t>
        <a:bodyPr/>
        <a:lstStyle/>
        <a:p>
          <a:pPr latinLnBrk="1"/>
          <a:endParaRPr lang="ko-KR" altLang="en-US"/>
        </a:p>
      </dgm:t>
    </dgm:pt>
    <dgm:pt modelId="{CAC59988-C6DB-4D58-AE83-7AEBD0305CC0}" type="sibTrans" cxnId="{3B05B7B4-3FEF-4922-96EE-112A7892961E}">
      <dgm:prSet/>
      <dgm:spPr/>
      <dgm:t>
        <a:bodyPr/>
        <a:lstStyle/>
        <a:p>
          <a:pPr latinLnBrk="1"/>
          <a:endParaRPr lang="ko-KR" altLang="en-US"/>
        </a:p>
      </dgm:t>
    </dgm:pt>
    <dgm:pt modelId="{BF9AF8B6-A785-4834-A5D0-AAAC748DC0F7}">
      <dgm:prSet phldrT="[텍스트]" custT="1"/>
      <dgm:spPr>
        <a:noFill/>
        <a:ln w="38100">
          <a:solidFill>
            <a:srgbClr val="7030A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algn="l" latinLnBrk="1">
            <a:lnSpc>
              <a:spcPct val="150000"/>
            </a:lnSpc>
          </a:pPr>
          <a:r>
            <a:rPr lang="ko-KR" altLang="en-US" sz="1600" b="1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+mn-ea"/>
              <a:ea typeface="+mn-ea"/>
            </a:rPr>
            <a:t> 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Size</a:t>
          </a:r>
          <a:r>
            <a:rPr lang="ko-KR" altLang="en-US" sz="1800" b="1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ko-KR" sz="1800" b="1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n-ea"/>
              <a:cs typeface="Times New Roman" pitchFamily="18" charset="0"/>
            </a:rPr>
            <a:t>: 60*30cm, 10t</a:t>
          </a:r>
        </a:p>
        <a:p>
          <a:pPr algn="l" latinLnBrk="1">
            <a:lnSpc>
              <a:spcPct val="150000"/>
            </a:lnSpc>
          </a:pPr>
          <a:r>
            <a:rPr lang="ko-KR" altLang="en-US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Volume</a:t>
          </a:r>
          <a:r>
            <a:rPr lang="ko-KR" altLang="en-US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: 1.8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굴림체"/>
              <a:cs typeface="Times New Roman" pitchFamily="18" charset="0"/>
            </a:rPr>
            <a:t>ℓ</a:t>
          </a:r>
          <a:endParaRPr lang="en-US" altLang="ko-KR" sz="1800" b="1" dirty="0" smtClean="0">
            <a:ln>
              <a:noFill/>
            </a:ln>
            <a:solidFill>
              <a:srgbClr val="000000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itchFamily="18" charset="0"/>
            <a:ea typeface="+mn-ea"/>
            <a:cs typeface="Times New Roman" pitchFamily="18" charset="0"/>
          </a:endParaRPr>
        </a:p>
        <a:p>
          <a:pPr algn="l" latinLnBrk="1">
            <a:lnSpc>
              <a:spcPct val="150000"/>
            </a:lnSpc>
          </a:pPr>
          <a:r>
            <a:rPr lang="ko-KR" altLang="en-US" sz="1800" b="1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en-US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Thick</a:t>
          </a:r>
          <a:r>
            <a:rPr lang="ko-KR" altLang="en-US" sz="1800" b="1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ko-KR" sz="1800" b="1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n-ea"/>
              <a:cs typeface="Times New Roman" pitchFamily="18" charset="0"/>
            </a:rPr>
            <a:t>: 0.3mm</a:t>
          </a:r>
        </a:p>
        <a:p>
          <a:pPr algn="l" latinLnBrk="1">
            <a:lnSpc>
              <a:spcPct val="150000"/>
            </a:lnSpc>
          </a:pPr>
          <a:r>
            <a:rPr lang="ko-KR" altLang="en-US" sz="1800" b="1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ko-KR" sz="1800" dirty="0" smtClean="0">
              <a:ln>
                <a:noFill/>
              </a:ln>
              <a:solidFill>
                <a:srgbClr val="0404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Wastes </a:t>
          </a:r>
          <a:r>
            <a:rPr lang="en-US" altLang="ko-KR" sz="1800" b="1" dirty="0" smtClean="0">
              <a:ln>
                <a:noFill/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n-ea"/>
              <a:cs typeface="Times New Roman" pitchFamily="18" charset="0"/>
            </a:rPr>
            <a:t>: 0.3ℓ</a:t>
          </a:r>
          <a:endParaRPr lang="ko-KR" altLang="en-US" sz="1800" b="1" dirty="0">
            <a:ln>
              <a:noFill/>
            </a:ln>
            <a:solidFill>
              <a:srgbClr val="000000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AE58A4D-1A9C-43F0-A954-D0F68A456FAD}" type="parTrans" cxnId="{55C9F8AE-2BE4-4BD5-8AE1-D04C7EBEC6E9}">
      <dgm:prSet/>
      <dgm:spPr/>
      <dgm:t>
        <a:bodyPr/>
        <a:lstStyle/>
        <a:p>
          <a:pPr latinLnBrk="1"/>
          <a:endParaRPr lang="ko-KR" altLang="en-US"/>
        </a:p>
      </dgm:t>
    </dgm:pt>
    <dgm:pt modelId="{7CCF90EA-E892-4C74-A65C-6BC1EA787ED2}" type="sibTrans" cxnId="{55C9F8AE-2BE4-4BD5-8AE1-D04C7EBEC6E9}">
      <dgm:prSet/>
      <dgm:spPr/>
      <dgm:t>
        <a:bodyPr/>
        <a:lstStyle/>
        <a:p>
          <a:pPr latinLnBrk="1"/>
          <a:endParaRPr lang="ko-KR" altLang="en-US"/>
        </a:p>
      </dgm:t>
    </dgm:pt>
    <dgm:pt modelId="{8DB95908-988F-4A93-8D62-17C51B41D36C}" type="pres">
      <dgm:prSet presAssocID="{DB34CE72-E315-4EF0-BD71-101E443601A1}" presName="Name0" presStyleCnt="0">
        <dgm:presLayoutVars>
          <dgm:dir/>
          <dgm:resizeHandles val="exact"/>
        </dgm:presLayoutVars>
      </dgm:prSet>
      <dgm:spPr/>
    </dgm:pt>
    <dgm:pt modelId="{DB88F64E-FDC2-4281-8D99-4BD7CE03A201}" type="pres">
      <dgm:prSet presAssocID="{DB34CE72-E315-4EF0-BD71-101E443601A1}" presName="fgShape" presStyleLbl="fgShp" presStyleIdx="0" presStyleCnt="1" custLinFactNeighborY="43137"/>
      <dgm:spPr>
        <a:solidFill>
          <a:srgbClr val="FF3300">
            <a:alpha val="48000"/>
          </a:srgbClr>
        </a:solidFill>
        <a:effectLst>
          <a:glow rad="228600">
            <a:schemeClr val="accent4">
              <a:satMod val="175000"/>
              <a:alpha val="40000"/>
            </a:schemeClr>
          </a:glow>
          <a:outerShdw blurRad="40000" dist="23000" dir="5400000" rotWithShape="0">
            <a:srgbClr val="000000">
              <a:alpha val="24000"/>
            </a:srgbClr>
          </a:outerShdw>
        </a:effectLst>
      </dgm:spPr>
    </dgm:pt>
    <dgm:pt modelId="{B04CD3FC-E448-4027-8B87-89D4999AF2FA}" type="pres">
      <dgm:prSet presAssocID="{DB34CE72-E315-4EF0-BD71-101E443601A1}" presName="linComp" presStyleCnt="0"/>
      <dgm:spPr/>
    </dgm:pt>
    <dgm:pt modelId="{BE8FE2A8-5885-42AC-B186-6BF1BD71D453}" type="pres">
      <dgm:prSet presAssocID="{43124B21-A307-4C13-B64F-902B3E7CAA74}" presName="compNode" presStyleCnt="0"/>
      <dgm:spPr/>
    </dgm:pt>
    <dgm:pt modelId="{CC7AB971-6483-4839-A5BC-7A32175A9F5D}" type="pres">
      <dgm:prSet presAssocID="{43124B21-A307-4C13-B64F-902B3E7CAA74}" presName="bkgdShape" presStyleLbl="node1" presStyleIdx="0" presStyleCnt="3" custLinFactNeighborX="-14237" custLinFactNeighborY="-5519"/>
      <dgm:spPr/>
      <dgm:t>
        <a:bodyPr/>
        <a:lstStyle/>
        <a:p>
          <a:pPr latinLnBrk="1"/>
          <a:endParaRPr lang="ko-KR" altLang="en-US"/>
        </a:p>
      </dgm:t>
    </dgm:pt>
    <dgm:pt modelId="{CC4A4908-2E41-494F-A27D-72CD247D16DE}" type="pres">
      <dgm:prSet presAssocID="{43124B21-A307-4C13-B64F-902B3E7CAA7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1B368D-8E01-491F-8EE8-BFDBACD52642}" type="pres">
      <dgm:prSet presAssocID="{43124B21-A307-4C13-B64F-902B3E7CAA74}" presName="invisiNode" presStyleLbl="node1" presStyleIdx="0" presStyleCnt="3"/>
      <dgm:spPr/>
    </dgm:pt>
    <dgm:pt modelId="{8027D4D6-57CB-466F-94A5-714F7965754F}" type="pres">
      <dgm:prSet presAssocID="{43124B21-A307-4C13-B64F-902B3E7CAA74}" presName="imagNode" presStyleLbl="fgImgPlace1" presStyleIdx="0" presStyleCnt="3" custLinFactNeighborX="-3283" custLinFactNeighborY="-12718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</dgm:pt>
    <dgm:pt modelId="{426A7118-F250-4EDB-9E42-6F0A0F057DCD}" type="pres">
      <dgm:prSet presAssocID="{5223F972-B76B-47C1-A00D-B3486E6FB549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B44F6CF7-ABC1-46CA-B7E0-393A70B4A956}" type="pres">
      <dgm:prSet presAssocID="{FA9FD2E5-3191-4F02-B51F-EF0C5CCFE3F5}" presName="compNode" presStyleCnt="0"/>
      <dgm:spPr/>
    </dgm:pt>
    <dgm:pt modelId="{86B695F2-446F-46EA-8BA5-07BBA0E1841F}" type="pres">
      <dgm:prSet presAssocID="{FA9FD2E5-3191-4F02-B51F-EF0C5CCFE3F5}" presName="bkgdShap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4F5871A4-AFC2-45B8-BA58-185CBD76A3E7}" type="pres">
      <dgm:prSet presAssocID="{FA9FD2E5-3191-4F02-B51F-EF0C5CCFE3F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40E3EB-AE25-4CA9-A124-A233FA9F5747}" type="pres">
      <dgm:prSet presAssocID="{FA9FD2E5-3191-4F02-B51F-EF0C5CCFE3F5}" presName="invisiNode" presStyleLbl="node1" presStyleIdx="1" presStyleCnt="3"/>
      <dgm:spPr/>
    </dgm:pt>
    <dgm:pt modelId="{62E08F2E-41DA-4DDA-88F4-DF3729092848}" type="pres">
      <dgm:prSet presAssocID="{FA9FD2E5-3191-4F02-B51F-EF0C5CCFE3F5}" presName="imagNode" presStyleLbl="fgImgPlace1" presStyleIdx="1" presStyleCnt="3" custLinFactNeighborX="-3283" custLinFactNeighborY="-12718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</dgm:pt>
    <dgm:pt modelId="{0C0C3220-976A-4235-B607-2AA0F8CF1DF4}" type="pres">
      <dgm:prSet presAssocID="{CAC59988-C6DB-4D58-AE83-7AEBD0305CC0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56063525-BA78-4AB6-95CC-2B9FFE36E1C2}" type="pres">
      <dgm:prSet presAssocID="{BF9AF8B6-A785-4834-A5D0-AAAC748DC0F7}" presName="compNode" presStyleCnt="0"/>
      <dgm:spPr/>
    </dgm:pt>
    <dgm:pt modelId="{BC28933A-592A-44EB-BC4A-3AE16D6FD276}" type="pres">
      <dgm:prSet presAssocID="{BF9AF8B6-A785-4834-A5D0-AAAC748DC0F7}" presName="bkgdShap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E4EA156-A653-42F9-9865-01AAA6CCC7C7}" type="pres">
      <dgm:prSet presAssocID="{BF9AF8B6-A785-4834-A5D0-AAAC748DC0F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1FDC134-F66B-4063-B422-8D74C9A36D45}" type="pres">
      <dgm:prSet presAssocID="{BF9AF8B6-A785-4834-A5D0-AAAC748DC0F7}" presName="invisiNode" presStyleLbl="node1" presStyleIdx="2" presStyleCnt="3"/>
      <dgm:spPr/>
    </dgm:pt>
    <dgm:pt modelId="{7699085A-12FB-4E61-8358-1238B8C530E6}" type="pres">
      <dgm:prSet presAssocID="{BF9AF8B6-A785-4834-A5D0-AAAC748DC0F7}" presName="imagNode" presStyleLbl="fgImgPlace1" presStyleIdx="2" presStyleCnt="3" custLinFactNeighborX="-2017" custLinFactNeighborY="-12718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</dgm:pt>
  </dgm:ptLst>
  <dgm:cxnLst>
    <dgm:cxn modelId="{10505485-F22D-49FD-8AEB-90ADE13846FF}" type="presOf" srcId="{5223F972-B76B-47C1-A00D-B3486E6FB549}" destId="{426A7118-F250-4EDB-9E42-6F0A0F057DCD}" srcOrd="0" destOrd="0" presId="urn:microsoft.com/office/officeart/2005/8/layout/hList7"/>
    <dgm:cxn modelId="{55C9F8AE-2BE4-4BD5-8AE1-D04C7EBEC6E9}" srcId="{DB34CE72-E315-4EF0-BD71-101E443601A1}" destId="{BF9AF8B6-A785-4834-A5D0-AAAC748DC0F7}" srcOrd="2" destOrd="0" parTransId="{0AE58A4D-1A9C-43F0-A954-D0F68A456FAD}" sibTransId="{7CCF90EA-E892-4C74-A65C-6BC1EA787ED2}"/>
    <dgm:cxn modelId="{9CDF7A1A-E51D-4658-B7E8-471FCF7DF38E}" type="presOf" srcId="{FA9FD2E5-3191-4F02-B51F-EF0C5CCFE3F5}" destId="{86B695F2-446F-46EA-8BA5-07BBA0E1841F}" srcOrd="0" destOrd="0" presId="urn:microsoft.com/office/officeart/2005/8/layout/hList7"/>
    <dgm:cxn modelId="{D180A2F5-4ECD-4E66-8597-A4226A9E720B}" type="presOf" srcId="{DB34CE72-E315-4EF0-BD71-101E443601A1}" destId="{8DB95908-988F-4A93-8D62-17C51B41D36C}" srcOrd="0" destOrd="0" presId="urn:microsoft.com/office/officeart/2005/8/layout/hList7"/>
    <dgm:cxn modelId="{3B05B7B4-3FEF-4922-96EE-112A7892961E}" srcId="{DB34CE72-E315-4EF0-BD71-101E443601A1}" destId="{FA9FD2E5-3191-4F02-B51F-EF0C5CCFE3F5}" srcOrd="1" destOrd="0" parTransId="{F3AF761A-23C5-4F10-991A-69CB556CE670}" sibTransId="{CAC59988-C6DB-4D58-AE83-7AEBD0305CC0}"/>
    <dgm:cxn modelId="{DF2B2DB3-CE34-4CDF-B9A9-A3C847B51870}" type="presOf" srcId="{BF9AF8B6-A785-4834-A5D0-AAAC748DC0F7}" destId="{5E4EA156-A653-42F9-9865-01AAA6CCC7C7}" srcOrd="1" destOrd="0" presId="urn:microsoft.com/office/officeart/2005/8/layout/hList7"/>
    <dgm:cxn modelId="{724A0A75-AACE-4452-BCF5-29F7C20B8486}" type="presOf" srcId="{FA9FD2E5-3191-4F02-B51F-EF0C5CCFE3F5}" destId="{4F5871A4-AFC2-45B8-BA58-185CBD76A3E7}" srcOrd="1" destOrd="0" presId="urn:microsoft.com/office/officeart/2005/8/layout/hList7"/>
    <dgm:cxn modelId="{F9632527-B1CF-42CA-BF7A-296A63428B15}" type="presOf" srcId="{BF9AF8B6-A785-4834-A5D0-AAAC748DC0F7}" destId="{BC28933A-592A-44EB-BC4A-3AE16D6FD276}" srcOrd="0" destOrd="0" presId="urn:microsoft.com/office/officeart/2005/8/layout/hList7"/>
    <dgm:cxn modelId="{B0BAB2A1-95C2-4CF8-8B18-DDB3E5A6CD49}" type="presOf" srcId="{CAC59988-C6DB-4D58-AE83-7AEBD0305CC0}" destId="{0C0C3220-976A-4235-B607-2AA0F8CF1DF4}" srcOrd="0" destOrd="0" presId="urn:microsoft.com/office/officeart/2005/8/layout/hList7"/>
    <dgm:cxn modelId="{D6684CD3-05AA-4964-ACDC-DEF6CD8B703F}" type="presOf" srcId="{43124B21-A307-4C13-B64F-902B3E7CAA74}" destId="{CC4A4908-2E41-494F-A27D-72CD247D16DE}" srcOrd="1" destOrd="0" presId="urn:microsoft.com/office/officeart/2005/8/layout/hList7"/>
    <dgm:cxn modelId="{9A0167D7-25B9-4267-8F55-091E5935AD31}" type="presOf" srcId="{43124B21-A307-4C13-B64F-902B3E7CAA74}" destId="{CC7AB971-6483-4839-A5BC-7A32175A9F5D}" srcOrd="0" destOrd="0" presId="urn:microsoft.com/office/officeart/2005/8/layout/hList7"/>
    <dgm:cxn modelId="{AD6A8915-E484-458C-883F-CDA7A975AF76}" srcId="{DB34CE72-E315-4EF0-BD71-101E443601A1}" destId="{43124B21-A307-4C13-B64F-902B3E7CAA74}" srcOrd="0" destOrd="0" parTransId="{B38B489D-D5D3-4082-8913-DEEE02A403EC}" sibTransId="{5223F972-B76B-47C1-A00D-B3486E6FB549}"/>
    <dgm:cxn modelId="{C28545F7-BE90-416F-ABA6-623CF41DD5BA}" type="presParOf" srcId="{8DB95908-988F-4A93-8D62-17C51B41D36C}" destId="{DB88F64E-FDC2-4281-8D99-4BD7CE03A201}" srcOrd="0" destOrd="0" presId="urn:microsoft.com/office/officeart/2005/8/layout/hList7"/>
    <dgm:cxn modelId="{6AD73D52-5CC3-48AD-8A87-BBFA4CB76255}" type="presParOf" srcId="{8DB95908-988F-4A93-8D62-17C51B41D36C}" destId="{B04CD3FC-E448-4027-8B87-89D4999AF2FA}" srcOrd="1" destOrd="0" presId="urn:microsoft.com/office/officeart/2005/8/layout/hList7"/>
    <dgm:cxn modelId="{607259E0-8BD4-4D98-A948-C84DC0BAF623}" type="presParOf" srcId="{B04CD3FC-E448-4027-8B87-89D4999AF2FA}" destId="{BE8FE2A8-5885-42AC-B186-6BF1BD71D453}" srcOrd="0" destOrd="0" presId="urn:microsoft.com/office/officeart/2005/8/layout/hList7"/>
    <dgm:cxn modelId="{EFAE8417-064F-4ABE-9E82-36D6E0692DA7}" type="presParOf" srcId="{BE8FE2A8-5885-42AC-B186-6BF1BD71D453}" destId="{CC7AB971-6483-4839-A5BC-7A32175A9F5D}" srcOrd="0" destOrd="0" presId="urn:microsoft.com/office/officeart/2005/8/layout/hList7"/>
    <dgm:cxn modelId="{F35DC2E9-D486-407E-A6AF-A6EA6FBBB9AA}" type="presParOf" srcId="{BE8FE2A8-5885-42AC-B186-6BF1BD71D453}" destId="{CC4A4908-2E41-494F-A27D-72CD247D16DE}" srcOrd="1" destOrd="0" presId="urn:microsoft.com/office/officeart/2005/8/layout/hList7"/>
    <dgm:cxn modelId="{335961E3-AA1B-46E0-A63C-26F48EB793FC}" type="presParOf" srcId="{BE8FE2A8-5885-42AC-B186-6BF1BD71D453}" destId="{0C1B368D-8E01-491F-8EE8-BFDBACD52642}" srcOrd="2" destOrd="0" presId="urn:microsoft.com/office/officeart/2005/8/layout/hList7"/>
    <dgm:cxn modelId="{F601D01B-3C22-49A6-9CF4-2319F29932D3}" type="presParOf" srcId="{BE8FE2A8-5885-42AC-B186-6BF1BD71D453}" destId="{8027D4D6-57CB-466F-94A5-714F7965754F}" srcOrd="3" destOrd="0" presId="urn:microsoft.com/office/officeart/2005/8/layout/hList7"/>
    <dgm:cxn modelId="{DBDFD954-4941-4122-B9AD-EAC60F9FD41C}" type="presParOf" srcId="{B04CD3FC-E448-4027-8B87-89D4999AF2FA}" destId="{426A7118-F250-4EDB-9E42-6F0A0F057DCD}" srcOrd="1" destOrd="0" presId="urn:microsoft.com/office/officeart/2005/8/layout/hList7"/>
    <dgm:cxn modelId="{2ABB6740-6C8A-457D-BA4B-3E9B008B0A4B}" type="presParOf" srcId="{B04CD3FC-E448-4027-8B87-89D4999AF2FA}" destId="{B44F6CF7-ABC1-46CA-B7E0-393A70B4A956}" srcOrd="2" destOrd="0" presId="urn:microsoft.com/office/officeart/2005/8/layout/hList7"/>
    <dgm:cxn modelId="{5A502F4D-7CC3-4A89-81EF-EF24DCDAF215}" type="presParOf" srcId="{B44F6CF7-ABC1-46CA-B7E0-393A70B4A956}" destId="{86B695F2-446F-46EA-8BA5-07BBA0E1841F}" srcOrd="0" destOrd="0" presId="urn:microsoft.com/office/officeart/2005/8/layout/hList7"/>
    <dgm:cxn modelId="{560DCF5D-9C8C-441D-8DBE-799576431132}" type="presParOf" srcId="{B44F6CF7-ABC1-46CA-B7E0-393A70B4A956}" destId="{4F5871A4-AFC2-45B8-BA58-185CBD76A3E7}" srcOrd="1" destOrd="0" presId="urn:microsoft.com/office/officeart/2005/8/layout/hList7"/>
    <dgm:cxn modelId="{5C893786-1BF3-4138-B23D-550B00869A81}" type="presParOf" srcId="{B44F6CF7-ABC1-46CA-B7E0-393A70B4A956}" destId="{CA40E3EB-AE25-4CA9-A124-A233FA9F5747}" srcOrd="2" destOrd="0" presId="urn:microsoft.com/office/officeart/2005/8/layout/hList7"/>
    <dgm:cxn modelId="{2788F5BD-44BC-4DF8-AC00-84C346A1E47E}" type="presParOf" srcId="{B44F6CF7-ABC1-46CA-B7E0-393A70B4A956}" destId="{62E08F2E-41DA-4DDA-88F4-DF3729092848}" srcOrd="3" destOrd="0" presId="urn:microsoft.com/office/officeart/2005/8/layout/hList7"/>
    <dgm:cxn modelId="{C0C2EBFF-E7CA-404E-82B3-59D867C6D337}" type="presParOf" srcId="{B04CD3FC-E448-4027-8B87-89D4999AF2FA}" destId="{0C0C3220-976A-4235-B607-2AA0F8CF1DF4}" srcOrd="3" destOrd="0" presId="urn:microsoft.com/office/officeart/2005/8/layout/hList7"/>
    <dgm:cxn modelId="{EE251289-2C27-41BF-8C3E-28E60E90C29F}" type="presParOf" srcId="{B04CD3FC-E448-4027-8B87-89D4999AF2FA}" destId="{56063525-BA78-4AB6-95CC-2B9FFE36E1C2}" srcOrd="4" destOrd="0" presId="urn:microsoft.com/office/officeart/2005/8/layout/hList7"/>
    <dgm:cxn modelId="{3F552374-5C12-4D47-850D-7AE5C0BEACA2}" type="presParOf" srcId="{56063525-BA78-4AB6-95CC-2B9FFE36E1C2}" destId="{BC28933A-592A-44EB-BC4A-3AE16D6FD276}" srcOrd="0" destOrd="0" presId="urn:microsoft.com/office/officeart/2005/8/layout/hList7"/>
    <dgm:cxn modelId="{C32F546F-410D-4795-BABB-0C4C8A3DE91C}" type="presParOf" srcId="{56063525-BA78-4AB6-95CC-2B9FFE36E1C2}" destId="{5E4EA156-A653-42F9-9865-01AAA6CCC7C7}" srcOrd="1" destOrd="0" presId="urn:microsoft.com/office/officeart/2005/8/layout/hList7"/>
    <dgm:cxn modelId="{03D688B5-6C16-4BFF-8EE0-E3848776522E}" type="presParOf" srcId="{56063525-BA78-4AB6-95CC-2B9FFE36E1C2}" destId="{D1FDC134-F66B-4063-B422-8D74C9A36D45}" srcOrd="2" destOrd="0" presId="urn:microsoft.com/office/officeart/2005/8/layout/hList7"/>
    <dgm:cxn modelId="{4EDD40F0-00DF-414B-8F38-E5696425E7FC}" type="presParOf" srcId="{56063525-BA78-4AB6-95CC-2B9FFE36E1C2}" destId="{7699085A-12FB-4E61-8358-1238B8C530E6}" srcOrd="3" destOrd="0" presId="urn:microsoft.com/office/officeart/2005/8/layout/hList7"/>
  </dgm:cxnLst>
  <dgm:bg/>
  <dgm:whole>
    <a:ln w="38100"/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3A60CE-8F18-44E8-890E-1B204A8997F1}" type="doc">
      <dgm:prSet loTypeId="urn:microsoft.com/office/officeart/2005/8/layout/vList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D79A1B5-216A-4D8A-805B-BF6E4098CCB7}">
      <dgm:prSet phldrT="[텍스트]" phldr="1"/>
      <dgm:spPr>
        <a:solidFill>
          <a:schemeClr val="bg1"/>
        </a:solidFill>
        <a:ln w="38100">
          <a:solidFill>
            <a:srgbClr val="00CC0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708B016E-3B92-4C07-BC7A-631E922AA6FF}" type="parTrans" cxnId="{FA354486-7383-4C38-981B-1514F22F8D6E}">
      <dgm:prSet/>
      <dgm:spPr/>
      <dgm:t>
        <a:bodyPr/>
        <a:lstStyle/>
        <a:p>
          <a:pPr latinLnBrk="1"/>
          <a:endParaRPr lang="ko-KR" altLang="en-US"/>
        </a:p>
      </dgm:t>
    </dgm:pt>
    <dgm:pt modelId="{59E551A7-874F-454C-A2EC-6C52B0A6BB96}" type="sibTrans" cxnId="{FA354486-7383-4C38-981B-1514F22F8D6E}">
      <dgm:prSet/>
      <dgm:spPr/>
      <dgm:t>
        <a:bodyPr/>
        <a:lstStyle/>
        <a:p>
          <a:pPr latinLnBrk="1"/>
          <a:endParaRPr lang="ko-KR" altLang="en-US"/>
        </a:p>
      </dgm:t>
    </dgm:pt>
    <dgm:pt modelId="{2935B524-956B-4504-8953-761EE9E69C51}">
      <dgm:prSet phldrT="[텍스트]" phldr="1"/>
      <dgm:spPr>
        <a:solidFill>
          <a:schemeClr val="bg1"/>
        </a:solidFill>
        <a:ln w="38100">
          <a:solidFill>
            <a:srgbClr val="00CC0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56E9FD08-A342-4740-A073-04ACC5D29E49}" type="parTrans" cxnId="{39DF2288-A6A0-44BB-BE46-97EC21CB3BFC}">
      <dgm:prSet/>
      <dgm:spPr/>
      <dgm:t>
        <a:bodyPr/>
        <a:lstStyle/>
        <a:p>
          <a:pPr latinLnBrk="1"/>
          <a:endParaRPr lang="ko-KR" altLang="en-US"/>
        </a:p>
      </dgm:t>
    </dgm:pt>
    <dgm:pt modelId="{CE302CA6-4D06-43C3-AE41-7230F81BF7C6}" type="sibTrans" cxnId="{39DF2288-A6A0-44BB-BE46-97EC21CB3BFC}">
      <dgm:prSet/>
      <dgm:spPr/>
      <dgm:t>
        <a:bodyPr/>
        <a:lstStyle/>
        <a:p>
          <a:pPr latinLnBrk="1"/>
          <a:endParaRPr lang="ko-KR" altLang="en-US"/>
        </a:p>
      </dgm:t>
    </dgm:pt>
    <dgm:pt modelId="{CCBEB198-C784-4E81-AA41-5803FD79520E}">
      <dgm:prSet phldrT="[텍스트]" phldr="1"/>
      <dgm:spPr>
        <a:solidFill>
          <a:schemeClr val="bg1"/>
        </a:solidFill>
        <a:ln w="38100">
          <a:solidFill>
            <a:srgbClr val="00CC0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 dirty="0"/>
        </a:p>
      </dgm:t>
    </dgm:pt>
    <dgm:pt modelId="{721BF1F9-6DF8-469A-9A7F-67AB58552BC3}" type="parTrans" cxnId="{60B951F6-5AC7-4CD5-B47A-762602252A96}">
      <dgm:prSet/>
      <dgm:spPr/>
      <dgm:t>
        <a:bodyPr/>
        <a:lstStyle/>
        <a:p>
          <a:pPr latinLnBrk="1"/>
          <a:endParaRPr lang="ko-KR" altLang="en-US"/>
        </a:p>
      </dgm:t>
    </dgm:pt>
    <dgm:pt modelId="{C5CB162C-5119-4241-8970-4929FF2D4BA1}" type="sibTrans" cxnId="{60B951F6-5AC7-4CD5-B47A-762602252A96}">
      <dgm:prSet/>
      <dgm:spPr/>
      <dgm:t>
        <a:bodyPr/>
        <a:lstStyle/>
        <a:p>
          <a:pPr latinLnBrk="1"/>
          <a:endParaRPr lang="ko-KR" altLang="en-US"/>
        </a:p>
      </dgm:t>
    </dgm:pt>
    <dgm:pt modelId="{84BFEF80-3F6D-40D4-A46E-91D7C126D9A0}">
      <dgm:prSet phldrT="[텍스트]" phldr="1"/>
      <dgm:spPr>
        <a:solidFill>
          <a:schemeClr val="bg1"/>
        </a:solidFill>
        <a:ln w="38100">
          <a:solidFill>
            <a:srgbClr val="FFC00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6F10A3FC-D4E7-47D5-B519-BC72634E9151}" type="parTrans" cxnId="{B2F45163-3718-4E1D-A6BB-B7AB8DB34755}">
      <dgm:prSet/>
      <dgm:spPr/>
      <dgm:t>
        <a:bodyPr/>
        <a:lstStyle/>
        <a:p>
          <a:pPr latinLnBrk="1"/>
          <a:endParaRPr lang="ko-KR" altLang="en-US"/>
        </a:p>
      </dgm:t>
    </dgm:pt>
    <dgm:pt modelId="{BBC770C2-014B-4B5D-88AB-DF8553360C49}" type="sibTrans" cxnId="{B2F45163-3718-4E1D-A6BB-B7AB8DB34755}">
      <dgm:prSet/>
      <dgm:spPr/>
      <dgm:t>
        <a:bodyPr/>
        <a:lstStyle/>
        <a:p>
          <a:pPr latinLnBrk="1"/>
          <a:endParaRPr lang="ko-KR" altLang="en-US"/>
        </a:p>
      </dgm:t>
    </dgm:pt>
    <dgm:pt modelId="{8FA0F1BB-09C6-401D-82A2-7072D57A16BE}">
      <dgm:prSet phldrT="[텍스트]" phldr="1"/>
      <dgm:spPr>
        <a:solidFill>
          <a:schemeClr val="bg1"/>
        </a:solidFill>
        <a:ln w="38100">
          <a:solidFill>
            <a:srgbClr val="FFC00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ACDEB750-76E8-4987-93AE-CF9ECF395777}" type="parTrans" cxnId="{D5BC87E0-3D77-43DE-9AE6-3F103C01EE6C}">
      <dgm:prSet/>
      <dgm:spPr/>
      <dgm:t>
        <a:bodyPr/>
        <a:lstStyle/>
        <a:p>
          <a:pPr latinLnBrk="1"/>
          <a:endParaRPr lang="ko-KR" altLang="en-US"/>
        </a:p>
      </dgm:t>
    </dgm:pt>
    <dgm:pt modelId="{0EE0EAFC-74E1-4549-896C-C24D17153E9D}" type="sibTrans" cxnId="{D5BC87E0-3D77-43DE-9AE6-3F103C01EE6C}">
      <dgm:prSet/>
      <dgm:spPr/>
      <dgm:t>
        <a:bodyPr/>
        <a:lstStyle/>
        <a:p>
          <a:pPr latinLnBrk="1"/>
          <a:endParaRPr lang="ko-KR" altLang="en-US"/>
        </a:p>
      </dgm:t>
    </dgm:pt>
    <dgm:pt modelId="{3C548B22-86BE-46B8-8EF3-9F955AA0B743}">
      <dgm:prSet phldrT="[텍스트]" phldr="1"/>
      <dgm:spPr>
        <a:solidFill>
          <a:schemeClr val="bg1"/>
        </a:solidFill>
        <a:ln w="38100">
          <a:solidFill>
            <a:srgbClr val="FFC00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B302444B-74D9-4366-BBF3-2F7783CF3B6D}" type="parTrans" cxnId="{612FCCC4-FE03-4347-AFD7-264849303C6D}">
      <dgm:prSet/>
      <dgm:spPr/>
      <dgm:t>
        <a:bodyPr/>
        <a:lstStyle/>
        <a:p>
          <a:pPr latinLnBrk="1"/>
          <a:endParaRPr lang="ko-KR" altLang="en-US"/>
        </a:p>
      </dgm:t>
    </dgm:pt>
    <dgm:pt modelId="{44C745EC-182C-4F9D-885C-9498630D6FA6}" type="sibTrans" cxnId="{612FCCC4-FE03-4347-AFD7-264849303C6D}">
      <dgm:prSet/>
      <dgm:spPr/>
      <dgm:t>
        <a:bodyPr/>
        <a:lstStyle/>
        <a:p>
          <a:pPr latinLnBrk="1"/>
          <a:endParaRPr lang="ko-KR" altLang="en-US"/>
        </a:p>
      </dgm:t>
    </dgm:pt>
    <dgm:pt modelId="{DC300B79-3254-4D8B-B164-0CD5ADBF7595}">
      <dgm:prSet phldrT="[텍스트]" phldr="1"/>
      <dgm:spPr>
        <a:solidFill>
          <a:schemeClr val="bg1"/>
        </a:solidFill>
        <a:ln w="38100">
          <a:solidFill>
            <a:srgbClr val="FF330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6B7DA63E-EFB2-4092-AAF0-60A95BFDA9CF}" type="parTrans" cxnId="{351FFBA3-523B-4C57-8C69-C5FFC4AD3C51}">
      <dgm:prSet/>
      <dgm:spPr/>
      <dgm:t>
        <a:bodyPr/>
        <a:lstStyle/>
        <a:p>
          <a:pPr latinLnBrk="1"/>
          <a:endParaRPr lang="ko-KR" altLang="en-US"/>
        </a:p>
      </dgm:t>
    </dgm:pt>
    <dgm:pt modelId="{C29723C1-FEB3-4583-9B81-6A6F99BF2C0D}" type="sibTrans" cxnId="{351FFBA3-523B-4C57-8C69-C5FFC4AD3C51}">
      <dgm:prSet/>
      <dgm:spPr/>
      <dgm:t>
        <a:bodyPr/>
        <a:lstStyle/>
        <a:p>
          <a:pPr latinLnBrk="1"/>
          <a:endParaRPr lang="ko-KR" altLang="en-US"/>
        </a:p>
      </dgm:t>
    </dgm:pt>
    <dgm:pt modelId="{772FEB8A-0100-46D5-8134-AA928C9E7BB1}">
      <dgm:prSet phldrT="[텍스트]" phldr="1"/>
      <dgm:spPr>
        <a:solidFill>
          <a:schemeClr val="bg1"/>
        </a:solidFill>
        <a:ln w="38100">
          <a:solidFill>
            <a:srgbClr val="FF330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F8700B3C-CFD4-45B5-A442-2D9AC6FAB306}" type="parTrans" cxnId="{50CC2849-22FD-49A8-B7B1-EC7386C983AB}">
      <dgm:prSet/>
      <dgm:spPr/>
      <dgm:t>
        <a:bodyPr/>
        <a:lstStyle/>
        <a:p>
          <a:pPr latinLnBrk="1"/>
          <a:endParaRPr lang="ko-KR" altLang="en-US"/>
        </a:p>
      </dgm:t>
    </dgm:pt>
    <dgm:pt modelId="{50B949A6-F19D-467B-BC68-B6AAF7D85522}" type="sibTrans" cxnId="{50CC2849-22FD-49A8-B7B1-EC7386C983AB}">
      <dgm:prSet/>
      <dgm:spPr/>
      <dgm:t>
        <a:bodyPr/>
        <a:lstStyle/>
        <a:p>
          <a:pPr latinLnBrk="1"/>
          <a:endParaRPr lang="ko-KR" altLang="en-US"/>
        </a:p>
      </dgm:t>
    </dgm:pt>
    <dgm:pt modelId="{2F948876-2032-4D3A-B708-DEB01AFA4155}">
      <dgm:prSet phldrT="[텍스트]" phldr="1"/>
      <dgm:spPr>
        <a:solidFill>
          <a:schemeClr val="bg1"/>
        </a:solidFill>
        <a:ln w="38100">
          <a:solidFill>
            <a:srgbClr val="FF330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755C355B-44FD-42D2-A5F8-36A30C2B7D5B}" type="parTrans" cxnId="{21A76087-3EAF-419D-815F-0E27601D434F}">
      <dgm:prSet/>
      <dgm:spPr/>
      <dgm:t>
        <a:bodyPr/>
        <a:lstStyle/>
        <a:p>
          <a:pPr latinLnBrk="1"/>
          <a:endParaRPr lang="ko-KR" altLang="en-US"/>
        </a:p>
      </dgm:t>
    </dgm:pt>
    <dgm:pt modelId="{ABD9B6BD-0F9A-45DF-81C0-AA0FD98C224C}" type="sibTrans" cxnId="{21A76087-3EAF-419D-815F-0E27601D434F}">
      <dgm:prSet/>
      <dgm:spPr/>
      <dgm:t>
        <a:bodyPr/>
        <a:lstStyle/>
        <a:p>
          <a:pPr latinLnBrk="1"/>
          <a:endParaRPr lang="ko-KR" altLang="en-US"/>
        </a:p>
      </dgm:t>
    </dgm:pt>
    <dgm:pt modelId="{67ED8DD9-EB76-403D-A8FC-01AA26F3A994}" type="pres">
      <dgm:prSet presAssocID="{513A60CE-8F18-44E8-890E-1B204A8997F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D338BB-0A1E-496F-8EC9-4F85B406548E}" type="pres">
      <dgm:prSet presAssocID="{6D79A1B5-216A-4D8A-805B-BF6E4098CCB7}" presName="comp" presStyleCnt="0"/>
      <dgm:spPr/>
    </dgm:pt>
    <dgm:pt modelId="{2EF7E8B1-FB5B-4573-B8FA-1EB8CA7C5D5D}" type="pres">
      <dgm:prSet presAssocID="{6D79A1B5-216A-4D8A-805B-BF6E4098CCB7}" presName="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1192EB5-E8A7-429A-9A13-12DB82381320}" type="pres">
      <dgm:prSet presAssocID="{6D79A1B5-216A-4D8A-805B-BF6E4098CCB7}" presName="img" presStyleLbl="fgImgPlace1" presStyleIdx="0" presStyleCnt="3" custScaleX="180000" custLinFactNeighborX="38524" custLinFactNeighborY="65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/>
        </a:p>
      </dgm:t>
    </dgm:pt>
    <dgm:pt modelId="{4F88A24C-57DE-4365-9187-AABF3E161E9C}" type="pres">
      <dgm:prSet presAssocID="{6D79A1B5-216A-4D8A-805B-BF6E4098CCB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902ADA-4097-421B-99F3-06A5C5F47DE2}" type="pres">
      <dgm:prSet presAssocID="{59E551A7-874F-454C-A2EC-6C52B0A6BB96}" presName="spacer" presStyleCnt="0"/>
      <dgm:spPr/>
    </dgm:pt>
    <dgm:pt modelId="{4B5EC275-0DDD-44B7-B137-5746408B7872}" type="pres">
      <dgm:prSet presAssocID="{84BFEF80-3F6D-40D4-A46E-91D7C126D9A0}" presName="comp" presStyleCnt="0"/>
      <dgm:spPr/>
    </dgm:pt>
    <dgm:pt modelId="{062056EC-4BAB-4E05-BE30-CEFA8D50B4A6}" type="pres">
      <dgm:prSet presAssocID="{84BFEF80-3F6D-40D4-A46E-91D7C126D9A0}" presName="box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B37D95C-8BB5-4237-9A56-A28630959374}" type="pres">
      <dgm:prSet presAssocID="{84BFEF80-3F6D-40D4-A46E-91D7C126D9A0}" presName="img" presStyleLbl="fgImgPlace1" presStyleIdx="1" presStyleCnt="3" custScaleX="180000" custLinFactNeighborX="38524" custLinFactNeighborY="65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  <a:effectLst>
          <a:glow rad="101600">
            <a:schemeClr val="accent2">
              <a:satMod val="175000"/>
              <a:alpha val="40000"/>
            </a:schemeClr>
          </a:glow>
          <a:outerShdw blurRad="50800" dist="38100" algn="l" rotWithShape="0">
            <a:prstClr val="black">
              <a:alpha val="40000"/>
            </a:prstClr>
          </a:outerShdw>
        </a:effectLst>
      </dgm:spPr>
    </dgm:pt>
    <dgm:pt modelId="{752CA106-1B2A-4E1B-B31E-18D978C144A7}" type="pres">
      <dgm:prSet presAssocID="{84BFEF80-3F6D-40D4-A46E-91D7C126D9A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BFF7A6-9F41-4231-8056-2170874A876B}" type="pres">
      <dgm:prSet presAssocID="{BBC770C2-014B-4B5D-88AB-DF8553360C49}" presName="spacer" presStyleCnt="0"/>
      <dgm:spPr/>
    </dgm:pt>
    <dgm:pt modelId="{A3D23AF9-DD50-4DD4-BEFF-51391995F21C}" type="pres">
      <dgm:prSet presAssocID="{DC300B79-3254-4D8B-B164-0CD5ADBF7595}" presName="comp" presStyleCnt="0"/>
      <dgm:spPr/>
    </dgm:pt>
    <dgm:pt modelId="{3464CCE4-53BF-4867-AE87-BF9B207CEB84}" type="pres">
      <dgm:prSet presAssocID="{DC300B79-3254-4D8B-B164-0CD5ADBF7595}" presName="box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CFE9D595-45C0-451A-8224-3D33042E10A0}" type="pres">
      <dgm:prSet presAssocID="{DC300B79-3254-4D8B-B164-0CD5ADBF7595}" presName="img" presStyleLbl="fgImgPlace1" presStyleIdx="2" presStyleCnt="3" custScaleX="180000" custLinFactNeighborX="38524" custLinFactNeighborY="65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  <a:effectLst>
          <a:glow rad="101600">
            <a:schemeClr val="accent2">
              <a:satMod val="175000"/>
              <a:alpha val="40000"/>
            </a:schemeClr>
          </a:glow>
          <a:outerShdw blurRad="50800" dist="38100" algn="l" rotWithShape="0">
            <a:prstClr val="black">
              <a:alpha val="40000"/>
            </a:prstClr>
          </a:outerShdw>
        </a:effectLst>
      </dgm:spPr>
    </dgm:pt>
    <dgm:pt modelId="{0B42E25D-A8CA-4177-A7B3-F66151571409}" type="pres">
      <dgm:prSet presAssocID="{DC300B79-3254-4D8B-B164-0CD5ADBF759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12FCCC4-FE03-4347-AFD7-264849303C6D}" srcId="{84BFEF80-3F6D-40D4-A46E-91D7C126D9A0}" destId="{3C548B22-86BE-46B8-8EF3-9F955AA0B743}" srcOrd="1" destOrd="0" parTransId="{B302444B-74D9-4366-BBF3-2F7783CF3B6D}" sibTransId="{44C745EC-182C-4F9D-885C-9498630D6FA6}"/>
    <dgm:cxn modelId="{D57A45E3-191D-4986-829A-E55845781328}" type="presOf" srcId="{2F948876-2032-4D3A-B708-DEB01AFA4155}" destId="{3464CCE4-53BF-4867-AE87-BF9B207CEB84}" srcOrd="0" destOrd="2" presId="urn:microsoft.com/office/officeart/2005/8/layout/vList4"/>
    <dgm:cxn modelId="{D5BC87E0-3D77-43DE-9AE6-3F103C01EE6C}" srcId="{84BFEF80-3F6D-40D4-A46E-91D7C126D9A0}" destId="{8FA0F1BB-09C6-401D-82A2-7072D57A16BE}" srcOrd="0" destOrd="0" parTransId="{ACDEB750-76E8-4987-93AE-CF9ECF395777}" sibTransId="{0EE0EAFC-74E1-4549-896C-C24D17153E9D}"/>
    <dgm:cxn modelId="{59A54889-C6CF-4E56-AAE3-4FB34F8A2E4D}" type="presOf" srcId="{2935B524-956B-4504-8953-761EE9E69C51}" destId="{2EF7E8B1-FB5B-4573-B8FA-1EB8CA7C5D5D}" srcOrd="0" destOrd="1" presId="urn:microsoft.com/office/officeart/2005/8/layout/vList4"/>
    <dgm:cxn modelId="{AB26C144-9908-4118-8796-0B45870F5915}" type="presOf" srcId="{513A60CE-8F18-44E8-890E-1B204A8997F1}" destId="{67ED8DD9-EB76-403D-A8FC-01AA26F3A994}" srcOrd="0" destOrd="0" presId="urn:microsoft.com/office/officeart/2005/8/layout/vList4"/>
    <dgm:cxn modelId="{B359A769-FC2D-40D0-AA20-552F25152F6D}" type="presOf" srcId="{6D79A1B5-216A-4D8A-805B-BF6E4098CCB7}" destId="{2EF7E8B1-FB5B-4573-B8FA-1EB8CA7C5D5D}" srcOrd="0" destOrd="0" presId="urn:microsoft.com/office/officeart/2005/8/layout/vList4"/>
    <dgm:cxn modelId="{50CC2849-22FD-49A8-B7B1-EC7386C983AB}" srcId="{DC300B79-3254-4D8B-B164-0CD5ADBF7595}" destId="{772FEB8A-0100-46D5-8134-AA928C9E7BB1}" srcOrd="0" destOrd="0" parTransId="{F8700B3C-CFD4-45B5-A442-2D9AC6FAB306}" sibTransId="{50B949A6-F19D-467B-BC68-B6AAF7D85522}"/>
    <dgm:cxn modelId="{4AFF85D0-2A4D-4AF9-8DDC-8CB894DE2F91}" type="presOf" srcId="{3C548B22-86BE-46B8-8EF3-9F955AA0B743}" destId="{062056EC-4BAB-4E05-BE30-CEFA8D50B4A6}" srcOrd="0" destOrd="2" presId="urn:microsoft.com/office/officeart/2005/8/layout/vList4"/>
    <dgm:cxn modelId="{377108DD-1210-4645-A567-30601408BC9D}" type="presOf" srcId="{772FEB8A-0100-46D5-8134-AA928C9E7BB1}" destId="{0B42E25D-A8CA-4177-A7B3-F66151571409}" srcOrd="1" destOrd="1" presId="urn:microsoft.com/office/officeart/2005/8/layout/vList4"/>
    <dgm:cxn modelId="{90A4AFBB-6099-49FB-90D1-D65BD2FFC765}" type="presOf" srcId="{8FA0F1BB-09C6-401D-82A2-7072D57A16BE}" destId="{062056EC-4BAB-4E05-BE30-CEFA8D50B4A6}" srcOrd="0" destOrd="1" presId="urn:microsoft.com/office/officeart/2005/8/layout/vList4"/>
    <dgm:cxn modelId="{FC3C8ED2-153C-486B-94DE-23D6F08E087D}" type="presOf" srcId="{2F948876-2032-4D3A-B708-DEB01AFA4155}" destId="{0B42E25D-A8CA-4177-A7B3-F66151571409}" srcOrd="1" destOrd="2" presId="urn:microsoft.com/office/officeart/2005/8/layout/vList4"/>
    <dgm:cxn modelId="{60B951F6-5AC7-4CD5-B47A-762602252A96}" srcId="{6D79A1B5-216A-4D8A-805B-BF6E4098CCB7}" destId="{CCBEB198-C784-4E81-AA41-5803FD79520E}" srcOrd="1" destOrd="0" parTransId="{721BF1F9-6DF8-469A-9A7F-67AB58552BC3}" sibTransId="{C5CB162C-5119-4241-8970-4929FF2D4BA1}"/>
    <dgm:cxn modelId="{351FFBA3-523B-4C57-8C69-C5FFC4AD3C51}" srcId="{513A60CE-8F18-44E8-890E-1B204A8997F1}" destId="{DC300B79-3254-4D8B-B164-0CD5ADBF7595}" srcOrd="2" destOrd="0" parTransId="{6B7DA63E-EFB2-4092-AAF0-60A95BFDA9CF}" sibTransId="{C29723C1-FEB3-4583-9B81-6A6F99BF2C0D}"/>
    <dgm:cxn modelId="{D398EBD1-DE4E-4015-AE86-CA1B4E1287E7}" type="presOf" srcId="{84BFEF80-3F6D-40D4-A46E-91D7C126D9A0}" destId="{062056EC-4BAB-4E05-BE30-CEFA8D50B4A6}" srcOrd="0" destOrd="0" presId="urn:microsoft.com/office/officeart/2005/8/layout/vList4"/>
    <dgm:cxn modelId="{2CFF4A3B-3198-4570-ACFD-B7E2A6C998ED}" type="presOf" srcId="{DC300B79-3254-4D8B-B164-0CD5ADBF7595}" destId="{3464CCE4-53BF-4867-AE87-BF9B207CEB84}" srcOrd="0" destOrd="0" presId="urn:microsoft.com/office/officeart/2005/8/layout/vList4"/>
    <dgm:cxn modelId="{2842E7EA-8E01-45B5-9CEA-C823AC4B485E}" type="presOf" srcId="{DC300B79-3254-4D8B-B164-0CD5ADBF7595}" destId="{0B42E25D-A8CA-4177-A7B3-F66151571409}" srcOrd="1" destOrd="0" presId="urn:microsoft.com/office/officeart/2005/8/layout/vList4"/>
    <dgm:cxn modelId="{78FF8DE0-443C-451E-B267-C2C58D3CB5CB}" type="presOf" srcId="{3C548B22-86BE-46B8-8EF3-9F955AA0B743}" destId="{752CA106-1B2A-4E1B-B31E-18D978C144A7}" srcOrd="1" destOrd="2" presId="urn:microsoft.com/office/officeart/2005/8/layout/vList4"/>
    <dgm:cxn modelId="{2260B4DA-097E-43C5-B505-4E68A33C3699}" type="presOf" srcId="{CCBEB198-C784-4E81-AA41-5803FD79520E}" destId="{2EF7E8B1-FB5B-4573-B8FA-1EB8CA7C5D5D}" srcOrd="0" destOrd="2" presId="urn:microsoft.com/office/officeart/2005/8/layout/vList4"/>
    <dgm:cxn modelId="{4A29EF14-7EFE-46AF-AB22-F0D7747261F1}" type="presOf" srcId="{6D79A1B5-216A-4D8A-805B-BF6E4098CCB7}" destId="{4F88A24C-57DE-4365-9187-AABF3E161E9C}" srcOrd="1" destOrd="0" presId="urn:microsoft.com/office/officeart/2005/8/layout/vList4"/>
    <dgm:cxn modelId="{FA354486-7383-4C38-981B-1514F22F8D6E}" srcId="{513A60CE-8F18-44E8-890E-1B204A8997F1}" destId="{6D79A1B5-216A-4D8A-805B-BF6E4098CCB7}" srcOrd="0" destOrd="0" parTransId="{708B016E-3B92-4C07-BC7A-631E922AA6FF}" sibTransId="{59E551A7-874F-454C-A2EC-6C52B0A6BB96}"/>
    <dgm:cxn modelId="{B2F45163-3718-4E1D-A6BB-B7AB8DB34755}" srcId="{513A60CE-8F18-44E8-890E-1B204A8997F1}" destId="{84BFEF80-3F6D-40D4-A46E-91D7C126D9A0}" srcOrd="1" destOrd="0" parTransId="{6F10A3FC-D4E7-47D5-B519-BC72634E9151}" sibTransId="{BBC770C2-014B-4B5D-88AB-DF8553360C49}"/>
    <dgm:cxn modelId="{39DF2288-A6A0-44BB-BE46-97EC21CB3BFC}" srcId="{6D79A1B5-216A-4D8A-805B-BF6E4098CCB7}" destId="{2935B524-956B-4504-8953-761EE9E69C51}" srcOrd="0" destOrd="0" parTransId="{56E9FD08-A342-4740-A073-04ACC5D29E49}" sibTransId="{CE302CA6-4D06-43C3-AE41-7230F81BF7C6}"/>
    <dgm:cxn modelId="{04E4709D-28DB-4CE2-8E06-7C6C2017AA13}" type="presOf" srcId="{2935B524-956B-4504-8953-761EE9E69C51}" destId="{4F88A24C-57DE-4365-9187-AABF3E161E9C}" srcOrd="1" destOrd="1" presId="urn:microsoft.com/office/officeart/2005/8/layout/vList4"/>
    <dgm:cxn modelId="{E5876DBE-6649-46AC-B543-8B99A408905C}" type="presOf" srcId="{84BFEF80-3F6D-40D4-A46E-91D7C126D9A0}" destId="{752CA106-1B2A-4E1B-B31E-18D978C144A7}" srcOrd="1" destOrd="0" presId="urn:microsoft.com/office/officeart/2005/8/layout/vList4"/>
    <dgm:cxn modelId="{21A76087-3EAF-419D-815F-0E27601D434F}" srcId="{DC300B79-3254-4D8B-B164-0CD5ADBF7595}" destId="{2F948876-2032-4D3A-B708-DEB01AFA4155}" srcOrd="1" destOrd="0" parTransId="{755C355B-44FD-42D2-A5F8-36A30C2B7D5B}" sibTransId="{ABD9B6BD-0F9A-45DF-81C0-AA0FD98C224C}"/>
    <dgm:cxn modelId="{5CF4F83A-0D66-411D-BF01-920CD13CC78B}" type="presOf" srcId="{772FEB8A-0100-46D5-8134-AA928C9E7BB1}" destId="{3464CCE4-53BF-4867-AE87-BF9B207CEB84}" srcOrd="0" destOrd="1" presId="urn:microsoft.com/office/officeart/2005/8/layout/vList4"/>
    <dgm:cxn modelId="{25F4F706-80FC-4A29-A9F9-D1E211B5D253}" type="presOf" srcId="{CCBEB198-C784-4E81-AA41-5803FD79520E}" destId="{4F88A24C-57DE-4365-9187-AABF3E161E9C}" srcOrd="1" destOrd="2" presId="urn:microsoft.com/office/officeart/2005/8/layout/vList4"/>
    <dgm:cxn modelId="{71C060AB-2B5C-4BA6-ACC2-212614BF83C9}" type="presOf" srcId="{8FA0F1BB-09C6-401D-82A2-7072D57A16BE}" destId="{752CA106-1B2A-4E1B-B31E-18D978C144A7}" srcOrd="1" destOrd="1" presId="urn:microsoft.com/office/officeart/2005/8/layout/vList4"/>
    <dgm:cxn modelId="{8365D8CA-C2D7-4F80-A8FD-DB7A52F349A0}" type="presParOf" srcId="{67ED8DD9-EB76-403D-A8FC-01AA26F3A994}" destId="{63D338BB-0A1E-496F-8EC9-4F85B406548E}" srcOrd="0" destOrd="0" presId="urn:microsoft.com/office/officeart/2005/8/layout/vList4"/>
    <dgm:cxn modelId="{5E414D98-9B5D-4E5E-96D9-B78F5B3396A5}" type="presParOf" srcId="{63D338BB-0A1E-496F-8EC9-4F85B406548E}" destId="{2EF7E8B1-FB5B-4573-B8FA-1EB8CA7C5D5D}" srcOrd="0" destOrd="0" presId="urn:microsoft.com/office/officeart/2005/8/layout/vList4"/>
    <dgm:cxn modelId="{1EE79260-1BD4-48FE-9BD3-73FBE9431D05}" type="presParOf" srcId="{63D338BB-0A1E-496F-8EC9-4F85B406548E}" destId="{F1192EB5-E8A7-429A-9A13-12DB82381320}" srcOrd="1" destOrd="0" presId="urn:microsoft.com/office/officeart/2005/8/layout/vList4"/>
    <dgm:cxn modelId="{F975B521-D79F-4F96-8919-A4DC4B000F0D}" type="presParOf" srcId="{63D338BB-0A1E-496F-8EC9-4F85B406548E}" destId="{4F88A24C-57DE-4365-9187-AABF3E161E9C}" srcOrd="2" destOrd="0" presId="urn:microsoft.com/office/officeart/2005/8/layout/vList4"/>
    <dgm:cxn modelId="{C25CA333-A965-4EF4-9568-276B1A276CB9}" type="presParOf" srcId="{67ED8DD9-EB76-403D-A8FC-01AA26F3A994}" destId="{5D902ADA-4097-421B-99F3-06A5C5F47DE2}" srcOrd="1" destOrd="0" presId="urn:microsoft.com/office/officeart/2005/8/layout/vList4"/>
    <dgm:cxn modelId="{B5FB8920-6955-4290-9385-C1DA8C19D3BF}" type="presParOf" srcId="{67ED8DD9-EB76-403D-A8FC-01AA26F3A994}" destId="{4B5EC275-0DDD-44B7-B137-5746408B7872}" srcOrd="2" destOrd="0" presId="urn:microsoft.com/office/officeart/2005/8/layout/vList4"/>
    <dgm:cxn modelId="{E0915CDC-5AA5-47BA-B8D2-2B7043FA1A01}" type="presParOf" srcId="{4B5EC275-0DDD-44B7-B137-5746408B7872}" destId="{062056EC-4BAB-4E05-BE30-CEFA8D50B4A6}" srcOrd="0" destOrd="0" presId="urn:microsoft.com/office/officeart/2005/8/layout/vList4"/>
    <dgm:cxn modelId="{7D349ADF-0B90-4788-A4A2-33A6880F0B52}" type="presParOf" srcId="{4B5EC275-0DDD-44B7-B137-5746408B7872}" destId="{9B37D95C-8BB5-4237-9A56-A28630959374}" srcOrd="1" destOrd="0" presId="urn:microsoft.com/office/officeart/2005/8/layout/vList4"/>
    <dgm:cxn modelId="{3D9DF0D9-0B21-4BB1-8864-6E309D09E723}" type="presParOf" srcId="{4B5EC275-0DDD-44B7-B137-5746408B7872}" destId="{752CA106-1B2A-4E1B-B31E-18D978C144A7}" srcOrd="2" destOrd="0" presId="urn:microsoft.com/office/officeart/2005/8/layout/vList4"/>
    <dgm:cxn modelId="{DFFCC7A9-4FDF-45EB-BB13-DA5BE4E3FD16}" type="presParOf" srcId="{67ED8DD9-EB76-403D-A8FC-01AA26F3A994}" destId="{E5BFF7A6-9F41-4231-8056-2170874A876B}" srcOrd="3" destOrd="0" presId="urn:microsoft.com/office/officeart/2005/8/layout/vList4"/>
    <dgm:cxn modelId="{C566DCBB-7278-49A9-AB31-CDF6C53CE8D1}" type="presParOf" srcId="{67ED8DD9-EB76-403D-A8FC-01AA26F3A994}" destId="{A3D23AF9-DD50-4DD4-BEFF-51391995F21C}" srcOrd="4" destOrd="0" presId="urn:microsoft.com/office/officeart/2005/8/layout/vList4"/>
    <dgm:cxn modelId="{BBBADD3A-EA82-46D5-8904-E7CCB62E1E33}" type="presParOf" srcId="{A3D23AF9-DD50-4DD4-BEFF-51391995F21C}" destId="{3464CCE4-53BF-4867-AE87-BF9B207CEB84}" srcOrd="0" destOrd="0" presId="urn:microsoft.com/office/officeart/2005/8/layout/vList4"/>
    <dgm:cxn modelId="{A54BB261-64FA-4240-80D5-D481A6F973C8}" type="presParOf" srcId="{A3D23AF9-DD50-4DD4-BEFF-51391995F21C}" destId="{CFE9D595-45C0-451A-8224-3D33042E10A0}" srcOrd="1" destOrd="0" presId="urn:microsoft.com/office/officeart/2005/8/layout/vList4"/>
    <dgm:cxn modelId="{E5591872-669B-46B7-8610-60638AB275C8}" type="presParOf" srcId="{A3D23AF9-DD50-4DD4-BEFF-51391995F21C}" destId="{0B42E25D-A8CA-4177-A7B3-F66151571409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Y견고딕" pitchFamily="18" charset="-127"/>
              </a:defRPr>
            </a:lvl1pPr>
          </a:lstStyle>
          <a:p>
            <a:pPr>
              <a:defRPr/>
            </a:pPr>
            <a:fld id="{C3F45DE7-13D3-4D53-A296-3999A0C570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7075"/>
            <a:ext cx="4841875" cy="363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0575"/>
            <a:ext cx="5486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21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21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Y견고딕" pitchFamily="18" charset="-127"/>
              </a:defRPr>
            </a:lvl1pPr>
          </a:lstStyle>
          <a:p>
            <a:pPr>
              <a:defRPr/>
            </a:pPr>
            <a:fld id="{C9A2CD9D-B0A3-4ABA-8D30-28C23D137F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10FF5-707C-4F5F-8AAF-5B4A697E5F40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40BDE-0803-42F6-8FC6-688A7ECC447A}" type="slidenum">
              <a:rPr lang="en-US" altLang="ko-KR" smtClean="0"/>
              <a:pPr/>
              <a:t>10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9CB09-67C2-45B4-93F2-DEC233007C73}" type="slidenum">
              <a:rPr lang="en-US" altLang="ko-KR" smtClean="0"/>
              <a:pPr/>
              <a:t>12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91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03210-E51C-4238-BF3D-16DD2546CA44}" type="slidenum">
              <a:rPr lang="en-US" altLang="ko-KR" smtClean="0"/>
              <a:pPr/>
              <a:t>13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/>
          </a:p>
          <a:p>
            <a:endParaRPr lang="ko-KR" altLang="en-US" smtClean="0"/>
          </a:p>
        </p:txBody>
      </p:sp>
      <p:sp>
        <p:nvSpPr>
          <p:cNvPr id="5018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0E949-0144-449E-B84D-047AECDFB40B}" type="slidenum">
              <a:rPr lang="en-US" altLang="ko-KR" smtClean="0"/>
              <a:pPr/>
              <a:t>15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512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CAEC6-A119-4508-BAB3-744F7967EBAD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8BE32-51CA-452A-B9FD-4F73A2F7451B}" type="slidenum">
              <a:rPr lang="en-US" altLang="ko-KR" smtClean="0"/>
              <a:pPr/>
              <a:t>17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532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DE4D6-4DC7-4F44-B532-D74D0CE8238F}" type="slidenum">
              <a:rPr lang="en-US" altLang="ko-KR" smtClean="0"/>
              <a:pPr/>
              <a:t>18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542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39704-EC75-4E82-8A5E-8BD3190872CE}" type="slidenum">
              <a:rPr lang="en-US" altLang="ko-KR" smtClean="0"/>
              <a:pPr/>
              <a:t>19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5530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AE12B-1BD1-461A-8682-3077C7DA3691}" type="slidenum">
              <a:rPr lang="en-US" altLang="ko-KR" smtClean="0"/>
              <a:pPr/>
              <a:t>20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smtClean="0"/>
              <a:t> </a:t>
            </a:r>
          </a:p>
        </p:txBody>
      </p:sp>
      <p:sp>
        <p:nvSpPr>
          <p:cNvPr id="5632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54B20-44D6-4B18-9802-4B2514603C6A}" type="slidenum">
              <a:rPr lang="en-US" altLang="ko-KR" smtClean="0"/>
              <a:pPr/>
              <a:t>21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870C8-FF83-47BE-9DF3-3CF075A7EAF7}" type="slidenum">
              <a:rPr lang="en-US" altLang="ko-KR" smtClean="0"/>
              <a:pPr/>
              <a:t>2</a:t>
            </a:fld>
            <a:endParaRPr lang="en-US" altLang="ko-K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573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E8CBA-D5B7-4C59-9722-DDDE11E6A50A}" type="slidenum">
              <a:rPr lang="en-US" altLang="ko-KR" smtClean="0"/>
              <a:pPr/>
              <a:t>22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583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2B641-B3B7-4776-9DFA-144C2CBFF08A}" type="slidenum">
              <a:rPr lang="en-US" altLang="ko-KR" smtClean="0"/>
              <a:pPr/>
              <a:t>23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593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39E47-16C9-4048-B0D4-394C5115C162}" type="slidenum">
              <a:rPr lang="en-US" altLang="ko-KR" smtClean="0"/>
              <a:pPr/>
              <a:t>24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/>
          </a:p>
          <a:p>
            <a:endParaRPr lang="ko-KR" altLang="en-US" smtClean="0"/>
          </a:p>
        </p:txBody>
      </p:sp>
      <p:sp>
        <p:nvSpPr>
          <p:cNvPr id="604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AF6B0-9E77-44A3-A84E-D3D56BBDC591}" type="slidenum">
              <a:rPr lang="en-US" altLang="ko-KR" smtClean="0"/>
              <a:pPr/>
              <a:t>25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89E8E-CA4A-481F-AAE9-7EA99C7A9C46}" type="slidenum">
              <a:rPr lang="en-US" altLang="ko-KR" smtClean="0"/>
              <a:pPr/>
              <a:t>26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24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A141B-5C60-4929-9AE1-A9AE088ACEE6}" type="slidenum">
              <a:rPr lang="en-US" altLang="ko-KR" smtClean="0"/>
              <a:pPr/>
              <a:t>27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34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6B2DB-B47E-4391-BD8D-0EE35546A4B1}" type="slidenum">
              <a:rPr lang="en-US" altLang="ko-KR" smtClean="0"/>
              <a:pPr/>
              <a:t>28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45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E919F-3A87-4B06-B19D-0AD20D2FCD19}" type="slidenum">
              <a:rPr lang="en-US" altLang="ko-KR" smtClean="0"/>
              <a:pPr/>
              <a:t>29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E9241-BD42-4189-8F4B-D30FB1183414}" type="slidenum">
              <a:rPr lang="en-US" altLang="ko-KR" smtClean="0"/>
              <a:pPr/>
              <a:t>30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smtClean="0"/>
              <a:t>  </a:t>
            </a:r>
          </a:p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656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A8648-D4C9-46DF-B279-F191E975EDCA}" type="slidenum">
              <a:rPr lang="en-US" altLang="ko-KR" smtClean="0"/>
              <a:pPr/>
              <a:t>31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BCB74-C98C-483B-B1D3-6FD452627CFC}" type="slidenum">
              <a:rPr lang="en-US" altLang="ko-KR" smtClean="0"/>
              <a:pPr/>
              <a:t>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/>
              <a:t>  </a:t>
            </a:r>
          </a:p>
          <a:p>
            <a:r>
              <a:rPr lang="en-US" altLang="ko-KR" smtClean="0"/>
              <a:t>  </a:t>
            </a:r>
            <a:endParaRPr lang="ko-KR" altLang="en-US" smtClean="0"/>
          </a:p>
        </p:txBody>
      </p:sp>
      <p:sp>
        <p:nvSpPr>
          <p:cNvPr id="675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2E6D1-87CD-466E-9244-B9342F98E6A8}" type="slidenum">
              <a:rPr lang="en-US" altLang="ko-KR" smtClean="0"/>
              <a:pPr/>
              <a:t>32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686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47C8-1902-43DA-B025-431EAFCECB53}" type="slidenum">
              <a:rPr lang="en-US" altLang="ko-KR" smtClean="0"/>
              <a:pPr/>
              <a:t>33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096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53B2F-D010-43E0-8988-EC128FAD0F00}" type="slidenum">
              <a:rPr lang="en-US" altLang="ko-KR" smtClean="0"/>
              <a:pPr/>
              <a:t>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  <a:p>
            <a:endParaRPr lang="ko-KR" altLang="en-US" smtClean="0"/>
          </a:p>
        </p:txBody>
      </p:sp>
      <p:sp>
        <p:nvSpPr>
          <p:cNvPr id="419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44067-A931-4E9E-84BC-F55F7711294C}" type="slidenum">
              <a:rPr lang="en-US" altLang="ko-KR" smtClean="0"/>
              <a:pPr/>
              <a:t>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30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6634D-7A41-4E67-A425-B81CE3250096}" type="slidenum">
              <a:rPr lang="en-US" altLang="ko-KR" smtClean="0"/>
              <a:pPr/>
              <a:t>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6CBDA-1C57-49C6-B2B8-7914C5CF83B1}" type="slidenum">
              <a:rPr lang="en-US" altLang="ko-KR" smtClean="0"/>
              <a:pPr/>
              <a:t>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CC730-C6FB-4BBB-AA77-C8F1A3926B40}" type="slidenum">
              <a:rPr lang="en-US" altLang="ko-KR" smtClean="0"/>
              <a:pPr/>
              <a:t>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60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75A57-68F0-46DB-86FA-074A03180046}" type="slidenum">
              <a:rPr lang="en-US" altLang="ko-KR" smtClean="0"/>
              <a:pPr/>
              <a:t>9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"/>
          <p:cNvGrpSpPr>
            <a:grpSpLocks/>
          </p:cNvGrpSpPr>
          <p:nvPr userDrawn="1"/>
        </p:nvGrpSpPr>
        <p:grpSpPr bwMode="auto">
          <a:xfrm>
            <a:off x="0" y="0"/>
            <a:ext cx="9147175" cy="6858000"/>
            <a:chOff x="0" y="0"/>
            <a:chExt cx="9147175" cy="6858001"/>
          </a:xfrm>
        </p:grpSpPr>
        <p:pic>
          <p:nvPicPr>
            <p:cNvPr id="5" name="Picture 8" descr="표지_0611_1"/>
            <p:cNvPicPr>
              <a:picLocks noChangeAspect="1" noChangeArrowheads="1"/>
            </p:cNvPicPr>
            <p:nvPr userDrawn="1"/>
          </p:nvPicPr>
          <p:blipFill>
            <a:blip r:embed="rId2"/>
            <a:srcRect b="83334"/>
            <a:stretch>
              <a:fillRect/>
            </a:stretch>
          </p:blipFill>
          <p:spPr bwMode="auto">
            <a:xfrm>
              <a:off x="0" y="0"/>
              <a:ext cx="9144000" cy="114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 descr="표지_0611_1"/>
            <p:cNvPicPr>
              <a:picLocks noChangeAspect="1" noChangeArrowheads="1"/>
            </p:cNvPicPr>
            <p:nvPr userDrawn="1"/>
          </p:nvPicPr>
          <p:blipFill>
            <a:blip r:embed="rId2"/>
            <a:srcRect t="84004"/>
            <a:stretch>
              <a:fillRect/>
            </a:stretch>
          </p:blipFill>
          <p:spPr bwMode="auto">
            <a:xfrm>
              <a:off x="0" y="5761038"/>
              <a:ext cx="9144000" cy="109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바탕"/>
            <p:cNvPicPr>
              <a:picLocks noChangeAspect="1" noChangeArrowheads="1"/>
            </p:cNvPicPr>
            <p:nvPr userDrawn="1"/>
          </p:nvPicPr>
          <p:blipFill>
            <a:blip r:embed="rId3">
              <a:lum bright="4000"/>
            </a:blip>
            <a:srcRect l="4353" r="10881"/>
            <a:stretch>
              <a:fillRect/>
            </a:stretch>
          </p:blipFill>
          <p:spPr bwMode="auto">
            <a:xfrm>
              <a:off x="0" y="1142984"/>
              <a:ext cx="9147175" cy="4613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90805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8" name="Rectangle 4"/>
          <p:cNvSpPr>
            <a:spLocks noGrp="1" noChangeArrowheads="1"/>
          </p:cNvSpPr>
          <p:nvPr userDrawn="1"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 userDrawn="1"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DFBC5-3A8C-4F2A-860C-F44E5C2A73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D2E1-BA44-4DC8-88EE-8696D1EE1D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B9FB-87CD-4D2A-84EC-BEDB9AA1CA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E0FC9-434C-4284-BB69-65E9210AAE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9DB20-3033-49DA-BF26-25D1D1ACCAF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83419-8717-4445-82E4-2CF4B8F1377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2A341-E1FD-4687-84CD-660863F38EA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AA405-ECA3-4A74-98B9-22E1069B9E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8110D-23A5-4C86-B10D-E9826FB4EC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CCFC4-7270-4F8C-8494-640B3EB502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4605D-1E0C-4E87-B185-E230E5D510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08B77-E383-4CF7-8FFA-83AD0D8FAEC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D9398-3B62-4BE4-8F89-6B531946A0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DF05E-AC13-49DF-AAB2-465657F5AC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그룹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9" name="그림 11" descr="1.jp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그림 12" descr="버블퍼지는.png"/>
            <p:cNvPicPr>
              <a:picLocks noChangeAspect="1"/>
            </p:cNvPicPr>
            <p:nvPr userDrawn="1"/>
          </p:nvPicPr>
          <p:blipFill>
            <a:blip r:embed="rId1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rcRect l="39028" t="4424" b="31310"/>
            <a:stretch>
              <a:fillRect/>
            </a:stretch>
          </p:blipFill>
          <p:spPr>
            <a:xfrm flipH="1">
              <a:off x="4500562" y="857232"/>
              <a:ext cx="4500594" cy="2364366"/>
            </a:xfrm>
            <a:prstGeom prst="rect">
              <a:avLst/>
            </a:prstGeom>
          </p:spPr>
        </p:pic>
        <p:pic>
          <p:nvPicPr>
            <p:cNvPr id="1031" name="그림 13" descr="버블퍼지는.png"/>
            <p:cNvPicPr>
              <a:picLocks noChangeAspect="1"/>
            </p:cNvPicPr>
            <p:nvPr userDrawn="1"/>
          </p:nvPicPr>
          <p:blipFill>
            <a:blip r:embed="rId18">
              <a:lum bright="70000" contrast="-70000"/>
            </a:blip>
            <a:srcRect l="-1353" t="37619" r="68541" b="16994"/>
            <a:stretch>
              <a:fillRect/>
            </a:stretch>
          </p:blipFill>
          <p:spPr bwMode="auto">
            <a:xfrm>
              <a:off x="2498522" y="357166"/>
              <a:ext cx="1467836" cy="101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24625"/>
            <a:ext cx="4778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E2CB2FF-2587-4E2A-9F98-9949DD757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8" name="그림 14" descr="잎.png"/>
          <p:cNvPicPr>
            <a:picLocks noChangeAspect="1"/>
          </p:cNvPicPr>
          <p:nvPr/>
        </p:nvPicPr>
        <p:blipFill>
          <a:blip r:embed="rId19"/>
          <a:srcRect l="17188" t="5482" r="69531" b="71539"/>
          <a:stretch>
            <a:fillRect/>
          </a:stretch>
        </p:blipFill>
        <p:spPr bwMode="auto">
          <a:xfrm>
            <a:off x="0" y="0"/>
            <a:ext cx="9652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  <p:sldLayoutId id="2147484557" r:id="rId12"/>
    <p:sldLayoutId id="2147484558" r:id="rId13"/>
    <p:sldLayoutId id="214748455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CC00"/>
          </a:solidFill>
          <a:latin typeface="HY헤드라인M" pitchFamily="18" charset="-127"/>
          <a:ea typeface="HY헤드라인M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CC00"/>
          </a:solidFill>
          <a:latin typeface="HY헤드라인M" pitchFamily="18" charset="-127"/>
          <a:ea typeface="HY헤드라인M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CC00"/>
          </a:solidFill>
          <a:latin typeface="HY헤드라인M" pitchFamily="18" charset="-127"/>
          <a:ea typeface="HY헤드라인M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CC00"/>
          </a:solidFill>
          <a:latin typeface="HY헤드라인M" pitchFamily="18" charset="-127"/>
          <a:ea typeface="HY헤드라인M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200">
          <a:solidFill>
            <a:srgbClr val="FFCC00"/>
          </a:solidFill>
          <a:latin typeface="HY헤드라인M" pitchFamily="18" charset="-127"/>
          <a:ea typeface="HY헤드라인M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200">
          <a:solidFill>
            <a:srgbClr val="FFCC00"/>
          </a:solidFill>
          <a:latin typeface="HY헤드라인M" pitchFamily="18" charset="-127"/>
          <a:ea typeface="HY헤드라인M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200">
          <a:solidFill>
            <a:srgbClr val="FFCC00"/>
          </a:solidFill>
          <a:latin typeface="HY헤드라인M" pitchFamily="18" charset="-127"/>
          <a:ea typeface="HY헤드라인M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200">
          <a:solidFill>
            <a:srgbClr val="FFCC00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pn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14.gif"/><Relationship Id="rId9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1%20-%202010&#45380;%20&#49436;&#50872;&#48376;&#49324;\&#49324;&#50629;&#49548;%20&#44288;&#47144;%20&#51088;&#47308;\&#44256;&#47532;&#49324;&#50629;&#49548;\&#44592;&#49696;&#44060;&#48156;\2010&#45380;%20&#49440;&#44305;%20&#44592;&#49696;&#48156;&#54364;%20&#51088;&#47308;\&#50672;&#49325;&#51208;&#49325;_&#54200;&#51665;.WMV" TargetMode="External"/><Relationship Id="rId6" Type="http://schemas.openxmlformats.org/officeDocument/2006/relationships/image" Target="../media/image70.png"/><Relationship Id="rId5" Type="http://schemas.openxmlformats.org/officeDocument/2006/relationships/image" Target="../media/image2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1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11" Type="http://schemas.openxmlformats.org/officeDocument/2006/relationships/image" Target="../media/image22.png"/><Relationship Id="rId5" Type="http://schemas.openxmlformats.org/officeDocument/2006/relationships/image" Target="../media/image72.png"/><Relationship Id="rId10" Type="http://schemas.openxmlformats.org/officeDocument/2006/relationships/image" Target="../media/image51.png"/><Relationship Id="rId4" Type="http://schemas.openxmlformats.org/officeDocument/2006/relationships/image" Target="../media/image71.pn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diagramData" Target="../diagrams/data1.xml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9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10" Type="http://schemas.openxmlformats.org/officeDocument/2006/relationships/image" Target="../media/image22.png"/><Relationship Id="rId4" Type="http://schemas.openxmlformats.org/officeDocument/2006/relationships/image" Target="../media/image80.jpeg"/><Relationship Id="rId9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14.gif"/><Relationship Id="rId3" Type="http://schemas.openxmlformats.org/officeDocument/2006/relationships/image" Target="../media/image83.jpeg"/><Relationship Id="rId7" Type="http://schemas.openxmlformats.org/officeDocument/2006/relationships/image" Target="../media/image86.jpeg"/><Relationship Id="rId12" Type="http://schemas.openxmlformats.org/officeDocument/2006/relationships/image" Target="../media/image9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72.png"/><Relationship Id="rId9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gif"/><Relationship Id="rId3" Type="http://schemas.openxmlformats.org/officeDocument/2006/relationships/diagramData" Target="../diagrams/data2.xml"/><Relationship Id="rId7" Type="http://schemas.openxmlformats.org/officeDocument/2006/relationships/image" Target="../media/image9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9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13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11" Type="http://schemas.openxmlformats.org/officeDocument/2006/relationships/image" Target="../media/image14.gif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14.gif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86013" y="5221288"/>
            <a:ext cx="4352925" cy="33813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ko-KR" sz="2000" dirty="0" smtClean="0">
                <a:solidFill>
                  <a:srgbClr val="FFFFFF"/>
                </a:solidFill>
              </a:rPr>
              <a:t>2010. 07  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0" y="1530347"/>
            <a:ext cx="9144000" cy="827083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ko-KR" sz="4400" b="1" kern="0" dirty="0" smtClean="0">
                <a:ln>
                  <a:solidFill>
                    <a:srgbClr val="800000"/>
                  </a:solidFill>
                </a:ln>
                <a:solidFill>
                  <a:srgbClr val="FF33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Decontamination of </a:t>
            </a:r>
            <a:r>
              <a:rPr lang="en-US" altLang="ko-KR" sz="4400" b="1" kern="0" dirty="0" smtClean="0">
                <a:ln>
                  <a:solidFill>
                    <a:srgbClr val="800000"/>
                  </a:solidFill>
                </a:ln>
                <a:solidFill>
                  <a:srgbClr val="FF33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Metal </a:t>
            </a:r>
            <a:r>
              <a:rPr lang="en-US" altLang="ko-KR" sz="4400" b="1" kern="0" dirty="0" err="1" smtClean="0">
                <a:ln>
                  <a:solidFill>
                    <a:srgbClr val="800000"/>
                  </a:solidFill>
                </a:ln>
                <a:solidFill>
                  <a:srgbClr val="FF33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Radwastes</a:t>
            </a:r>
            <a:r>
              <a:rPr lang="en-US" altLang="ko-KR" sz="4400" b="1" kern="0" dirty="0" smtClean="0">
                <a:ln>
                  <a:solidFill>
                    <a:srgbClr val="800000"/>
                  </a:solidFill>
                </a:ln>
                <a:solidFill>
                  <a:srgbClr val="FF33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4400" b="1" kern="0" dirty="0" smtClean="0">
                <a:ln>
                  <a:solidFill>
                    <a:srgbClr val="800000"/>
                  </a:solidFill>
                </a:ln>
                <a:solidFill>
                  <a:srgbClr val="FF33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using Machine Tools</a:t>
            </a:r>
            <a:endParaRPr lang="ko-KR" altLang="en-US" sz="4400" b="1" kern="0" dirty="0">
              <a:ln>
                <a:solidFill>
                  <a:srgbClr val="800000"/>
                </a:solidFill>
              </a:ln>
              <a:solidFill>
                <a:srgbClr val="FF33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785918" y="5922858"/>
            <a:ext cx="5429288" cy="935142"/>
            <a:chOff x="1857356" y="5922858"/>
            <a:chExt cx="5429288" cy="935142"/>
          </a:xfrm>
        </p:grpSpPr>
        <p:sp>
          <p:nvSpPr>
            <p:cNvPr id="3075" name="Rectangle 8"/>
            <p:cNvSpPr>
              <a:spLocks noChangeArrowheads="1"/>
            </p:cNvSpPr>
            <p:nvPr/>
          </p:nvSpPr>
          <p:spPr bwMode="auto">
            <a:xfrm>
              <a:off x="1857356" y="6500834"/>
              <a:ext cx="5429288" cy="357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b="1" dirty="0" err="1" smtClean="0">
                  <a:solidFill>
                    <a:schemeClr val="bg1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Sunkwang</a:t>
              </a:r>
              <a:r>
                <a:rPr lang="en-US" altLang="ko-KR" b="1" dirty="0" smtClean="0">
                  <a:solidFill>
                    <a:schemeClr val="bg1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 Atomic Energy Safety </a:t>
              </a:r>
              <a:r>
                <a:rPr lang="en-US" altLang="ko-KR" b="1" dirty="0" err="1" smtClean="0">
                  <a:solidFill>
                    <a:schemeClr val="bg1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Co.,Ltd</a:t>
              </a:r>
              <a:r>
                <a:rPr lang="en-US" altLang="ko-KR" b="1" dirty="0" smtClean="0">
                  <a:solidFill>
                    <a:schemeClr val="bg1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.</a:t>
              </a:r>
              <a:endParaRPr lang="ko-KR" altLang="en-US" b="1" dirty="0">
                <a:solidFill>
                  <a:schemeClr val="bg1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pic>
          <p:nvPicPr>
            <p:cNvPr id="3077" name="Picture 5" descr="\\Choiyoungku\문서양식\회사관련\회사로고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2910" y="5922858"/>
              <a:ext cx="642942" cy="6033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A7797-80A2-4003-B165-4C7F38121D80}" type="slidenum">
              <a:rPr lang="en-US" altLang="ko-KR"/>
              <a:pPr>
                <a:defRPr/>
              </a:pPr>
              <a:t>10</a:t>
            </a:fld>
            <a:endParaRPr lang="en-US" altLang="ko-KR"/>
          </a:p>
        </p:txBody>
      </p:sp>
      <p:grpSp>
        <p:nvGrpSpPr>
          <p:cNvPr id="12291" name="그룹 9"/>
          <p:cNvGrpSpPr>
            <a:grpSpLocks/>
          </p:cNvGrpSpPr>
          <p:nvPr/>
        </p:nvGrpSpPr>
        <p:grpSpPr bwMode="auto">
          <a:xfrm>
            <a:off x="644525" y="1798638"/>
            <a:ext cx="7888288" cy="4235450"/>
            <a:chOff x="644525" y="1836738"/>
            <a:chExt cx="7888288" cy="4235450"/>
          </a:xfrm>
        </p:grpSpPr>
        <p:sp>
          <p:nvSpPr>
            <p:cNvPr id="453637" name="AutoShape 5"/>
            <p:cNvSpPr>
              <a:spLocks noChangeArrowheads="1"/>
            </p:cNvSpPr>
            <p:nvPr/>
          </p:nvSpPr>
          <p:spPr bwMode="auto">
            <a:xfrm>
              <a:off x="644525" y="1836738"/>
              <a:ext cx="7888288" cy="4235450"/>
            </a:xfrm>
            <a:prstGeom prst="roundRect">
              <a:avLst>
                <a:gd name="adj" fmla="val 5144"/>
              </a:avLst>
            </a:prstGeom>
            <a:gradFill rotWithShape="1">
              <a:gsLst>
                <a:gs pos="0">
                  <a:srgbClr val="A1D0FF"/>
                </a:gs>
                <a:gs pos="100000">
                  <a:srgbClr val="3587FF"/>
                </a:gs>
              </a:gsLst>
              <a:lin ang="5400000" scaled="1"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buClr>
                  <a:srgbClr val="FF9900"/>
                </a:buClr>
                <a:buFont typeface="Wingdings" pitchFamily="2" charset="2"/>
                <a:buChar char="v"/>
                <a:defRPr/>
              </a:pPr>
              <a:endParaRPr lang="ko-KR" altLang="ko-KR" sz="1800" b="1">
                <a:latin typeface="바탕체" pitchFamily="17" charset="-127"/>
                <a:ea typeface="바탕체" pitchFamily="17" charset="-127"/>
              </a:endParaRPr>
            </a:p>
          </p:txBody>
        </p:sp>
        <p:sp>
          <p:nvSpPr>
            <p:cNvPr id="12339" name="AutoShape 6"/>
            <p:cNvSpPr>
              <a:spLocks noChangeArrowheads="1"/>
            </p:cNvSpPr>
            <p:nvPr/>
          </p:nvSpPr>
          <p:spPr bwMode="auto">
            <a:xfrm>
              <a:off x="828426" y="2002972"/>
              <a:ext cx="7527962" cy="3938748"/>
            </a:xfrm>
            <a:prstGeom prst="roundRect">
              <a:avLst>
                <a:gd name="adj" fmla="val 3144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85986" y="1071546"/>
            <a:ext cx="72721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Comparison of its disposal regulatory standards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828675" y="2436813"/>
            <a:ext cx="7527925" cy="3467100"/>
          </a:xfrm>
          <a:prstGeom prst="roundRect">
            <a:avLst>
              <a:gd name="adj" fmla="val 3144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graphicFrame>
        <p:nvGraphicFramePr>
          <p:cNvPr id="15" name="Group 149"/>
          <p:cNvGraphicFramePr>
            <a:graphicFrameLocks noGrp="1"/>
          </p:cNvGraphicFramePr>
          <p:nvPr>
            <p:ph/>
          </p:nvPr>
        </p:nvGraphicFramePr>
        <p:xfrm>
          <a:off x="927100" y="2111375"/>
          <a:ext cx="7302383" cy="3615681"/>
        </p:xfrm>
        <a:graphic>
          <a:graphicData uri="http://schemas.openxmlformats.org/drawingml/2006/table">
            <a:tbl>
              <a:tblPr/>
              <a:tblGrid>
                <a:gridCol w="1216008"/>
                <a:gridCol w="2714644"/>
                <a:gridCol w="1071570"/>
                <a:gridCol w="1015520"/>
                <a:gridCol w="1284641"/>
              </a:tblGrid>
              <a:tr h="5201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Nuclide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Concentration limit (</a:t>
                      </a:r>
                      <a:r>
                        <a:rPr kumimoji="1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Bq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/g)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MDA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Bq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/g)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4581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MOEST Notice/Korea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KINS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IAEA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59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Co-60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Personal: 10μSv/year Groups: 1man-Sv/year proved less concentration 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0.01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3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Cs-137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0.01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3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H-3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100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C-14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100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모서리가 둥근 직사각형 15"/>
          <p:cNvSpPr/>
          <p:nvPr/>
        </p:nvSpPr>
        <p:spPr bwMode="auto">
          <a:xfrm>
            <a:off x="928349" y="3097904"/>
            <a:ext cx="7286737" cy="1286385"/>
          </a:xfrm>
          <a:prstGeom prst="roundRect">
            <a:avLst>
              <a:gd name="adj" fmla="val 5673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그림 78" descr="svisual_01-1.jpg"/>
          <p:cNvPicPr>
            <a:picLocks noChangeAspect="1"/>
          </p:cNvPicPr>
          <p:nvPr/>
        </p:nvPicPr>
        <p:blipFill>
          <a:blip r:embed="rId2"/>
          <a:srcRect b="18867"/>
          <a:stretch>
            <a:fillRect/>
          </a:stretch>
        </p:blipFill>
        <p:spPr bwMode="auto">
          <a:xfrm>
            <a:off x="0" y="3357563"/>
            <a:ext cx="9144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4A669-EF41-426E-993D-041CBB3EAA23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grpSp>
        <p:nvGrpSpPr>
          <p:cNvPr id="13318" name="그룹 38"/>
          <p:cNvGrpSpPr>
            <a:grpSpLocks/>
          </p:cNvGrpSpPr>
          <p:nvPr/>
        </p:nvGrpSpPr>
        <p:grpSpPr bwMode="auto">
          <a:xfrm>
            <a:off x="1293813" y="2276475"/>
            <a:ext cx="6529387" cy="647700"/>
            <a:chOff x="971550" y="3267075"/>
            <a:chExt cx="6529408" cy="647700"/>
          </a:xfrm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auto">
            <a:xfrm>
              <a:off x="971550" y="3267075"/>
              <a:ext cx="6529408" cy="6477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F0F0F0"/>
                </a:gs>
                <a:gs pos="100000">
                  <a:srgbClr val="B2B2B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6B6B6B"/>
              </a:prstShdw>
            </a:effec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13323" name="AutoShape 11"/>
            <p:cNvSpPr>
              <a:spLocks noChangeArrowheads="1"/>
            </p:cNvSpPr>
            <p:nvPr/>
          </p:nvSpPr>
          <p:spPr bwMode="auto">
            <a:xfrm>
              <a:off x="1225550" y="3328988"/>
              <a:ext cx="6057880" cy="522287"/>
            </a:xfrm>
            <a:prstGeom prst="roundRect">
              <a:avLst>
                <a:gd name="adj" fmla="val 17324"/>
              </a:avLst>
            </a:prstGeom>
            <a:gradFill rotWithShape="1">
              <a:gsLst>
                <a:gs pos="0">
                  <a:srgbClr val="DEF6D8"/>
                </a:gs>
                <a:gs pos="100000">
                  <a:srgbClr val="62D347"/>
                </a:gs>
              </a:gsLst>
              <a:lin ang="2700000" scaled="1"/>
            </a:gradFill>
            <a:ln w="9525">
              <a:solidFill>
                <a:srgbClr val="2E7D21"/>
              </a:solidFill>
              <a:round/>
              <a:headEnd/>
              <a:tailEnd/>
            </a:ln>
            <a:effectLst>
              <a:prstShdw prst="shdw17" dist="17961" dir="2700000">
                <a:srgbClr val="1C4B14"/>
              </a:prstShdw>
            </a:effec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1836693" y="2386008"/>
            <a:ext cx="5429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ko-KR" sz="2400" b="1" dirty="0" smtClean="0">
                <a:solidFill>
                  <a:srgbClr val="80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Hand tools grinding problems</a:t>
            </a:r>
            <a:endParaRPr lang="ko-KR" altLang="en-US" sz="2400" b="1" dirty="0">
              <a:solidFill>
                <a:srgbClr val="80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  <a:latin typeface="Times New Roman" pitchFamily="18" charset="0"/>
              <a:ea typeface="HY바다M" pitchFamily="18" charset="-127"/>
              <a:cs typeface="Times New Roman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585986" y="1214422"/>
            <a:ext cx="39860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Decontamination issues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54755" y="1785926"/>
            <a:ext cx="7404125" cy="4071965"/>
          </a:xfrm>
          <a:prstGeom prst="roundRect">
            <a:avLst>
              <a:gd name="adj" fmla="val 8819"/>
            </a:avLst>
          </a:prstGeom>
          <a:noFill/>
          <a:ln w="57150" cmpd="thickThin">
            <a:solidFill>
              <a:srgbClr val="008000"/>
            </a:solidFill>
            <a:round/>
            <a:headEnd/>
            <a:tailEnd/>
          </a:ln>
          <a:effectLst>
            <a:glow rad="228600">
              <a:srgbClr val="00B050">
                <a:alpha val="40000"/>
              </a:srgbClr>
            </a:glow>
          </a:effectLst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3317" name="그룹 48"/>
          <p:cNvGrpSpPr>
            <a:grpSpLocks/>
          </p:cNvGrpSpPr>
          <p:nvPr/>
        </p:nvGrpSpPr>
        <p:grpSpPr bwMode="auto">
          <a:xfrm>
            <a:off x="1214414" y="3286124"/>
            <a:ext cx="6751638" cy="2120900"/>
            <a:chOff x="1000100" y="3028965"/>
            <a:chExt cx="6751637" cy="2121073"/>
          </a:xfrm>
        </p:grpSpPr>
        <p:grpSp>
          <p:nvGrpSpPr>
            <p:cNvPr id="13324" name="그룹 42"/>
            <p:cNvGrpSpPr>
              <a:grpSpLocks/>
            </p:cNvGrpSpPr>
            <p:nvPr/>
          </p:nvGrpSpPr>
          <p:grpSpPr bwMode="auto">
            <a:xfrm>
              <a:off x="1000100" y="3028965"/>
              <a:ext cx="4832350" cy="396875"/>
              <a:chOff x="1000100" y="3028965"/>
              <a:chExt cx="4832350" cy="396875"/>
            </a:xfrm>
          </p:grpSpPr>
          <p:pic>
            <p:nvPicPr>
              <p:cNvPr id="13344" name="Picture 20" descr="원(1)"/>
              <p:cNvPicPr>
                <a:picLocks noChangeAspect="1" noChangeArrowheads="1"/>
              </p:cNvPicPr>
              <p:nvPr/>
            </p:nvPicPr>
            <p:blipFill>
              <a:blip r:embed="rId4">
                <a:lum bright="6000" contrast="6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1000100" y="3059128"/>
                <a:ext cx="323850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45" name="Text Box 14"/>
              <p:cNvSpPr txBox="1">
                <a:spLocks noChangeArrowheads="1"/>
              </p:cNvSpPr>
              <p:nvPr/>
            </p:nvSpPr>
            <p:spPr bwMode="auto">
              <a:xfrm>
                <a:off x="1295375" y="3028965"/>
                <a:ext cx="453707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spcBef>
                    <a:spcPct val="50000"/>
                  </a:spcBef>
                </a:pPr>
                <a:r>
                  <a:rPr lang="en-US" altLang="ko-KR" b="1" dirty="0" smtClean="0"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Long time for working </a:t>
                </a:r>
                <a:endParaRPr lang="ko-KR" altLang="en-US" b="1" dirty="0"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29" name="Rectangle 21"/>
              <p:cNvSpPr>
                <a:spLocks noChangeArrowheads="1"/>
              </p:cNvSpPr>
              <p:nvPr/>
            </p:nvSpPr>
            <p:spPr bwMode="auto">
              <a:xfrm>
                <a:off x="1041375" y="3078181"/>
                <a:ext cx="247650" cy="249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ko-KR" sz="1500" b="1" dirty="0">
                    <a:solidFill>
                      <a:srgbClr val="07073B"/>
                    </a:solidFill>
                    <a:latin typeface="HY헤드라인M" pitchFamily="18" charset="-127"/>
                    <a:ea typeface="HY헤드라인M" pitchFamily="18" charset="-127"/>
                  </a:rPr>
                  <a:t>1</a:t>
                </a:r>
              </a:p>
            </p:txBody>
          </p:sp>
        </p:grpSp>
        <p:grpSp>
          <p:nvGrpSpPr>
            <p:cNvPr id="13325" name="그룹 43"/>
            <p:cNvGrpSpPr>
              <a:grpSpLocks/>
            </p:cNvGrpSpPr>
            <p:nvPr/>
          </p:nvGrpSpPr>
          <p:grpSpPr bwMode="auto">
            <a:xfrm>
              <a:off x="1000100" y="3440128"/>
              <a:ext cx="6751637" cy="396875"/>
              <a:chOff x="1000100" y="3440128"/>
              <a:chExt cx="6751637" cy="396875"/>
            </a:xfrm>
          </p:grpSpPr>
          <p:sp>
            <p:nvSpPr>
              <p:cNvPr id="13340" name="Text Box 15"/>
              <p:cNvSpPr txBox="1">
                <a:spLocks noChangeArrowheads="1"/>
              </p:cNvSpPr>
              <p:nvPr/>
            </p:nvSpPr>
            <p:spPr bwMode="auto">
              <a:xfrm>
                <a:off x="1295375" y="3440128"/>
                <a:ext cx="6456362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spcBef>
                    <a:spcPct val="50000"/>
                  </a:spcBef>
                </a:pPr>
                <a:r>
                  <a:rPr lang="en-US" altLang="ko-KR" b="1" dirty="0" smtClean="0"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Work processes  delay due to add sticking</a:t>
                </a:r>
                <a:endParaRPr lang="ko-KR" altLang="en-US" b="1" dirty="0"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  <p:grpSp>
            <p:nvGrpSpPr>
              <p:cNvPr id="13341" name="Group 22"/>
              <p:cNvGrpSpPr>
                <a:grpSpLocks/>
              </p:cNvGrpSpPr>
              <p:nvPr/>
            </p:nvGrpSpPr>
            <p:grpSpPr bwMode="auto">
              <a:xfrm>
                <a:off x="1000100" y="3475053"/>
                <a:ext cx="323850" cy="323850"/>
                <a:chOff x="2608" y="1398"/>
                <a:chExt cx="354" cy="354"/>
              </a:xfrm>
            </p:grpSpPr>
            <p:pic>
              <p:nvPicPr>
                <p:cNvPr id="13342" name="Picture 23" descr="원(1)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6000" contrast="6000"/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2608" y="1398"/>
                  <a:ext cx="354" cy="3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Rectangle 24"/>
                <p:cNvSpPr>
                  <a:spLocks noChangeArrowheads="1"/>
                </p:cNvSpPr>
                <p:nvPr/>
              </p:nvSpPr>
              <p:spPr bwMode="auto">
                <a:xfrm>
                  <a:off x="2653" y="1440"/>
                  <a:ext cx="272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bg1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altLang="ko-KR" sz="1500" b="1" dirty="0">
                      <a:solidFill>
                        <a:srgbClr val="07073B"/>
                      </a:solidFill>
                      <a:latin typeface="HY헤드라인M" pitchFamily="18" charset="-127"/>
                      <a:ea typeface="HY헤드라인M" pitchFamily="18" charset="-127"/>
                    </a:rPr>
                    <a:t>2</a:t>
                  </a:r>
                </a:p>
              </p:txBody>
            </p:sp>
          </p:grpSp>
        </p:grpSp>
        <p:grpSp>
          <p:nvGrpSpPr>
            <p:cNvPr id="13326" name="그룹 44"/>
            <p:cNvGrpSpPr>
              <a:grpSpLocks/>
            </p:cNvGrpSpPr>
            <p:nvPr/>
          </p:nvGrpSpPr>
          <p:grpSpPr bwMode="auto">
            <a:xfrm>
              <a:off x="1000100" y="3871928"/>
              <a:ext cx="6643734" cy="396875"/>
              <a:chOff x="1000100" y="3871928"/>
              <a:chExt cx="6643734" cy="396875"/>
            </a:xfrm>
          </p:grpSpPr>
          <p:sp>
            <p:nvSpPr>
              <p:cNvPr id="13336" name="Text Box 16"/>
              <p:cNvSpPr txBox="1">
                <a:spLocks noChangeArrowheads="1"/>
              </p:cNvSpPr>
              <p:nvPr/>
            </p:nvSpPr>
            <p:spPr bwMode="auto">
              <a:xfrm>
                <a:off x="1295375" y="3871928"/>
                <a:ext cx="6348459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spcBef>
                    <a:spcPct val="50000"/>
                  </a:spcBef>
                </a:pPr>
                <a:r>
                  <a:rPr lang="en-US" altLang="ko-KR" b="1" dirty="0" smtClean="0"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Not suitable for long-term operation of large quantities</a:t>
                </a:r>
                <a:endParaRPr lang="ko-KR" altLang="en-US" b="1" dirty="0"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  <p:grpSp>
            <p:nvGrpSpPr>
              <p:cNvPr id="13337" name="Group 25"/>
              <p:cNvGrpSpPr>
                <a:grpSpLocks/>
              </p:cNvGrpSpPr>
              <p:nvPr/>
            </p:nvGrpSpPr>
            <p:grpSpPr bwMode="auto">
              <a:xfrm>
                <a:off x="1000100" y="3898915"/>
                <a:ext cx="323850" cy="323850"/>
                <a:chOff x="2688" y="2020"/>
                <a:chExt cx="354" cy="354"/>
              </a:xfrm>
            </p:grpSpPr>
            <p:pic>
              <p:nvPicPr>
                <p:cNvPr id="13338" name="Picture 26" descr="원(1)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6000" contrast="6000"/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2688" y="2020"/>
                  <a:ext cx="354" cy="3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Rectangle 27"/>
                <p:cNvSpPr>
                  <a:spLocks noChangeArrowheads="1"/>
                </p:cNvSpPr>
                <p:nvPr/>
              </p:nvSpPr>
              <p:spPr bwMode="auto">
                <a:xfrm>
                  <a:off x="2733" y="2062"/>
                  <a:ext cx="272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bg1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altLang="ko-KR" sz="1500" b="1">
                      <a:solidFill>
                        <a:srgbClr val="07073B"/>
                      </a:solidFill>
                      <a:latin typeface="HY헤드라인M" pitchFamily="18" charset="-127"/>
                      <a:ea typeface="HY헤드라인M" pitchFamily="18" charset="-127"/>
                    </a:rPr>
                    <a:t>3</a:t>
                  </a:r>
                </a:p>
              </p:txBody>
            </p:sp>
          </p:grpSp>
        </p:grpSp>
        <p:grpSp>
          <p:nvGrpSpPr>
            <p:cNvPr id="13327" name="그룹 45"/>
            <p:cNvGrpSpPr>
              <a:grpSpLocks/>
            </p:cNvGrpSpPr>
            <p:nvPr/>
          </p:nvGrpSpPr>
          <p:grpSpPr bwMode="auto">
            <a:xfrm>
              <a:off x="1017562" y="4306903"/>
              <a:ext cx="6662738" cy="396875"/>
              <a:chOff x="1017562" y="4306903"/>
              <a:chExt cx="6662738" cy="396875"/>
            </a:xfrm>
          </p:grpSpPr>
          <p:sp>
            <p:nvSpPr>
              <p:cNvPr id="13332" name="Text Box 17"/>
              <p:cNvSpPr txBox="1">
                <a:spLocks noChangeArrowheads="1"/>
              </p:cNvSpPr>
              <p:nvPr/>
            </p:nvSpPr>
            <p:spPr bwMode="auto">
              <a:xfrm>
                <a:off x="1295375" y="4306903"/>
                <a:ext cx="638492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spcBef>
                    <a:spcPct val="50000"/>
                  </a:spcBef>
                </a:pPr>
                <a:r>
                  <a:rPr lang="en-US" altLang="ko-KR" b="1" dirty="0" smtClean="0"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Absence of mechanical equipment for cutting metal surface</a:t>
                </a:r>
                <a:endParaRPr lang="en-US" altLang="ko-KR" b="1" dirty="0"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  <p:grpSp>
            <p:nvGrpSpPr>
              <p:cNvPr id="13333" name="Group 28"/>
              <p:cNvGrpSpPr>
                <a:grpSpLocks/>
              </p:cNvGrpSpPr>
              <p:nvPr/>
            </p:nvGrpSpPr>
            <p:grpSpPr bwMode="auto">
              <a:xfrm>
                <a:off x="1017562" y="4335478"/>
                <a:ext cx="323850" cy="323850"/>
                <a:chOff x="2688" y="2020"/>
                <a:chExt cx="354" cy="354"/>
              </a:xfrm>
            </p:grpSpPr>
            <p:pic>
              <p:nvPicPr>
                <p:cNvPr id="13334" name="Picture 29" descr="원(1)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6000" contrast="6000"/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2688" y="2020"/>
                  <a:ext cx="354" cy="3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tangle 30"/>
                <p:cNvSpPr>
                  <a:spLocks noChangeArrowheads="1"/>
                </p:cNvSpPr>
                <p:nvPr/>
              </p:nvSpPr>
              <p:spPr bwMode="auto">
                <a:xfrm>
                  <a:off x="2733" y="2062"/>
                  <a:ext cx="272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bg1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altLang="ko-KR" sz="1500" b="1" dirty="0">
                      <a:solidFill>
                        <a:srgbClr val="07073B"/>
                      </a:solidFill>
                      <a:latin typeface="HY헤드라인M" pitchFamily="18" charset="-127"/>
                      <a:ea typeface="HY헤드라인M" pitchFamily="18" charset="-127"/>
                    </a:rPr>
                    <a:t>4</a:t>
                  </a:r>
                </a:p>
              </p:txBody>
            </p:sp>
          </p:grpSp>
        </p:grpSp>
        <p:grpSp>
          <p:nvGrpSpPr>
            <p:cNvPr id="13328" name="Group 31"/>
            <p:cNvGrpSpPr>
              <a:grpSpLocks/>
            </p:cNvGrpSpPr>
            <p:nvPr/>
          </p:nvGrpSpPr>
          <p:grpSpPr bwMode="auto">
            <a:xfrm>
              <a:off x="1017562" y="4787915"/>
              <a:ext cx="323850" cy="323850"/>
              <a:chOff x="2688" y="2020"/>
              <a:chExt cx="354" cy="354"/>
            </a:xfrm>
          </p:grpSpPr>
          <p:pic>
            <p:nvPicPr>
              <p:cNvPr id="13330" name="Picture 32" descr="원(1)"/>
              <p:cNvPicPr>
                <a:picLocks noChangeAspect="1" noChangeArrowheads="1"/>
              </p:cNvPicPr>
              <p:nvPr/>
            </p:nvPicPr>
            <p:blipFill>
              <a:blip r:embed="rId4">
                <a:lum bright="6000" contrast="6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2688" y="2020"/>
                <a:ext cx="354" cy="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33"/>
              <p:cNvSpPr>
                <a:spLocks noChangeArrowheads="1"/>
              </p:cNvSpPr>
              <p:nvPr/>
            </p:nvSpPr>
            <p:spPr bwMode="auto">
              <a:xfrm>
                <a:off x="2733" y="2062"/>
                <a:ext cx="272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ko-KR" sz="1500" b="1" dirty="0">
                    <a:solidFill>
                      <a:srgbClr val="07073B"/>
                    </a:solidFill>
                    <a:latin typeface="HY헤드라인M" pitchFamily="18" charset="-127"/>
                    <a:ea typeface="HY헤드라인M" pitchFamily="18" charset="-127"/>
                  </a:rPr>
                  <a:t>5</a:t>
                </a:r>
              </a:p>
            </p:txBody>
          </p:sp>
        </p:grpSp>
        <p:sp>
          <p:nvSpPr>
            <p:cNvPr id="13329" name="Text Box 18"/>
            <p:cNvSpPr txBox="1">
              <a:spLocks noChangeArrowheads="1"/>
            </p:cNvSpPr>
            <p:nvPr/>
          </p:nvSpPr>
          <p:spPr bwMode="auto">
            <a:xfrm>
              <a:off x="1298550" y="4753163"/>
              <a:ext cx="59531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r>
                <a:rPr lang="en-US" altLang="ko-KR" b="1" dirty="0" smtClean="0"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Low efficiency and very dangerous  for working</a:t>
              </a:r>
              <a:endParaRPr lang="en-US" altLang="ko-KR" b="1" dirty="0"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2" name="그룹 31"/>
          <p:cNvGrpSpPr>
            <a:grpSpLocks/>
          </p:cNvGrpSpPr>
          <p:nvPr/>
        </p:nvGrpSpPr>
        <p:grpSpPr bwMode="auto">
          <a:xfrm>
            <a:off x="428596" y="903270"/>
            <a:ext cx="8572560" cy="620058"/>
            <a:chOff x="-20638" y="1027113"/>
            <a:chExt cx="9164638" cy="620057"/>
          </a:xfrm>
        </p:grpSpPr>
        <p:sp>
          <p:nvSpPr>
            <p:cNvPr id="33" name="AutoShape 14"/>
            <p:cNvSpPr>
              <a:spLocks noChangeArrowheads="1"/>
            </p:cNvSpPr>
            <p:nvPr/>
          </p:nvSpPr>
          <p:spPr bwMode="auto">
            <a:xfrm>
              <a:off x="-20638" y="1027113"/>
              <a:ext cx="9164638" cy="592137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folHlink">
                    <a:alpha val="60001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271" y="1123951"/>
              <a:ext cx="5348502" cy="52321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altLang="ko-K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2-2. </a:t>
              </a:r>
              <a:r>
                <a:rPr lang="en-US" altLang="ko-KR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Technology Developments</a:t>
              </a:r>
              <a:endPara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</p:grpSp>
      <p:sp>
        <p:nvSpPr>
          <p:cNvPr id="3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01574-3E7E-45ED-9BD9-FF9663161A61}" type="slidenum">
              <a:rPr lang="en-US" altLang="ko-KR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85986" y="1571612"/>
            <a:ext cx="155712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 Needs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735013" y="2144713"/>
            <a:ext cx="7780337" cy="4321175"/>
            <a:chOff x="735013" y="2144713"/>
            <a:chExt cx="7780337" cy="4321175"/>
          </a:xfrm>
        </p:grpSpPr>
        <p:grpSp>
          <p:nvGrpSpPr>
            <p:cNvPr id="14338" name="그룹 34"/>
            <p:cNvGrpSpPr>
              <a:grpSpLocks/>
            </p:cNvGrpSpPr>
            <p:nvPr/>
          </p:nvGrpSpPr>
          <p:grpSpPr bwMode="auto">
            <a:xfrm>
              <a:off x="735013" y="2144713"/>
              <a:ext cx="7780337" cy="4321175"/>
              <a:chOff x="323528" y="1643063"/>
              <a:chExt cx="8167330" cy="5000625"/>
            </a:xfrm>
          </p:grpSpPr>
          <p:grpSp>
            <p:nvGrpSpPr>
              <p:cNvPr id="14369" name="Group 2"/>
              <p:cNvGrpSpPr>
                <a:grpSpLocks/>
              </p:cNvGrpSpPr>
              <p:nvPr/>
            </p:nvGrpSpPr>
            <p:grpSpPr bwMode="auto">
              <a:xfrm>
                <a:off x="328614" y="1643063"/>
                <a:ext cx="8162244" cy="4986337"/>
                <a:chOff x="158" y="754"/>
                <a:chExt cx="5350" cy="3412"/>
              </a:xfrm>
            </p:grpSpPr>
            <p:sp>
              <p:nvSpPr>
                <p:cNvPr id="14371" name="AutoShape 3"/>
                <p:cNvSpPr>
                  <a:spLocks noChangeArrowheads="1"/>
                </p:cNvSpPr>
                <p:nvPr/>
              </p:nvSpPr>
              <p:spPr bwMode="auto">
                <a:xfrm>
                  <a:off x="158" y="754"/>
                  <a:ext cx="5350" cy="3412"/>
                </a:xfrm>
                <a:prstGeom prst="roundRect">
                  <a:avLst>
                    <a:gd name="adj" fmla="val 2625"/>
                  </a:avLst>
                </a:prstGeom>
                <a:noFill/>
                <a:ln w="57150" cmpd="thickThin" algn="ctr">
                  <a:solidFill>
                    <a:srgbClr val="1076B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72" name="AutoShape 4"/>
                <p:cNvSpPr>
                  <a:spLocks noChangeArrowheads="1"/>
                </p:cNvSpPr>
                <p:nvPr/>
              </p:nvSpPr>
              <p:spPr bwMode="auto">
                <a:xfrm>
                  <a:off x="158" y="754"/>
                  <a:ext cx="5350" cy="3412"/>
                </a:xfrm>
                <a:prstGeom prst="roundRect">
                  <a:avLst>
                    <a:gd name="adj" fmla="val 2833"/>
                  </a:avLst>
                </a:prstGeom>
                <a:gradFill rotWithShape="1">
                  <a:gsLst>
                    <a:gs pos="0">
                      <a:srgbClr val="A4D7FE">
                        <a:alpha val="67998"/>
                      </a:srgbClr>
                    </a:gs>
                    <a:gs pos="100000">
                      <a:srgbClr val="FFFFFF">
                        <a:alpha val="59000"/>
                      </a:srgbClr>
                    </a:gs>
                  </a:gsLst>
                  <a:lin ang="5400000" scaled="1"/>
                </a:gradFill>
                <a:ln w="57150" cmpd="thickThin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14370" name="Picture 28" descr="바닥이야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3528" y="1643063"/>
                <a:ext cx="8123786" cy="5000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그룹 34"/>
            <p:cNvGrpSpPr>
              <a:grpSpLocks/>
            </p:cNvGrpSpPr>
            <p:nvPr/>
          </p:nvGrpSpPr>
          <p:grpSpPr bwMode="auto">
            <a:xfrm>
              <a:off x="882650" y="2255838"/>
              <a:ext cx="7462838" cy="971550"/>
              <a:chOff x="752475" y="1862138"/>
              <a:chExt cx="7653338" cy="971550"/>
            </a:xfrm>
          </p:grpSpPr>
          <p:grpSp>
            <p:nvGrpSpPr>
              <p:cNvPr id="14364" name="그룹 9"/>
              <p:cNvGrpSpPr>
                <a:grpSpLocks/>
              </p:cNvGrpSpPr>
              <p:nvPr/>
            </p:nvGrpSpPr>
            <p:grpSpPr bwMode="auto">
              <a:xfrm>
                <a:off x="752475" y="1862138"/>
                <a:ext cx="7653338" cy="971550"/>
                <a:chOff x="550863" y="1714488"/>
                <a:chExt cx="8053387" cy="503237"/>
              </a:xfrm>
            </p:grpSpPr>
            <p:sp>
              <p:nvSpPr>
                <p:cNvPr id="14367" name="AutoShape 4"/>
                <p:cNvSpPr>
                  <a:spLocks noChangeArrowheads="1"/>
                </p:cNvSpPr>
                <p:nvPr/>
              </p:nvSpPr>
              <p:spPr bwMode="auto">
                <a:xfrm>
                  <a:off x="550863" y="1714488"/>
                  <a:ext cx="8053387" cy="503237"/>
                </a:xfrm>
                <a:prstGeom prst="roundRect">
                  <a:avLst>
                    <a:gd name="adj" fmla="val 17667"/>
                  </a:avLst>
                </a:prstGeom>
                <a:gradFill rotWithShape="1">
                  <a:gsLst>
                    <a:gs pos="0">
                      <a:srgbClr val="C0C0C0"/>
                    </a:gs>
                    <a:gs pos="50000">
                      <a:srgbClr val="F3F3F3"/>
                    </a:gs>
                    <a:gs pos="100000">
                      <a:srgbClr val="C0C0C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68" name="AutoShape 5"/>
                <p:cNvSpPr>
                  <a:spLocks noChangeArrowheads="1"/>
                </p:cNvSpPr>
                <p:nvPr/>
              </p:nvSpPr>
              <p:spPr bwMode="auto">
                <a:xfrm>
                  <a:off x="619125" y="1763700"/>
                  <a:ext cx="7905750" cy="405757"/>
                </a:xfrm>
                <a:prstGeom prst="roundRect">
                  <a:avLst>
                    <a:gd name="adj" fmla="val 17856"/>
                  </a:avLst>
                </a:prstGeom>
                <a:gradFill rotWithShape="1">
                  <a:gsLst>
                    <a:gs pos="0">
                      <a:srgbClr val="107FE4"/>
                    </a:gs>
                    <a:gs pos="100000">
                      <a:srgbClr val="A8D0F5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A4C89"/>
                  </a:prstShdw>
                </a:effectLst>
              </p:spPr>
              <p:txBody>
                <a:bodyPr wrap="none" anchor="ctr"/>
                <a:lstStyle/>
                <a:p>
                  <a:pPr>
                    <a:lnSpc>
                      <a:spcPct val="150000"/>
                    </a:lnSpc>
                  </a:pPr>
                  <a:endParaRPr lang="en-US" altLang="ko-KR">
                    <a:latin typeface="HY견고딕" pitchFamily="18" charset="-127"/>
                  </a:endParaRPr>
                </a:p>
              </p:txBody>
            </p:sp>
          </p:grpSp>
          <p:sp>
            <p:nvSpPr>
              <p:cNvPr id="14365" name="TextBox 10"/>
              <p:cNvSpPr txBox="1">
                <a:spLocks noChangeArrowheads="1"/>
              </p:cNvSpPr>
              <p:nvPr/>
            </p:nvSpPr>
            <p:spPr bwMode="auto">
              <a:xfrm>
                <a:off x="1058863" y="1984086"/>
                <a:ext cx="7026275" cy="539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200" b="1" dirty="0" smtClean="0"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To overcome the limitations of existing methods </a:t>
                </a:r>
                <a:endParaRPr lang="en-US" altLang="ko-KR" sz="2200" b="1" dirty="0"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  <p:pic>
            <p:nvPicPr>
              <p:cNvPr id="23" name="Picture 23" descr="블릿_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72949" y="2187575"/>
                <a:ext cx="219784" cy="219075"/>
              </a:xfrm>
              <a:prstGeom prst="rect">
                <a:avLst/>
              </a:prstGeom>
              <a:noFill/>
              <a:effectLst>
                <a:outerShdw dist="28398" dir="3806097" algn="ctr" rotWithShape="0">
                  <a:schemeClr val="tx1"/>
                </a:outerShdw>
              </a:effectLst>
            </p:spPr>
          </p:pic>
        </p:grpSp>
        <p:grpSp>
          <p:nvGrpSpPr>
            <p:cNvPr id="7" name="그룹 37"/>
            <p:cNvGrpSpPr>
              <a:grpSpLocks/>
            </p:cNvGrpSpPr>
            <p:nvPr/>
          </p:nvGrpSpPr>
          <p:grpSpPr bwMode="auto">
            <a:xfrm>
              <a:off x="893763" y="3300413"/>
              <a:ext cx="7462837" cy="973137"/>
              <a:chOff x="763588" y="3571875"/>
              <a:chExt cx="7653337" cy="973138"/>
            </a:xfrm>
          </p:grpSpPr>
          <p:grpSp>
            <p:nvGrpSpPr>
              <p:cNvPr id="14359" name="그룹 12"/>
              <p:cNvGrpSpPr>
                <a:grpSpLocks/>
              </p:cNvGrpSpPr>
              <p:nvPr/>
            </p:nvGrpSpPr>
            <p:grpSpPr bwMode="auto">
              <a:xfrm>
                <a:off x="763588" y="3571875"/>
                <a:ext cx="7653337" cy="973138"/>
                <a:chOff x="550863" y="1714488"/>
                <a:chExt cx="8053387" cy="503237"/>
              </a:xfrm>
            </p:grpSpPr>
            <p:sp>
              <p:nvSpPr>
                <p:cNvPr id="14362" name="AutoShape 4"/>
                <p:cNvSpPr>
                  <a:spLocks noChangeArrowheads="1"/>
                </p:cNvSpPr>
                <p:nvPr/>
              </p:nvSpPr>
              <p:spPr bwMode="auto">
                <a:xfrm>
                  <a:off x="550863" y="1714488"/>
                  <a:ext cx="8053387" cy="503237"/>
                </a:xfrm>
                <a:prstGeom prst="roundRect">
                  <a:avLst>
                    <a:gd name="adj" fmla="val 17667"/>
                  </a:avLst>
                </a:prstGeom>
                <a:gradFill rotWithShape="1">
                  <a:gsLst>
                    <a:gs pos="0">
                      <a:srgbClr val="C0C0C0"/>
                    </a:gs>
                    <a:gs pos="50000">
                      <a:srgbClr val="F3F3F3"/>
                    </a:gs>
                    <a:gs pos="100000">
                      <a:srgbClr val="C0C0C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63" name="AutoShape 5"/>
                <p:cNvSpPr>
                  <a:spLocks noChangeArrowheads="1"/>
                </p:cNvSpPr>
                <p:nvPr/>
              </p:nvSpPr>
              <p:spPr bwMode="auto">
                <a:xfrm>
                  <a:off x="619125" y="1763700"/>
                  <a:ext cx="7905750" cy="405757"/>
                </a:xfrm>
                <a:prstGeom prst="roundRect">
                  <a:avLst>
                    <a:gd name="adj" fmla="val 17856"/>
                  </a:avLst>
                </a:prstGeom>
                <a:gradFill rotWithShape="1">
                  <a:gsLst>
                    <a:gs pos="0">
                      <a:srgbClr val="107FE4"/>
                    </a:gs>
                    <a:gs pos="100000">
                      <a:srgbClr val="A8D0F5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A4C89"/>
                  </a:prstShdw>
                </a:effectLst>
              </p:spPr>
              <p:txBody>
                <a:bodyPr wrap="none" anchor="ctr"/>
                <a:lstStyle/>
                <a:p>
                  <a:pPr>
                    <a:lnSpc>
                      <a:spcPct val="150000"/>
                    </a:lnSpc>
                  </a:pPr>
                  <a:endParaRPr lang="en-US" altLang="ko-KR">
                    <a:latin typeface="HY견고딕" pitchFamily="18" charset="-127"/>
                  </a:endParaRPr>
                </a:p>
              </p:txBody>
            </p:sp>
          </p:grpSp>
          <p:sp>
            <p:nvSpPr>
              <p:cNvPr id="14360" name="TextBox 15"/>
              <p:cNvSpPr txBox="1">
                <a:spLocks noChangeArrowheads="1"/>
              </p:cNvSpPr>
              <p:nvPr/>
            </p:nvSpPr>
            <p:spPr bwMode="auto">
              <a:xfrm>
                <a:off x="1069975" y="3687762"/>
                <a:ext cx="6943725" cy="539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200" b="1" dirty="0" smtClean="0"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To improve the working environment</a:t>
                </a:r>
                <a:endParaRPr lang="en-US" altLang="ko-KR" sz="2200" b="1" dirty="0"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  <p:pic>
            <p:nvPicPr>
              <p:cNvPr id="25" name="Picture 23" descr="블릿_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01969" y="3910012"/>
                <a:ext cx="218155" cy="219075"/>
              </a:xfrm>
              <a:prstGeom prst="rect">
                <a:avLst/>
              </a:prstGeom>
              <a:noFill/>
              <a:effectLst>
                <a:outerShdw dist="28398" dir="3806097" algn="ctr" rotWithShape="0">
                  <a:schemeClr val="tx1"/>
                </a:outerShdw>
              </a:effectLst>
            </p:spPr>
          </p:pic>
        </p:grpSp>
        <p:grpSp>
          <p:nvGrpSpPr>
            <p:cNvPr id="12" name="그룹 37"/>
            <p:cNvGrpSpPr>
              <a:grpSpLocks/>
            </p:cNvGrpSpPr>
            <p:nvPr/>
          </p:nvGrpSpPr>
          <p:grpSpPr bwMode="auto">
            <a:xfrm>
              <a:off x="900113" y="4344988"/>
              <a:ext cx="7462837" cy="973137"/>
              <a:chOff x="763588" y="3571875"/>
              <a:chExt cx="7653337" cy="973138"/>
            </a:xfrm>
          </p:grpSpPr>
          <p:grpSp>
            <p:nvGrpSpPr>
              <p:cNvPr id="14347" name="그룹 12"/>
              <p:cNvGrpSpPr>
                <a:grpSpLocks/>
              </p:cNvGrpSpPr>
              <p:nvPr/>
            </p:nvGrpSpPr>
            <p:grpSpPr bwMode="auto">
              <a:xfrm>
                <a:off x="763588" y="3571875"/>
                <a:ext cx="7653337" cy="973138"/>
                <a:chOff x="550863" y="1714488"/>
                <a:chExt cx="8053387" cy="503237"/>
              </a:xfrm>
            </p:grpSpPr>
            <p:sp>
              <p:nvSpPr>
                <p:cNvPr id="14350" name="AutoShape 4"/>
                <p:cNvSpPr>
                  <a:spLocks noChangeArrowheads="1"/>
                </p:cNvSpPr>
                <p:nvPr/>
              </p:nvSpPr>
              <p:spPr bwMode="auto">
                <a:xfrm>
                  <a:off x="550863" y="1714488"/>
                  <a:ext cx="8053387" cy="503237"/>
                </a:xfrm>
                <a:prstGeom prst="roundRect">
                  <a:avLst>
                    <a:gd name="adj" fmla="val 17667"/>
                  </a:avLst>
                </a:prstGeom>
                <a:gradFill rotWithShape="1">
                  <a:gsLst>
                    <a:gs pos="0">
                      <a:srgbClr val="C0C0C0"/>
                    </a:gs>
                    <a:gs pos="50000">
                      <a:srgbClr val="F3F3F3"/>
                    </a:gs>
                    <a:gs pos="100000">
                      <a:srgbClr val="C0C0C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51" name="AutoShape 5"/>
                <p:cNvSpPr>
                  <a:spLocks noChangeArrowheads="1"/>
                </p:cNvSpPr>
                <p:nvPr/>
              </p:nvSpPr>
              <p:spPr bwMode="auto">
                <a:xfrm>
                  <a:off x="619125" y="1763700"/>
                  <a:ext cx="7905750" cy="405757"/>
                </a:xfrm>
                <a:prstGeom prst="roundRect">
                  <a:avLst>
                    <a:gd name="adj" fmla="val 17856"/>
                  </a:avLst>
                </a:prstGeom>
                <a:gradFill rotWithShape="1">
                  <a:gsLst>
                    <a:gs pos="0">
                      <a:srgbClr val="107FE4"/>
                    </a:gs>
                    <a:gs pos="100000">
                      <a:srgbClr val="A8D0F5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A4C89"/>
                  </a:prstShdw>
                </a:effectLst>
              </p:spPr>
              <p:txBody>
                <a:bodyPr wrap="none" anchor="ctr"/>
                <a:lstStyle/>
                <a:p>
                  <a:pPr>
                    <a:lnSpc>
                      <a:spcPct val="150000"/>
                    </a:lnSpc>
                  </a:pPr>
                  <a:endParaRPr lang="en-US" altLang="ko-KR">
                    <a:latin typeface="HY견고딕" pitchFamily="18" charset="-127"/>
                  </a:endParaRPr>
                </a:p>
              </p:txBody>
            </p:sp>
          </p:grpSp>
          <p:sp>
            <p:nvSpPr>
              <p:cNvPr id="14348" name="TextBox 15"/>
              <p:cNvSpPr txBox="1">
                <a:spLocks noChangeArrowheads="1"/>
              </p:cNvSpPr>
              <p:nvPr/>
            </p:nvSpPr>
            <p:spPr bwMode="auto">
              <a:xfrm>
                <a:off x="1069975" y="3702057"/>
                <a:ext cx="6943725" cy="539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200" b="1" dirty="0" smtClean="0"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To reduce the working time</a:t>
                </a:r>
                <a:endParaRPr lang="en-US" altLang="ko-KR" sz="2200" b="1" dirty="0"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  <p:pic>
            <p:nvPicPr>
              <p:cNvPr id="38" name="Picture 23" descr="블릿_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01969" y="3910012"/>
                <a:ext cx="218155" cy="219075"/>
              </a:xfrm>
              <a:prstGeom prst="rect">
                <a:avLst/>
              </a:prstGeom>
              <a:noFill/>
              <a:effectLst>
                <a:outerShdw dist="28398" dir="3806097" algn="ctr" rotWithShape="0">
                  <a:schemeClr val="tx1"/>
                </a:outerShdw>
              </a:effectLst>
            </p:spPr>
          </p:pic>
        </p:grpSp>
        <p:grpSp>
          <p:nvGrpSpPr>
            <p:cNvPr id="41" name="그룹 37"/>
            <p:cNvGrpSpPr>
              <a:grpSpLocks/>
            </p:cNvGrpSpPr>
            <p:nvPr/>
          </p:nvGrpSpPr>
          <p:grpSpPr bwMode="auto">
            <a:xfrm>
              <a:off x="895377" y="5395926"/>
              <a:ext cx="7462837" cy="973137"/>
              <a:chOff x="763588" y="3571875"/>
              <a:chExt cx="7653337" cy="973138"/>
            </a:xfrm>
          </p:grpSpPr>
          <p:grpSp>
            <p:nvGrpSpPr>
              <p:cNvPr id="42" name="그룹 12"/>
              <p:cNvGrpSpPr>
                <a:grpSpLocks/>
              </p:cNvGrpSpPr>
              <p:nvPr/>
            </p:nvGrpSpPr>
            <p:grpSpPr bwMode="auto">
              <a:xfrm>
                <a:off x="763588" y="3571875"/>
                <a:ext cx="7653337" cy="973138"/>
                <a:chOff x="550863" y="1714488"/>
                <a:chExt cx="8053387" cy="503237"/>
              </a:xfrm>
            </p:grpSpPr>
            <p:sp>
              <p:nvSpPr>
                <p:cNvPr id="45" name="AutoShape 4"/>
                <p:cNvSpPr>
                  <a:spLocks noChangeArrowheads="1"/>
                </p:cNvSpPr>
                <p:nvPr/>
              </p:nvSpPr>
              <p:spPr bwMode="auto">
                <a:xfrm>
                  <a:off x="550863" y="1714488"/>
                  <a:ext cx="8053387" cy="503237"/>
                </a:xfrm>
                <a:prstGeom prst="roundRect">
                  <a:avLst>
                    <a:gd name="adj" fmla="val 17667"/>
                  </a:avLst>
                </a:prstGeom>
                <a:gradFill rotWithShape="1">
                  <a:gsLst>
                    <a:gs pos="0">
                      <a:srgbClr val="C0C0C0"/>
                    </a:gs>
                    <a:gs pos="50000">
                      <a:srgbClr val="F3F3F3"/>
                    </a:gs>
                    <a:gs pos="100000">
                      <a:srgbClr val="C0C0C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737373"/>
                  </a:prstShdw>
                </a:effectLst>
              </p:spPr>
              <p:txBody>
                <a:bodyPr wrap="none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AutoShape 5"/>
                <p:cNvSpPr>
                  <a:spLocks noChangeArrowheads="1"/>
                </p:cNvSpPr>
                <p:nvPr/>
              </p:nvSpPr>
              <p:spPr bwMode="auto">
                <a:xfrm>
                  <a:off x="619125" y="1763700"/>
                  <a:ext cx="7905750" cy="405757"/>
                </a:xfrm>
                <a:prstGeom prst="roundRect">
                  <a:avLst>
                    <a:gd name="adj" fmla="val 17856"/>
                  </a:avLst>
                </a:prstGeom>
                <a:gradFill rotWithShape="1">
                  <a:gsLst>
                    <a:gs pos="0">
                      <a:srgbClr val="107FE4"/>
                    </a:gs>
                    <a:gs pos="100000">
                      <a:srgbClr val="A8D0F5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A4C89"/>
                  </a:prstShdw>
                </a:effectLst>
              </p:spPr>
              <p:txBody>
                <a:bodyPr wrap="none" anchor="ctr"/>
                <a:lstStyle/>
                <a:p>
                  <a:pPr>
                    <a:lnSpc>
                      <a:spcPct val="150000"/>
                    </a:lnSpc>
                  </a:pPr>
                  <a:endParaRPr lang="en-US" altLang="ko-KR">
                    <a:latin typeface="HY견고딕" pitchFamily="18" charset="-127"/>
                  </a:endParaRPr>
                </a:p>
              </p:txBody>
            </p:sp>
          </p:grpSp>
          <p:sp>
            <p:nvSpPr>
              <p:cNvPr id="43" name="TextBox 15"/>
              <p:cNvSpPr txBox="1">
                <a:spLocks noChangeArrowheads="1"/>
              </p:cNvSpPr>
              <p:nvPr/>
            </p:nvSpPr>
            <p:spPr bwMode="auto">
              <a:xfrm>
                <a:off x="1069975" y="3702058"/>
                <a:ext cx="6943725" cy="539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200" b="1" dirty="0" smtClean="0"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To reduce costs and perform an efficient process</a:t>
                </a:r>
                <a:endParaRPr lang="en-US" altLang="ko-KR" sz="2200" b="1" dirty="0"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  <p:pic>
            <p:nvPicPr>
              <p:cNvPr id="44" name="Picture 23" descr="블릿_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01969" y="3910012"/>
                <a:ext cx="218155" cy="219075"/>
              </a:xfrm>
              <a:prstGeom prst="rect">
                <a:avLst/>
              </a:prstGeom>
              <a:noFill/>
              <a:effectLst>
                <a:outerShdw dist="28398" dir="3806097" algn="ctr" rotWithShape="0">
                  <a:schemeClr val="tx1"/>
                </a:outerShdw>
              </a:effectLst>
            </p:spPr>
          </p:pic>
        </p:grpSp>
      </p:grpSp>
      <p:sp>
        <p:nvSpPr>
          <p:cNvPr id="48" name="직사각형 47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78" descr="svisual_01-1.jpg"/>
          <p:cNvPicPr>
            <a:picLocks noChangeAspect="1"/>
          </p:cNvPicPr>
          <p:nvPr/>
        </p:nvPicPr>
        <p:blipFill>
          <a:blip r:embed="rId3"/>
          <a:srcRect b="18867"/>
          <a:stretch>
            <a:fillRect/>
          </a:stretch>
        </p:blipFill>
        <p:spPr bwMode="auto">
          <a:xfrm>
            <a:off x="0" y="3357563"/>
            <a:ext cx="9144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그룹 24"/>
          <p:cNvGrpSpPr/>
          <p:nvPr/>
        </p:nvGrpSpPr>
        <p:grpSpPr>
          <a:xfrm>
            <a:off x="485803" y="1754210"/>
            <a:ext cx="8124990" cy="4889500"/>
            <a:chOff x="485803" y="1754210"/>
            <a:chExt cx="8124990" cy="4889500"/>
          </a:xfrm>
        </p:grpSpPr>
        <p:grpSp>
          <p:nvGrpSpPr>
            <p:cNvPr id="2" name="그룹 32"/>
            <p:cNvGrpSpPr>
              <a:grpSpLocks/>
            </p:cNvGrpSpPr>
            <p:nvPr/>
          </p:nvGrpSpPr>
          <p:grpSpPr bwMode="auto">
            <a:xfrm>
              <a:off x="534287" y="1754210"/>
              <a:ext cx="8076506" cy="1149350"/>
              <a:chOff x="1682294" y="1571625"/>
              <a:chExt cx="7253909" cy="1149350"/>
            </a:xfrm>
          </p:grpSpPr>
          <p:pic>
            <p:nvPicPr>
              <p:cNvPr id="9" name="Picture 8" descr="박스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702861" y="1571625"/>
                <a:ext cx="7186143" cy="11493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>
                <a:off x="1682294" y="1833563"/>
                <a:ext cx="725390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200" b="1" kern="0" dirty="0" smtClean="0">
                    <a:ln>
                      <a:solidFill>
                        <a:srgbClr val="800000"/>
                      </a:solidFill>
                    </a:ln>
                    <a:solidFill>
                      <a:srgbClr val="FF3300"/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Decontamination of Metal </a:t>
                </a:r>
                <a:r>
                  <a:rPr lang="en-US" altLang="ko-KR" sz="2200" b="1" kern="0" dirty="0" err="1" smtClean="0">
                    <a:ln>
                      <a:solidFill>
                        <a:srgbClr val="800000"/>
                      </a:solidFill>
                    </a:ln>
                    <a:solidFill>
                      <a:srgbClr val="FF3300"/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Radwastes</a:t>
                </a:r>
                <a:r>
                  <a:rPr lang="en-US" altLang="ko-KR" sz="2200" b="1" kern="0" dirty="0" smtClean="0">
                    <a:ln>
                      <a:solidFill>
                        <a:srgbClr val="800000"/>
                      </a:solidFill>
                    </a:ln>
                    <a:solidFill>
                      <a:srgbClr val="FF3300"/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 using Machine Tools</a:t>
                </a:r>
                <a:endParaRPr kumimoji="0" lang="ko-KR" altLang="en-US" sz="2200" dirty="0">
                  <a:ln>
                    <a:solidFill>
                      <a:schemeClr val="bg2">
                        <a:lumMod val="95000"/>
                        <a:lumOff val="5000"/>
                      </a:schemeClr>
                    </a:solidFill>
                  </a:ln>
                  <a:solidFill>
                    <a:srgbClr val="FF33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휴먼둥근헤드라인" pitchFamily="18" charset="-127"/>
                  <a:ea typeface="휴먼둥근헤드라인" pitchFamily="18" charset="-127"/>
                </a:endParaRPr>
              </a:p>
            </p:txBody>
          </p:sp>
        </p:grpSp>
        <p:grpSp>
          <p:nvGrpSpPr>
            <p:cNvPr id="3" name="그룹 29"/>
            <p:cNvGrpSpPr>
              <a:grpSpLocks/>
            </p:cNvGrpSpPr>
            <p:nvPr/>
          </p:nvGrpSpPr>
          <p:grpSpPr bwMode="auto">
            <a:xfrm>
              <a:off x="4716490" y="4535510"/>
              <a:ext cx="1631950" cy="2108200"/>
              <a:chOff x="4813300" y="4429125"/>
              <a:chExt cx="1631950" cy="2108200"/>
            </a:xfrm>
          </p:grpSpPr>
          <p:pic>
            <p:nvPicPr>
              <p:cNvPr id="15380" name="Picture 21" descr="007-00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13300" y="4429125"/>
                <a:ext cx="1631950" cy="210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4883124" y="4822813"/>
                <a:ext cx="1500198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Expanded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its disposal </a:t>
                </a:r>
                <a:endParaRPr kumimoji="0" lang="en-US" altLang="ko-KR" sz="2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2546378" y="4535510"/>
              <a:ext cx="1714500" cy="2108200"/>
              <a:chOff x="3015" y="1676"/>
              <a:chExt cx="1080" cy="1328"/>
            </a:xfrm>
          </p:grpSpPr>
          <p:pic>
            <p:nvPicPr>
              <p:cNvPr id="15378" name="Picture 24" descr="013-00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050" y="1676"/>
                <a:ext cx="1028" cy="1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 Box 25"/>
              <p:cNvSpPr txBox="1">
                <a:spLocks noChangeArrowheads="1"/>
              </p:cNvSpPr>
              <p:nvPr/>
            </p:nvSpPr>
            <p:spPr bwMode="auto">
              <a:xfrm>
                <a:off x="3015" y="1924"/>
                <a:ext cx="1080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Improve efficiency</a:t>
                </a:r>
                <a:endParaRPr kumimoji="0" lang="ko-KR" altLang="en-US" sz="2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5" name="그룹 30"/>
            <p:cNvGrpSpPr>
              <a:grpSpLocks/>
            </p:cNvGrpSpPr>
            <p:nvPr/>
          </p:nvGrpSpPr>
          <p:grpSpPr bwMode="auto">
            <a:xfrm>
              <a:off x="6773890" y="4535510"/>
              <a:ext cx="1727200" cy="2108200"/>
              <a:chOff x="6871398" y="4429125"/>
              <a:chExt cx="1727228" cy="2108200"/>
            </a:xfrm>
          </p:grpSpPr>
          <p:pic>
            <p:nvPicPr>
              <p:cNvPr id="15376" name="Picture 24" descr="013-00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929438" y="4429125"/>
                <a:ext cx="1631950" cy="210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6871398" y="4822813"/>
                <a:ext cx="1727228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Reduction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2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Radwastes</a:t>
                </a:r>
                <a:endParaRPr kumimoji="0" lang="en-US" altLang="ko-KR" sz="2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6" name="그룹 54"/>
            <p:cNvGrpSpPr>
              <a:grpSpLocks/>
            </p:cNvGrpSpPr>
            <p:nvPr/>
          </p:nvGrpSpPr>
          <p:grpSpPr bwMode="auto">
            <a:xfrm>
              <a:off x="530253" y="2694001"/>
              <a:ext cx="7859712" cy="2592387"/>
              <a:chOff x="428596" y="2551118"/>
              <a:chExt cx="7859712" cy="2592394"/>
            </a:xfrm>
          </p:grpSpPr>
          <p:pic>
            <p:nvPicPr>
              <p:cNvPr id="15374" name="Picture 4" descr="6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28596" y="2551118"/>
                <a:ext cx="7859712" cy="2592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86007" y="3500434"/>
                <a:ext cx="3367973" cy="430888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sof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Technology Developments</a:t>
                </a:r>
                <a:r>
                  <a:rPr kumimoji="0" lang="ko-KR" altLang="en-US" sz="2200" b="1" spc="-150" dirty="0" smtClean="0">
                    <a:ln w="12700">
                      <a:noFill/>
                    </a:ln>
                    <a:solidFill>
                      <a:srgbClr val="FFC000"/>
                    </a:solidFill>
                    <a:effectLst>
                      <a:outerShdw blurRad="127000" dist="63500" dir="5400000" algn="t" rotWithShape="0">
                        <a:prstClr val="black">
                          <a:alpha val="80000"/>
                        </a:prstClr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 </a:t>
                </a:r>
                <a:endParaRPr kumimoji="0" lang="ko-KR" altLang="en-US" sz="2200" b="1" spc="-150" dirty="0">
                  <a:ln w="12700">
                    <a:noFill/>
                  </a:ln>
                  <a:solidFill>
                    <a:srgbClr val="FFC000"/>
                  </a:solidFill>
                  <a:effectLst>
                    <a:outerShdw blurRad="127000" dist="63500" dir="5400000" algn="t" rotWithShape="0">
                      <a:prstClr val="black">
                        <a:alpha val="80000"/>
                      </a:prstClr>
                    </a:outerShdw>
                  </a:effectLst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8" name="그룹 28"/>
            <p:cNvGrpSpPr>
              <a:grpSpLocks/>
            </p:cNvGrpSpPr>
            <p:nvPr/>
          </p:nvGrpSpPr>
          <p:grpSpPr bwMode="auto">
            <a:xfrm>
              <a:off x="485803" y="4535510"/>
              <a:ext cx="1631950" cy="2108200"/>
              <a:chOff x="582613" y="4429125"/>
              <a:chExt cx="1631950" cy="2108200"/>
            </a:xfrm>
          </p:grpSpPr>
          <p:pic>
            <p:nvPicPr>
              <p:cNvPr id="15372" name="Picture 18" descr="007-00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82613" y="4429125"/>
                <a:ext cx="1631950" cy="210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9"/>
              <p:cNvSpPr txBox="1">
                <a:spLocks noChangeArrowheads="1"/>
              </p:cNvSpPr>
              <p:nvPr/>
            </p:nvSpPr>
            <p:spPr bwMode="auto">
              <a:xfrm>
                <a:off x="596844" y="4822813"/>
                <a:ext cx="157163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Optimal process</a:t>
                </a:r>
              </a:p>
            </p:txBody>
          </p:sp>
        </p:grpSp>
      </p:grpSp>
      <p:sp>
        <p:nvSpPr>
          <p:cNvPr id="28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BD581-738B-4748-847A-A02E30752E7A}" type="slidenum">
              <a:rPr lang="en-US" altLang="ko-KR"/>
              <a:pPr>
                <a:defRPr/>
              </a:pPr>
              <a:t>13</a:t>
            </a:fld>
            <a:endParaRPr lang="en-US" altLang="ko-KR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85986" y="1079169"/>
            <a:ext cx="62720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8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The purpose of technology development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59646-31CA-4E2D-93CA-AF5ADE723D75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pic>
        <p:nvPicPr>
          <p:cNvPr id="16387" name="Picture 4" descr="바_1111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654050" y="3532188"/>
            <a:ext cx="35544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679450" y="3906838"/>
            <a:ext cx="3959225" cy="468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99"/>
            </a:solidFill>
            <a:round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Table supported/Back and forth adjustment </a:t>
            </a:r>
            <a:endParaRPr lang="ko-KR" alt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98513" y="3546475"/>
            <a:ext cx="2932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Saddle</a:t>
            </a:r>
            <a:endParaRPr lang="ko-KR" altLang="en-US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7" descr="바_1111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654050" y="4451350"/>
            <a:ext cx="35544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679450" y="4878388"/>
            <a:ext cx="3959225" cy="468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99"/>
            </a:solidFill>
            <a:round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Fixed </a:t>
            </a:r>
            <a:r>
              <a:rPr lang="en-US" altLang="ko-KR" sz="1800" dirty="0" err="1" smtClean="0">
                <a:latin typeface="Times New Roman" pitchFamily="18" charset="0"/>
                <a:cs typeface="Times New Roman" pitchFamily="18" charset="0"/>
              </a:rPr>
              <a:t>workpiece</a:t>
            </a: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/H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orizontal </a:t>
            </a: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adjustment </a:t>
            </a:r>
            <a:endParaRPr lang="ko-KR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98513" y="4487863"/>
            <a:ext cx="29321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  <a:endParaRPr lang="ko-KR" altLang="en-US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3" name="Picture 10" descr="바_1111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654050" y="5410200"/>
            <a:ext cx="35544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679450" y="5826125"/>
            <a:ext cx="3959225" cy="4683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99"/>
            </a:solidFill>
            <a:round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ko-KR" sz="1800" dirty="0" err="1" smtClean="0">
                <a:latin typeface="Times New Roman" pitchFamily="18" charset="0"/>
                <a:cs typeface="Times New Roman" pitchFamily="18" charset="0"/>
              </a:rPr>
              <a:t>Abber</a:t>
            </a: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 supporter supported</a:t>
            </a:r>
            <a:endParaRPr lang="ko-KR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98513" y="5468938"/>
            <a:ext cx="29321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Over Arm</a:t>
            </a:r>
            <a:endParaRPr lang="ko-KR" altLang="en-US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6" name="Picture 17" descr="바_1111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654050" y="2592388"/>
            <a:ext cx="35544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AutoShape 18"/>
          <p:cNvSpPr>
            <a:spLocks noChangeArrowheads="1"/>
          </p:cNvSpPr>
          <p:nvPr/>
        </p:nvSpPr>
        <p:spPr bwMode="auto">
          <a:xfrm>
            <a:off x="679450" y="3001963"/>
            <a:ext cx="3959225" cy="468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99"/>
            </a:solidFill>
            <a:round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Vertical adjustment of the table</a:t>
            </a:r>
            <a:endParaRPr lang="ko-KR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74688" y="2632075"/>
            <a:ext cx="3240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Knee</a:t>
            </a:r>
            <a:endParaRPr lang="ko-KR" altLang="en-US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그림 16" descr="전체사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00174"/>
            <a:ext cx="4000528" cy="4929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0" name="Picture 17" descr="바_1111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658813" y="1643063"/>
            <a:ext cx="3554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AutoShape 18"/>
          <p:cNvSpPr>
            <a:spLocks noChangeArrowheads="1"/>
          </p:cNvSpPr>
          <p:nvPr/>
        </p:nvSpPr>
        <p:spPr bwMode="auto">
          <a:xfrm>
            <a:off x="684213" y="2052638"/>
            <a:ext cx="3959225" cy="468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99"/>
            </a:solidFill>
            <a:round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Milling machine units with base</a:t>
            </a:r>
            <a:endParaRPr lang="ko-KR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79450" y="1682750"/>
            <a:ext cx="32400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Column</a:t>
            </a:r>
            <a:r>
              <a:rPr lang="en-US" altLang="ko-KR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그림 20" descr="둥근원-두꺼운거 사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689382"/>
            <a:ext cx="1073823" cy="142876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22" name="그림 21" descr="둥근원-두꺼운거 사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617944"/>
            <a:ext cx="2098491" cy="3357586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23" name="그림 22" descr="둥근원-두꺼운거 사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904092"/>
            <a:ext cx="1357322" cy="71438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24" name="그림 23" descr="둥근원-두꺼운거 사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3480" y="4904092"/>
            <a:ext cx="1063296" cy="857256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25" name="그림 24" descr="둥근원-두꺼운거 사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546902"/>
            <a:ext cx="1214446" cy="64294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14548" y="1007731"/>
            <a:ext cx="46289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5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Configuration of equipments 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571472" y="1500175"/>
            <a:ext cx="8137525" cy="4857784"/>
            <a:chOff x="372" y="845"/>
            <a:chExt cx="5184" cy="3220"/>
          </a:xfrm>
        </p:grpSpPr>
        <p:sp>
          <p:nvSpPr>
            <p:cNvPr id="130051" name="AutoShape 3"/>
            <p:cNvSpPr>
              <a:spLocks noChangeArrowheads="1"/>
            </p:cNvSpPr>
            <p:nvPr/>
          </p:nvSpPr>
          <p:spPr bwMode="auto">
            <a:xfrm>
              <a:off x="372" y="845"/>
              <a:ext cx="5184" cy="3220"/>
            </a:xfrm>
            <a:prstGeom prst="roundRect">
              <a:avLst>
                <a:gd name="adj" fmla="val 5144"/>
              </a:avLst>
            </a:prstGeom>
            <a:gradFill rotWithShape="1">
              <a:gsLst>
                <a:gs pos="0">
                  <a:srgbClr val="A1D0FF"/>
                </a:gs>
                <a:gs pos="100000">
                  <a:srgbClr val="3587FF"/>
                </a:gs>
              </a:gsLst>
              <a:lin ang="5400000" scaled="1"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buClr>
                  <a:srgbClr val="FF9900"/>
                </a:buClr>
                <a:buFont typeface="Wingdings" pitchFamily="2" charset="2"/>
                <a:buChar char="v"/>
                <a:defRPr/>
              </a:pPr>
              <a:endParaRPr lang="ko-KR" altLang="ko-KR" b="1">
                <a:latin typeface="바탕체" pitchFamily="17" charset="-127"/>
                <a:ea typeface="바탕체" pitchFamily="17" charset="-127"/>
              </a:endParaRPr>
            </a:p>
          </p:txBody>
        </p:sp>
        <p:sp>
          <p:nvSpPr>
            <p:cNvPr id="17470" name="AutoShape 4"/>
            <p:cNvSpPr>
              <a:spLocks noChangeArrowheads="1"/>
            </p:cNvSpPr>
            <p:nvPr/>
          </p:nvSpPr>
          <p:spPr bwMode="auto">
            <a:xfrm>
              <a:off x="503" y="1578"/>
              <a:ext cx="4947" cy="2451"/>
            </a:xfrm>
            <a:prstGeom prst="roundRect">
              <a:avLst>
                <a:gd name="adj" fmla="val 3144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52" name="표 51"/>
          <p:cNvGraphicFramePr>
            <a:graphicFrameLocks noGrp="1"/>
          </p:cNvGraphicFramePr>
          <p:nvPr/>
        </p:nvGraphicFramePr>
        <p:xfrm>
          <a:off x="939306" y="2714620"/>
          <a:ext cx="7418908" cy="34321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11219"/>
                <a:gridCol w="3571900"/>
                <a:gridCol w="714380"/>
                <a:gridCol w="2121409"/>
              </a:tblGrid>
              <a:tr h="371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Item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Detail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Unit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352496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  <a:endParaRPr lang="ko-KR" altLang="en-US"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Working space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altLang="ko-KR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1,100ⅹ280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49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000066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Maximum move distance/h</a:t>
                      </a:r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orizontal 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altLang="ko-KR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820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5249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000066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Maximum </a:t>
                      </a:r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move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distance/b</a:t>
                      </a:r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ack and forth</a:t>
                      </a:r>
                      <a:endParaRPr lang="ko-KR" altLang="en-US" sz="1600" b="0" kern="120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altLang="ko-KR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49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000066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Maximum move distance/v</a:t>
                      </a:r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ertical </a:t>
                      </a:r>
                      <a:endParaRPr lang="ko-KR" altLang="en-US" sz="1600" b="0" kern="120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altLang="ko-KR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ko-KR" altLang="en-US" sz="1600" b="0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5249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000066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Maximum weight of </a:t>
                      </a:r>
                      <a:r>
                        <a:rPr lang="en-US" altLang="ko-KR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workpiece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67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</a:t>
                      </a:r>
                      <a:endParaRPr lang="ko-KR" altLang="en-US"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RPM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RPM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Vertical 75~3,600</a:t>
                      </a:r>
                    </a:p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Horizontal 90~1,400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5249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000066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Vertical move </a:t>
                      </a: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distance</a:t>
                      </a:r>
                      <a:endParaRPr lang="ko-KR" altLang="en-US" sz="1600" b="0" kern="120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altLang="ko-KR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ko-KR" altLang="en-US" sz="1600" b="0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49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Equipment weight </a:t>
                      </a:r>
                      <a:endParaRPr lang="ko-KR" altLang="en-US"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000066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2,300</a:t>
                      </a:r>
                      <a:endParaRPr lang="ko-KR" altLang="en-US"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7457" name="그룹 60"/>
          <p:cNvGrpSpPr>
            <a:grpSpLocks/>
          </p:cNvGrpSpPr>
          <p:nvPr/>
        </p:nvGrpSpPr>
        <p:grpSpPr bwMode="auto">
          <a:xfrm>
            <a:off x="884209" y="1508097"/>
            <a:ext cx="6335713" cy="366713"/>
            <a:chOff x="611868" y="-1338152"/>
            <a:chExt cx="6336396" cy="366713"/>
          </a:xfrm>
        </p:grpSpPr>
        <p:sp>
          <p:nvSpPr>
            <p:cNvPr id="18493" name="Text Box 52"/>
            <p:cNvSpPr txBox="1">
              <a:spLocks noChangeArrowheads="1"/>
            </p:cNvSpPr>
            <p:nvPr/>
          </p:nvSpPr>
          <p:spPr bwMode="auto">
            <a:xfrm>
              <a:off x="775399" y="-1338152"/>
              <a:ext cx="617286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2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Size : </a:t>
              </a:r>
              <a:r>
                <a:rPr lang="en-US" altLang="ko-KR" sz="2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1,950mm(L) ⅹ 1,800mm(W) ⅹ1,950mm(H)</a:t>
              </a:r>
              <a:endParaRPr lang="ko-KR" altLang="en-US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pic>
          <p:nvPicPr>
            <p:cNvPr id="56" name="Picture 54" descr="블릿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1868" y="-1196850"/>
              <a:ext cx="180995" cy="180975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tx1"/>
              </a:outerShdw>
            </a:effectLst>
          </p:spPr>
        </p:pic>
      </p:grpSp>
      <p:grpSp>
        <p:nvGrpSpPr>
          <p:cNvPr id="17458" name="그룹 61"/>
          <p:cNvGrpSpPr>
            <a:grpSpLocks/>
          </p:cNvGrpSpPr>
          <p:nvPr/>
        </p:nvGrpSpPr>
        <p:grpSpPr bwMode="auto">
          <a:xfrm>
            <a:off x="884209" y="1927203"/>
            <a:ext cx="6624638" cy="366712"/>
            <a:chOff x="611868" y="-993659"/>
            <a:chExt cx="6624428" cy="366713"/>
          </a:xfrm>
        </p:grpSpPr>
        <p:sp>
          <p:nvSpPr>
            <p:cNvPr id="18491" name="Text Box 53"/>
            <p:cNvSpPr txBox="1">
              <a:spLocks noChangeArrowheads="1"/>
            </p:cNvSpPr>
            <p:nvPr/>
          </p:nvSpPr>
          <p:spPr bwMode="auto">
            <a:xfrm>
              <a:off x="775376" y="-993659"/>
              <a:ext cx="646092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2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Power : 220V, </a:t>
              </a:r>
              <a:r>
                <a:rPr lang="en-US" altLang="ko-KR" sz="2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60Hz, </a:t>
              </a:r>
              <a:r>
                <a:rPr lang="en-US" altLang="ko-KR" sz="2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3-phase</a:t>
              </a:r>
              <a:endParaRPr lang="ko-KR" altLang="en-US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pic>
          <p:nvPicPr>
            <p:cNvPr id="59" name="Picture 55" descr="블릿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1868" y="-896813"/>
              <a:ext cx="180969" cy="180975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tx1"/>
              </a:outerShdw>
            </a:effectLst>
          </p:spPr>
        </p:pic>
      </p:grpSp>
      <p:grpSp>
        <p:nvGrpSpPr>
          <p:cNvPr id="17459" name="그룹 67"/>
          <p:cNvGrpSpPr>
            <a:grpSpLocks/>
          </p:cNvGrpSpPr>
          <p:nvPr/>
        </p:nvGrpSpPr>
        <p:grpSpPr bwMode="auto">
          <a:xfrm>
            <a:off x="885797" y="2293915"/>
            <a:ext cx="6624637" cy="366712"/>
            <a:chOff x="611868" y="-998422"/>
            <a:chExt cx="6624428" cy="366713"/>
          </a:xfrm>
        </p:grpSpPr>
        <p:sp>
          <p:nvSpPr>
            <p:cNvPr id="18487" name="Text Box 53"/>
            <p:cNvSpPr txBox="1">
              <a:spLocks noChangeArrowheads="1"/>
            </p:cNvSpPr>
            <p:nvPr/>
          </p:nvSpPr>
          <p:spPr bwMode="auto">
            <a:xfrm>
              <a:off x="775375" y="-998422"/>
              <a:ext cx="646092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2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Main part Specification </a:t>
              </a:r>
              <a:endParaRPr lang="ko-KR" altLang="en-US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pic>
          <p:nvPicPr>
            <p:cNvPr id="65" name="Picture 55" descr="블릿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1868" y="-896813"/>
              <a:ext cx="180969" cy="180975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69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1CD323-3649-45A5-8997-A044AB342C88}" type="slidenum">
              <a:rPr lang="en-US" altLang="ko-KR"/>
              <a:pPr>
                <a:defRPr/>
              </a:pPr>
              <a:t>15</a:t>
            </a:fld>
            <a:endParaRPr lang="en-US" altLang="ko-KR" dirty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85986" y="936293"/>
            <a:ext cx="541477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Specification / NSM-T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 descr="집진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000240"/>
            <a:ext cx="3008772" cy="28900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8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7D87E3-296D-474F-A937-337A187036C8}" type="slidenum">
              <a:rPr lang="en-US" altLang="ko-KR"/>
              <a:pPr>
                <a:defRPr/>
              </a:pPr>
              <a:t>16</a:t>
            </a:fld>
            <a:endParaRPr lang="en-US" altLang="ko-KR" dirty="0"/>
          </a:p>
        </p:txBody>
      </p:sp>
      <p:pic>
        <p:nvPicPr>
          <p:cNvPr id="11" name="그림 10" descr="공조기.JPG"/>
          <p:cNvPicPr>
            <a:picLocks noChangeAspect="1"/>
          </p:cNvPicPr>
          <p:nvPr/>
        </p:nvPicPr>
        <p:blipFill>
          <a:blip r:embed="rId4" cstate="print"/>
          <a:srcRect t="6382" b="5320"/>
          <a:stretch>
            <a:fillRect/>
          </a:stretch>
        </p:blipFill>
        <p:spPr>
          <a:xfrm>
            <a:off x="500067" y="3929066"/>
            <a:ext cx="2968847" cy="2412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그림 12" descr="라인-파랑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669418" y="1500174"/>
            <a:ext cx="2088000" cy="26459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16" name="그림 15" descr="라인-파랑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700626" y="2786058"/>
            <a:ext cx="2448000" cy="31021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19" name="그림 18" descr="라인-파랑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700230" y="5879050"/>
            <a:ext cx="2088000" cy="26459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20" name="그림 19" descr="마그네틱척.jpg"/>
          <p:cNvPicPr>
            <a:picLocks noChangeAspect="1"/>
          </p:cNvPicPr>
          <p:nvPr/>
        </p:nvPicPr>
        <p:blipFill>
          <a:blip r:embed="rId6" cstate="print"/>
          <a:srcRect l="1627" t="2179" r="4400" b="4202"/>
          <a:stretch>
            <a:fillRect/>
          </a:stretch>
        </p:blipFill>
        <p:spPr>
          <a:xfrm>
            <a:off x="500034" y="1185394"/>
            <a:ext cx="2928958" cy="24143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18441" name="그룹 47"/>
          <p:cNvGrpSpPr>
            <a:grpSpLocks/>
          </p:cNvGrpSpPr>
          <p:nvPr/>
        </p:nvGrpSpPr>
        <p:grpSpPr bwMode="auto">
          <a:xfrm>
            <a:off x="5699122" y="1428736"/>
            <a:ext cx="2247639" cy="338554"/>
            <a:chOff x="6786578" y="2985452"/>
            <a:chExt cx="2247795" cy="339502"/>
          </a:xfrm>
        </p:grpSpPr>
        <p:sp>
          <p:nvSpPr>
            <p:cNvPr id="18461" name="Rectangle 20"/>
            <p:cNvSpPr>
              <a:spLocks noChangeArrowheads="1"/>
            </p:cNvSpPr>
            <p:nvPr/>
          </p:nvSpPr>
          <p:spPr bwMode="auto">
            <a:xfrm>
              <a:off x="7043304" y="2985452"/>
              <a:ext cx="1991069" cy="339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006600"/>
                  </a:solidFill>
                  <a:latin typeface="Times New Roman" pitchFamily="18" charset="0"/>
                  <a:ea typeface="휴먼옛체" pitchFamily="18" charset="-127"/>
                  <a:cs typeface="Times New Roman" pitchFamily="18" charset="0"/>
                </a:rPr>
                <a:t>Magnetic chuck </a:t>
              </a:r>
              <a:endParaRPr lang="en-US" altLang="ko-KR" sz="2200" b="1" dirty="0">
                <a:solidFill>
                  <a:srgbClr val="006600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endParaRPr>
            </a:p>
          </p:txBody>
        </p:sp>
        <p:grpSp>
          <p:nvGrpSpPr>
            <p:cNvPr id="18462" name="Group 69"/>
            <p:cNvGrpSpPr>
              <a:grpSpLocks/>
            </p:cNvGrpSpPr>
            <p:nvPr/>
          </p:nvGrpSpPr>
          <p:grpSpPr bwMode="auto">
            <a:xfrm>
              <a:off x="6786578" y="3051174"/>
              <a:ext cx="234950" cy="234950"/>
              <a:chOff x="204" y="1426"/>
              <a:chExt cx="191" cy="190"/>
            </a:xfrm>
          </p:grpSpPr>
          <p:sp>
            <p:nvSpPr>
              <p:cNvPr id="18463" name="Oval 20"/>
              <p:cNvSpPr>
                <a:spLocks noChangeArrowheads="1"/>
              </p:cNvSpPr>
              <p:nvPr/>
            </p:nvSpPr>
            <p:spPr bwMode="auto">
              <a:xfrm>
                <a:off x="204" y="1426"/>
                <a:ext cx="191" cy="190"/>
              </a:xfrm>
              <a:prstGeom prst="ellipse">
                <a:avLst/>
              </a:prstGeom>
              <a:solidFill>
                <a:srgbClr val="FFCC66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ko-KR" altLang="ko-KR" sz="230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grpSp>
            <p:nvGrpSpPr>
              <p:cNvPr id="18464" name="Group 22"/>
              <p:cNvGrpSpPr>
                <a:grpSpLocks/>
              </p:cNvGrpSpPr>
              <p:nvPr/>
            </p:nvGrpSpPr>
            <p:grpSpPr bwMode="auto">
              <a:xfrm>
                <a:off x="241" y="1462"/>
                <a:ext cx="114" cy="112"/>
                <a:chOff x="4135" y="1829"/>
                <a:chExt cx="84" cy="83"/>
              </a:xfrm>
            </p:grpSpPr>
            <p:sp>
              <p:nvSpPr>
                <p:cNvPr id="18465" name="Oval 23"/>
                <p:cNvSpPr>
                  <a:spLocks noChangeArrowheads="1"/>
                </p:cNvSpPr>
                <p:nvPr/>
              </p:nvSpPr>
              <p:spPr bwMode="auto">
                <a:xfrm>
                  <a:off x="4135" y="1829"/>
                  <a:ext cx="84" cy="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42400"/>
                    </a:gs>
                    <a:gs pos="50000">
                      <a:srgbClr val="FD6927"/>
                    </a:gs>
                    <a:gs pos="100000">
                      <a:srgbClr val="742400"/>
                    </a:gs>
                  </a:gsLst>
                  <a:lin ang="0" scaled="1"/>
                </a:gradFill>
                <a:ln w="12700" algn="ctr">
                  <a:solidFill>
                    <a:srgbClr val="C83F0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ko-KR" altLang="ko-KR" sz="230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8466" name="Oval 24"/>
                <p:cNvSpPr>
                  <a:spLocks noChangeArrowheads="1"/>
                </p:cNvSpPr>
                <p:nvPr/>
              </p:nvSpPr>
              <p:spPr bwMode="auto">
                <a:xfrm>
                  <a:off x="4149" y="1837"/>
                  <a:ext cx="57" cy="5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67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ko-KR" altLang="ko-KR" sz="230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</p:grpSp>
      <p:grpSp>
        <p:nvGrpSpPr>
          <p:cNvPr id="18442" name="그룹 48"/>
          <p:cNvGrpSpPr>
            <a:grpSpLocks/>
          </p:cNvGrpSpPr>
          <p:nvPr/>
        </p:nvGrpSpPr>
        <p:grpSpPr bwMode="auto">
          <a:xfrm>
            <a:off x="5714997" y="5811854"/>
            <a:ext cx="1700943" cy="338554"/>
            <a:chOff x="5715008" y="5812576"/>
            <a:chExt cx="1700450" cy="337562"/>
          </a:xfrm>
        </p:grpSpPr>
        <p:sp>
          <p:nvSpPr>
            <p:cNvPr id="18455" name="Rectangle 21"/>
            <p:cNvSpPr>
              <a:spLocks noChangeArrowheads="1"/>
            </p:cNvSpPr>
            <p:nvPr/>
          </p:nvSpPr>
          <p:spPr bwMode="auto">
            <a:xfrm>
              <a:off x="5986249" y="5812576"/>
              <a:ext cx="1429209" cy="33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000099"/>
                  </a:solidFill>
                  <a:latin typeface="Times New Roman" pitchFamily="18" charset="0"/>
                  <a:ea typeface="휴먼옛체" pitchFamily="18" charset="-127"/>
                  <a:cs typeface="Times New Roman" pitchFamily="18" charset="0"/>
                </a:rPr>
                <a:t>Air Purifier</a:t>
              </a:r>
              <a:endParaRPr lang="en-US" altLang="ko-KR" sz="2200" b="1" dirty="0">
                <a:solidFill>
                  <a:srgbClr val="000099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endParaRPr>
            </a:p>
          </p:txBody>
        </p:sp>
        <p:grpSp>
          <p:nvGrpSpPr>
            <p:cNvPr id="18456" name="Group 69"/>
            <p:cNvGrpSpPr>
              <a:grpSpLocks/>
            </p:cNvGrpSpPr>
            <p:nvPr/>
          </p:nvGrpSpPr>
          <p:grpSpPr bwMode="auto">
            <a:xfrm>
              <a:off x="5715008" y="5857892"/>
              <a:ext cx="234950" cy="234950"/>
              <a:chOff x="204" y="1426"/>
              <a:chExt cx="191" cy="190"/>
            </a:xfrm>
          </p:grpSpPr>
          <p:sp>
            <p:nvSpPr>
              <p:cNvPr id="18457" name="Oval 20"/>
              <p:cNvSpPr>
                <a:spLocks noChangeArrowheads="1"/>
              </p:cNvSpPr>
              <p:nvPr/>
            </p:nvSpPr>
            <p:spPr bwMode="auto">
              <a:xfrm>
                <a:off x="204" y="1426"/>
                <a:ext cx="191" cy="190"/>
              </a:xfrm>
              <a:prstGeom prst="ellipse">
                <a:avLst/>
              </a:prstGeom>
              <a:solidFill>
                <a:srgbClr val="FFCC66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ko-KR" altLang="ko-KR" sz="230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grpSp>
            <p:nvGrpSpPr>
              <p:cNvPr id="18458" name="Group 22"/>
              <p:cNvGrpSpPr>
                <a:grpSpLocks/>
              </p:cNvGrpSpPr>
              <p:nvPr/>
            </p:nvGrpSpPr>
            <p:grpSpPr bwMode="auto">
              <a:xfrm>
                <a:off x="241" y="1462"/>
                <a:ext cx="114" cy="112"/>
                <a:chOff x="4135" y="1829"/>
                <a:chExt cx="84" cy="83"/>
              </a:xfrm>
            </p:grpSpPr>
            <p:sp>
              <p:nvSpPr>
                <p:cNvPr id="18459" name="Oval 23"/>
                <p:cNvSpPr>
                  <a:spLocks noChangeArrowheads="1"/>
                </p:cNvSpPr>
                <p:nvPr/>
              </p:nvSpPr>
              <p:spPr bwMode="auto">
                <a:xfrm>
                  <a:off x="4135" y="1829"/>
                  <a:ext cx="84" cy="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42400"/>
                    </a:gs>
                    <a:gs pos="50000">
                      <a:srgbClr val="FD6927"/>
                    </a:gs>
                    <a:gs pos="100000">
                      <a:srgbClr val="742400"/>
                    </a:gs>
                  </a:gsLst>
                  <a:lin ang="0" scaled="1"/>
                </a:gradFill>
                <a:ln w="12700" algn="ctr">
                  <a:solidFill>
                    <a:srgbClr val="C83F0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ko-KR" altLang="ko-KR" sz="230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8460" name="Oval 24"/>
                <p:cNvSpPr>
                  <a:spLocks noChangeArrowheads="1"/>
                </p:cNvSpPr>
                <p:nvPr/>
              </p:nvSpPr>
              <p:spPr bwMode="auto">
                <a:xfrm>
                  <a:off x="4149" y="1837"/>
                  <a:ext cx="57" cy="5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67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ko-KR" altLang="ko-KR" sz="230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</p:grpSp>
      <p:grpSp>
        <p:nvGrpSpPr>
          <p:cNvPr id="18445" name="그룹 46"/>
          <p:cNvGrpSpPr>
            <a:grpSpLocks/>
          </p:cNvGrpSpPr>
          <p:nvPr/>
        </p:nvGrpSpPr>
        <p:grpSpPr bwMode="auto">
          <a:xfrm>
            <a:off x="7015162" y="2968625"/>
            <a:ext cx="2090738" cy="342899"/>
            <a:chOff x="5572132" y="1448247"/>
            <a:chExt cx="1809882" cy="343860"/>
          </a:xfrm>
        </p:grpSpPr>
        <p:grpSp>
          <p:nvGrpSpPr>
            <p:cNvPr id="18449" name="Group 69"/>
            <p:cNvGrpSpPr>
              <a:grpSpLocks/>
            </p:cNvGrpSpPr>
            <p:nvPr/>
          </p:nvGrpSpPr>
          <p:grpSpPr bwMode="auto">
            <a:xfrm>
              <a:off x="5572132" y="1500174"/>
              <a:ext cx="234950" cy="234950"/>
              <a:chOff x="204" y="1426"/>
              <a:chExt cx="191" cy="190"/>
            </a:xfrm>
          </p:grpSpPr>
          <p:sp>
            <p:nvSpPr>
              <p:cNvPr id="18451" name="Oval 20"/>
              <p:cNvSpPr>
                <a:spLocks noChangeArrowheads="1"/>
              </p:cNvSpPr>
              <p:nvPr/>
            </p:nvSpPr>
            <p:spPr bwMode="auto">
              <a:xfrm>
                <a:off x="204" y="1426"/>
                <a:ext cx="191" cy="190"/>
              </a:xfrm>
              <a:prstGeom prst="ellipse">
                <a:avLst/>
              </a:prstGeom>
              <a:solidFill>
                <a:srgbClr val="FFCC66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ko-KR" altLang="ko-KR" sz="230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grpSp>
            <p:nvGrpSpPr>
              <p:cNvPr id="18452" name="Group 22"/>
              <p:cNvGrpSpPr>
                <a:grpSpLocks/>
              </p:cNvGrpSpPr>
              <p:nvPr/>
            </p:nvGrpSpPr>
            <p:grpSpPr bwMode="auto">
              <a:xfrm>
                <a:off x="241" y="1462"/>
                <a:ext cx="114" cy="112"/>
                <a:chOff x="4135" y="1829"/>
                <a:chExt cx="84" cy="83"/>
              </a:xfrm>
            </p:grpSpPr>
            <p:sp>
              <p:nvSpPr>
                <p:cNvPr id="18453" name="Oval 23"/>
                <p:cNvSpPr>
                  <a:spLocks noChangeArrowheads="1"/>
                </p:cNvSpPr>
                <p:nvPr/>
              </p:nvSpPr>
              <p:spPr bwMode="auto">
                <a:xfrm>
                  <a:off x="4135" y="1829"/>
                  <a:ext cx="84" cy="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42400"/>
                    </a:gs>
                    <a:gs pos="50000">
                      <a:srgbClr val="FD6927"/>
                    </a:gs>
                    <a:gs pos="100000">
                      <a:srgbClr val="742400"/>
                    </a:gs>
                  </a:gsLst>
                  <a:lin ang="0" scaled="1"/>
                </a:gradFill>
                <a:ln w="12700" algn="ctr">
                  <a:solidFill>
                    <a:srgbClr val="C83F0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ko-KR" altLang="ko-KR" sz="230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8454" name="Oval 24"/>
                <p:cNvSpPr>
                  <a:spLocks noChangeArrowheads="1"/>
                </p:cNvSpPr>
                <p:nvPr/>
              </p:nvSpPr>
              <p:spPr bwMode="auto">
                <a:xfrm>
                  <a:off x="4149" y="1837"/>
                  <a:ext cx="57" cy="5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67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ko-KR" altLang="ko-KR" sz="230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  <p:sp>
          <p:nvSpPr>
            <p:cNvPr id="18450" name="Rectangle 19"/>
            <p:cNvSpPr>
              <a:spLocks noChangeArrowheads="1"/>
            </p:cNvSpPr>
            <p:nvPr/>
          </p:nvSpPr>
          <p:spPr bwMode="auto">
            <a:xfrm>
              <a:off x="5824903" y="1448247"/>
              <a:ext cx="1557111" cy="343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ko-KR" sz="2200" b="1" dirty="0" smtClean="0">
                  <a:solidFill>
                    <a:srgbClr val="FF6600"/>
                  </a:solidFill>
                  <a:latin typeface="Times New Roman" pitchFamily="18" charset="0"/>
                  <a:ea typeface="휴먼옛체" pitchFamily="18" charset="-127"/>
                  <a:cs typeface="Times New Roman" pitchFamily="18" charset="0"/>
                </a:rPr>
                <a:t>Dust collector</a:t>
              </a:r>
              <a:endParaRPr lang="en-US" altLang="ko-KR" sz="2200" b="1" dirty="0">
                <a:solidFill>
                  <a:srgbClr val="FF6600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endParaRPr>
            </a:p>
          </p:txBody>
        </p:sp>
      </p:grp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85986" y="1000108"/>
            <a:ext cx="341451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7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Major parts facility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98A70-7AB1-43E1-A638-C5B7CEFB50F3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  <p:pic>
        <p:nvPicPr>
          <p:cNvPr id="19464" name="Picture 30" descr="처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388" y="3944938"/>
            <a:ext cx="7643812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00034" y="785794"/>
            <a:ext cx="45575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Application tooling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642938" y="1427163"/>
            <a:ext cx="7859712" cy="5116591"/>
            <a:chOff x="642938" y="1427163"/>
            <a:chExt cx="7859712" cy="5116591"/>
          </a:xfrm>
        </p:grpSpPr>
        <p:sp>
          <p:nvSpPr>
            <p:cNvPr id="19458" name="AutoShape 12"/>
            <p:cNvSpPr>
              <a:spLocks noChangeArrowheads="1"/>
            </p:cNvSpPr>
            <p:nvPr/>
          </p:nvSpPr>
          <p:spPr bwMode="auto">
            <a:xfrm>
              <a:off x="719138" y="1690688"/>
              <a:ext cx="7783512" cy="2239962"/>
            </a:xfrm>
            <a:prstGeom prst="roundRect">
              <a:avLst>
                <a:gd name="adj" fmla="val 4037"/>
              </a:avLst>
            </a:prstGeom>
            <a:gradFill rotWithShape="1">
              <a:gsLst>
                <a:gs pos="0">
                  <a:srgbClr val="92CCF8"/>
                </a:gs>
                <a:gs pos="100000">
                  <a:srgbClr val="FFFFFF"/>
                </a:gs>
              </a:gsLst>
              <a:lin ang="5400000" scaled="1"/>
            </a:gradFill>
            <a:ln w="57150" cmpd="thickThin" algn="ctr">
              <a:solidFill>
                <a:srgbClr val="0E65E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19459" name="AutoShape 9"/>
            <p:cNvSpPr>
              <a:spLocks noChangeArrowheads="1"/>
            </p:cNvSpPr>
            <p:nvPr/>
          </p:nvSpPr>
          <p:spPr bwMode="auto">
            <a:xfrm>
              <a:off x="1028700" y="1439863"/>
              <a:ext cx="2830513" cy="4635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1ECEF"/>
                </a:gs>
                <a:gs pos="100000">
                  <a:srgbClr val="00AFBC"/>
                </a:gs>
              </a:gsLst>
              <a:lin ang="2700000" scaled="1"/>
            </a:gradFill>
            <a:ln w="9525">
              <a:solidFill>
                <a:srgbClr val="02829C"/>
              </a:solidFill>
              <a:round/>
              <a:headEnd/>
              <a:tailEnd/>
            </a:ln>
            <a:effectLst>
              <a:prstShdw prst="shdw17" dist="17961" dir="2700000">
                <a:srgbClr val="014E5E"/>
              </a:prstShdw>
            </a:effec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719138" y="4289425"/>
              <a:ext cx="7781925" cy="2239963"/>
            </a:xfrm>
            <a:prstGeom prst="roundRect">
              <a:avLst>
                <a:gd name="adj" fmla="val 622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18039"/>
                    <a:invGamma/>
                  </a:schemeClr>
                </a:gs>
              </a:gsLst>
              <a:lin ang="5400000" scaled="1"/>
            </a:gradFill>
            <a:ln w="57150" cmpd="thickThin" algn="ctr">
              <a:solidFill>
                <a:srgbClr val="1076B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19462" name="Picture 30" descr="처음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38" y="1427163"/>
              <a:ext cx="7672387" cy="278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그림 35" descr="앤드밀1.jpg"/>
            <p:cNvPicPr>
              <a:picLocks noChangeAspect="1"/>
            </p:cNvPicPr>
            <p:nvPr/>
          </p:nvPicPr>
          <p:blipFill>
            <a:blip r:embed="rId6" cstate="print"/>
            <a:srcRect r="3641" b="2602"/>
            <a:stretch>
              <a:fillRect/>
            </a:stretch>
          </p:blipFill>
          <p:spPr>
            <a:xfrm>
              <a:off x="1000560" y="4436170"/>
              <a:ext cx="1356862" cy="18353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52" name="TextBox 51"/>
            <p:cNvSpPr txBox="1"/>
            <p:nvPr/>
          </p:nvSpPr>
          <p:spPr>
            <a:xfrm>
              <a:off x="785814" y="6129338"/>
              <a:ext cx="178592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굴림체" pitchFamily="49" charset="-127"/>
                  <a:cs typeface="Times New Roman" pitchFamily="18" charset="0"/>
                </a:rPr>
                <a:t>Ø25</a:t>
              </a:r>
              <a:r>
                <a:rPr lang="en-US" altLang="ko-KR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굴림체"/>
                  <a:cs typeface="Times New Roman" pitchFamily="18" charset="0"/>
                </a:rPr>
                <a:t> </a:t>
              </a:r>
              <a:r>
                <a:rPr lang="en-US" altLang="ko-KR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End mill</a:t>
              </a:r>
              <a:endParaRPr lang="ko-KR" alt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72025" y="6129338"/>
              <a:ext cx="3328988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굴림체"/>
                  <a:cs typeface="Times New Roman" pitchFamily="18" charset="0"/>
                </a:rPr>
                <a:t>Ø50, Ø100 </a:t>
              </a:r>
              <a:r>
                <a:rPr lang="en-US" altLang="ko-KR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Face mill cutter</a:t>
              </a:r>
              <a:endParaRPr lang="ko-KR" alt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33" name="그림 32" descr="앤드밀2.jpg"/>
            <p:cNvPicPr>
              <a:picLocks noChangeAspect="1"/>
            </p:cNvPicPr>
            <p:nvPr/>
          </p:nvPicPr>
          <p:blipFill>
            <a:blip r:embed="rId7" cstate="print"/>
            <a:srcRect r="4762" b="3951"/>
            <a:stretch>
              <a:fillRect/>
            </a:stretch>
          </p:blipFill>
          <p:spPr>
            <a:xfrm>
              <a:off x="2857488" y="4443646"/>
              <a:ext cx="1359910" cy="18353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34" name="그림 33" descr="페이스밀.jpg"/>
            <p:cNvPicPr>
              <a:picLocks noChangeAspect="1"/>
            </p:cNvPicPr>
            <p:nvPr/>
          </p:nvPicPr>
          <p:blipFill>
            <a:blip r:embed="rId8" cstate="print"/>
            <a:srcRect r="4762" b="3768"/>
            <a:stretch>
              <a:fillRect/>
            </a:stretch>
          </p:blipFill>
          <p:spPr>
            <a:xfrm>
              <a:off x="4900162" y="4444778"/>
              <a:ext cx="1357322" cy="18353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35" name="그림 34" descr="페이스밀2.jpg"/>
            <p:cNvPicPr>
              <a:picLocks noChangeAspect="1"/>
            </p:cNvPicPr>
            <p:nvPr/>
          </p:nvPicPr>
          <p:blipFill>
            <a:blip r:embed="rId9" cstate="print"/>
            <a:srcRect r="3641" b="4827"/>
            <a:stretch>
              <a:fillRect/>
            </a:stretch>
          </p:blipFill>
          <p:spPr>
            <a:xfrm>
              <a:off x="6635659" y="4450684"/>
              <a:ext cx="1379879" cy="18353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41" name="그림 40" descr="디스크휠.jpg"/>
            <p:cNvPicPr>
              <a:picLocks noChangeAspect="1"/>
            </p:cNvPicPr>
            <p:nvPr/>
          </p:nvPicPr>
          <p:blipFill>
            <a:blip r:embed="rId10" cstate="print"/>
            <a:srcRect r="15125"/>
            <a:stretch>
              <a:fillRect/>
            </a:stretch>
          </p:blipFill>
          <p:spPr>
            <a:xfrm>
              <a:off x="1157234" y="1828817"/>
              <a:ext cx="2108941" cy="18673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42" name="그림 41" descr="컵형1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43050" y="1829246"/>
              <a:ext cx="2139487" cy="18650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43" name="그림 42" descr="컵형2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36722" y="1834245"/>
              <a:ext cx="2078360" cy="18650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44" name="TextBox 43"/>
            <p:cNvSpPr txBox="1"/>
            <p:nvPr/>
          </p:nvSpPr>
          <p:spPr>
            <a:xfrm>
              <a:off x="928662" y="3513138"/>
              <a:ext cx="25003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7” </a:t>
              </a:r>
              <a:r>
                <a:rPr lang="en-US" altLang="ko-KR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Disk wheel paper </a:t>
              </a:r>
              <a:endParaRPr lang="ko-KR" alt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55"/>
            <p:cNvSpPr>
              <a:spLocks noChangeArrowheads="1"/>
            </p:cNvSpPr>
            <p:nvPr/>
          </p:nvSpPr>
          <p:spPr bwMode="auto">
            <a:xfrm>
              <a:off x="1428728" y="1473797"/>
              <a:ext cx="2012513" cy="38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lang="en-US" altLang="ko-KR" sz="2200" b="1" dirty="0" smtClean="0">
                  <a:ln>
                    <a:solidFill>
                      <a:schemeClr val="tx1"/>
                    </a:solidFill>
                  </a:ln>
                  <a:solidFill>
                    <a:srgbClr val="FF66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HY바다M" pitchFamily="18" charset="-127"/>
                  <a:cs typeface="Times New Roman" pitchFamily="18" charset="0"/>
                </a:rPr>
                <a:t>For grinding</a:t>
              </a:r>
              <a:endParaRPr lang="ko-KR" altLang="en-US" sz="2200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endParaRPr>
            </a:p>
          </p:txBody>
        </p:sp>
        <p:sp>
          <p:nvSpPr>
            <p:cNvPr id="19477" name="AutoShape 9"/>
            <p:cNvSpPr>
              <a:spLocks noChangeArrowheads="1"/>
            </p:cNvSpPr>
            <p:nvPr/>
          </p:nvSpPr>
          <p:spPr bwMode="auto">
            <a:xfrm>
              <a:off x="1027113" y="4046538"/>
              <a:ext cx="2830512" cy="4635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1ECEF"/>
                </a:gs>
                <a:gs pos="100000">
                  <a:srgbClr val="00AFBC"/>
                </a:gs>
              </a:gsLst>
              <a:lin ang="2700000" scaled="1"/>
            </a:gradFill>
            <a:ln w="9525">
              <a:solidFill>
                <a:srgbClr val="02829C"/>
              </a:solidFill>
              <a:round/>
              <a:headEnd/>
              <a:tailEnd/>
            </a:ln>
            <a:effectLst>
              <a:prstShdw prst="shdw17" dist="17961" dir="2700000">
                <a:srgbClr val="014E5E"/>
              </a:prstShdw>
            </a:effec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Rectangle 55"/>
            <p:cNvSpPr>
              <a:spLocks noChangeArrowheads="1"/>
            </p:cNvSpPr>
            <p:nvPr/>
          </p:nvSpPr>
          <p:spPr bwMode="auto">
            <a:xfrm>
              <a:off x="1467510" y="4097342"/>
              <a:ext cx="2012513" cy="38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lang="en-US" altLang="ko-KR" sz="2200" b="1" dirty="0" smtClean="0">
                  <a:ln>
                    <a:solidFill>
                      <a:schemeClr val="tx1"/>
                    </a:solidFill>
                  </a:ln>
                  <a:solidFill>
                    <a:srgbClr val="FF66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HY바다M" pitchFamily="18" charset="-127"/>
                  <a:cs typeface="Times New Roman" pitchFamily="18" charset="0"/>
                </a:rPr>
                <a:t>For milling</a:t>
              </a:r>
              <a:endParaRPr lang="ko-KR" altLang="en-US" sz="2200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32277" y="3500438"/>
              <a:ext cx="328615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2” and 4” Disk wheel paper </a:t>
              </a:r>
              <a:endParaRPr lang="ko-KR" alt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28860" y="6143644"/>
              <a:ext cx="22859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굴림체" pitchFamily="49" charset="-127"/>
                  <a:cs typeface="Times New Roman" pitchFamily="18" charset="0"/>
                </a:rPr>
                <a:t>Ø30</a:t>
              </a:r>
              <a:r>
                <a:rPr lang="en-US" altLang="ko-KR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굴림체"/>
                  <a:cs typeface="Times New Roman" pitchFamily="18" charset="0"/>
                </a:rPr>
                <a:t> Long e</a:t>
              </a:r>
              <a:r>
                <a:rPr lang="en-US" altLang="ko-KR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nd mill</a:t>
              </a:r>
              <a:endParaRPr lang="ko-KR" alt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375B5-791C-4945-91B3-91232FC10DA5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>
            <a:off x="714379" y="1922458"/>
            <a:ext cx="4429125" cy="0"/>
          </a:xfrm>
          <a:prstGeom prst="line">
            <a:avLst/>
          </a:prstGeom>
          <a:noFill/>
          <a:ln w="28575">
            <a:solidFill>
              <a:srgbClr val="FFCC66"/>
            </a:solidFill>
            <a:round/>
            <a:headEnd type="diamond" w="med" len="med"/>
            <a:tailEnd type="diamond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pic>
        <p:nvPicPr>
          <p:cNvPr id="20484" name="Picture 25" descr="011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r="92833" b="77005"/>
          <a:stretch>
            <a:fillRect/>
          </a:stretch>
        </p:blipFill>
        <p:spPr bwMode="auto">
          <a:xfrm>
            <a:off x="357188" y="1508112"/>
            <a:ext cx="2746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 descr="01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92833" b="77005"/>
          <a:stretch>
            <a:fillRect/>
          </a:stretch>
        </p:blipFill>
        <p:spPr bwMode="auto">
          <a:xfrm>
            <a:off x="357158" y="4357694"/>
            <a:ext cx="2746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600075" y="4862514"/>
            <a:ext cx="63293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Vertical milling with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smtClean="0">
                <a:latin typeface="Times New Roman" pitchFamily="18" charset="0"/>
                <a:ea typeface="굴림체" pitchFamily="49" charset="-127"/>
                <a:cs typeface="Times New Roman" pitchFamily="18" charset="0"/>
              </a:rPr>
              <a:t>Ø30 long end mill : 240mm/min(0.3mm)</a:t>
            </a:r>
          </a:p>
          <a:p>
            <a:pPr>
              <a:buFontTx/>
              <a:buChar char="-"/>
            </a:pP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orizontal </a:t>
            </a: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milling with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2”, 4” face mill</a:t>
            </a:r>
            <a:r>
              <a:rPr lang="ko-KR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: 300mm/min(0.3mm)</a:t>
            </a:r>
            <a:r>
              <a:rPr lang="en-US" altLang="ko-KR" sz="1800" dirty="0" smtClean="0">
                <a:latin typeface="Times New Roman" pitchFamily="18" charset="0"/>
                <a:ea typeface="굴림체" pitchFamily="49" charset="-127"/>
                <a:cs typeface="Times New Roman" pitchFamily="18" charset="0"/>
              </a:rPr>
              <a:t>  </a:t>
            </a:r>
            <a:endParaRPr lang="ko-KR" altLang="en-US" sz="1800" dirty="0">
              <a:latin typeface="Times New Roman" pitchFamily="18" charset="0"/>
              <a:ea typeface="굴림체" pitchFamily="49" charset="-127"/>
              <a:cs typeface="Times New Roman" pitchFamily="18" charset="0"/>
            </a:endParaRPr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>
            <a:off x="715963" y="4757739"/>
            <a:ext cx="4427537" cy="0"/>
          </a:xfrm>
          <a:prstGeom prst="line">
            <a:avLst/>
          </a:prstGeom>
          <a:noFill/>
          <a:ln w="28575">
            <a:solidFill>
              <a:srgbClr val="FFCC66"/>
            </a:solidFill>
            <a:round/>
            <a:headEnd type="diamond" w="med" len="med"/>
            <a:tailEnd type="diamond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pic>
        <p:nvPicPr>
          <p:cNvPr id="21" name="그림 20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071810"/>
            <a:ext cx="1928826" cy="1531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rgbClr val="FF6600">
                <a:alpha val="60000"/>
              </a:srgb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2" name="그림 21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714884"/>
            <a:ext cx="1934140" cy="1528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rgbClr val="FF6600">
                <a:alpha val="60000"/>
              </a:srgb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3" name="그림 22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2695018"/>
            <a:ext cx="1857388" cy="1471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rgbClr val="6600FF">
                <a:alpha val="60000"/>
              </a:srgb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" name="그림 23" descr="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7" y="2718991"/>
            <a:ext cx="1785950" cy="1495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rgbClr val="6600FF">
                <a:alpha val="60000"/>
              </a:srgb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655638" y="1436674"/>
            <a:ext cx="14160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Grinding</a:t>
            </a:r>
            <a:endParaRPr lang="ko-KR" altLang="en-US" sz="2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7226" y="4286256"/>
            <a:ext cx="12001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Milling</a:t>
            </a:r>
            <a:endParaRPr lang="ko-KR" altLang="en-US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14282" y="944231"/>
            <a:ext cx="26286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8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How to apply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872" y="1963733"/>
            <a:ext cx="800105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 Vertical and 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orizontal grinding with </a:t>
            </a: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”, 7” </a:t>
            </a: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isk wheel paper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smtClean="0">
                <a:latin typeface="Times New Roman" pitchFamily="18" charset="0"/>
                <a:cs typeface="Times New Roman" pitchFamily="18" charset="0"/>
              </a:rPr>
              <a:t>: 400mm/min(0.2mm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)  </a:t>
            </a:r>
            <a:endParaRPr lang="ko-KR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78" descr="svisual_01-1.jpg"/>
          <p:cNvPicPr>
            <a:picLocks noChangeAspect="1"/>
          </p:cNvPicPr>
          <p:nvPr/>
        </p:nvPicPr>
        <p:blipFill>
          <a:blip r:embed="rId4"/>
          <a:srcRect b="18867"/>
          <a:stretch>
            <a:fillRect/>
          </a:stretch>
        </p:blipFill>
        <p:spPr bwMode="auto">
          <a:xfrm>
            <a:off x="0" y="3214688"/>
            <a:ext cx="9144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75D4E-2071-4C7F-AA3F-A0B7BF67C66F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  <p:pic>
        <p:nvPicPr>
          <p:cNvPr id="21508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488" y="1338263"/>
            <a:ext cx="2381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1142976" y="1071546"/>
            <a:ext cx="3500462" cy="62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altLang="ko-KR" sz="36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Actual Operation</a:t>
            </a:r>
            <a:endParaRPr lang="ko-KR" altLang="en-US" sz="3600" b="1" dirty="0">
              <a:ln>
                <a:solidFill>
                  <a:schemeClr val="tx1"/>
                </a:solidFill>
              </a:ln>
              <a:solidFill>
                <a:srgbClr val="FF66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바다M" pitchFamily="18" charset="-127"/>
              <a:cs typeface="Times New Roman" pitchFamily="18" charset="0"/>
            </a:endParaRPr>
          </a:p>
        </p:txBody>
      </p:sp>
      <p:pic>
        <p:nvPicPr>
          <p:cNvPr id="11" name="연삭절삭_편집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58222" y="1943316"/>
            <a:ext cx="6000811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직사각형 11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1628F3-15DE-444B-9E3C-F3BC1C870FF4}" type="slidenum">
              <a:rPr lang="en-US" altLang="ko-KR"/>
              <a:pPr>
                <a:defRPr/>
              </a:pPr>
              <a:t>2</a:t>
            </a:fld>
            <a:endParaRPr lang="en-US" altLang="ko-KR"/>
          </a:p>
        </p:txBody>
      </p:sp>
      <p:pic>
        <p:nvPicPr>
          <p:cNvPr id="4099" name="Picture 4" descr="출력본0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noFill/>
          <a:ln>
            <a:miter lim="800000"/>
            <a:headEnd/>
            <a:tailEnd/>
          </a:ln>
        </p:spPr>
      </p:pic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730250" y="620713"/>
            <a:ext cx="21129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4800" b="1" kern="10" dirty="0">
                <a:ln w="19050">
                  <a:solidFill>
                    <a:srgbClr val="FFFFFF">
                      <a:alpha val="89803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/>
                    </a:gs>
                    <a:gs pos="100000">
                      <a:srgbClr val="CA8700"/>
                    </a:gs>
                  </a:gsLst>
                  <a:lin ang="5400000" scaled="1"/>
                </a:gradFill>
                <a:latin typeface="Times New Roman" pitchFamily="18" charset="0"/>
                <a:ea typeface="HY헤드라인M"/>
                <a:cs typeface="Times New Roman" pitchFamily="18" charset="0"/>
              </a:rPr>
              <a:t>CONTENTS</a:t>
            </a:r>
            <a:endParaRPr lang="ko-KR" altLang="en-US" sz="4800" b="1" kern="10" dirty="0">
              <a:ln w="19050">
                <a:solidFill>
                  <a:srgbClr val="FFFFFF">
                    <a:alpha val="89803"/>
                  </a:srgbClr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3300"/>
                  </a:gs>
                  <a:gs pos="100000">
                    <a:srgbClr val="CA8700"/>
                  </a:gs>
                </a:gsLst>
                <a:lin ang="5400000" scaled="1"/>
              </a:gradFill>
              <a:latin typeface="Times New Roman" pitchFamily="18" charset="0"/>
              <a:ea typeface="HY헤드라인M"/>
              <a:cs typeface="Times New Roman" pitchFamily="18" charset="0"/>
            </a:endParaRPr>
          </a:p>
        </p:txBody>
      </p:sp>
      <p:pic>
        <p:nvPicPr>
          <p:cNvPr id="4101" name="Picture 14" descr="바탕삽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285750"/>
            <a:ext cx="24574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2" name="그룹 15"/>
          <p:cNvGrpSpPr>
            <a:grpSpLocks/>
          </p:cNvGrpSpPr>
          <p:nvPr/>
        </p:nvGrpSpPr>
        <p:grpSpPr bwMode="auto">
          <a:xfrm>
            <a:off x="1000100" y="2143116"/>
            <a:ext cx="6929486" cy="3714776"/>
            <a:chOff x="857198" y="2071896"/>
            <a:chExt cx="6421569" cy="3786213"/>
          </a:xfrm>
        </p:grpSpPr>
        <p:pic>
          <p:nvPicPr>
            <p:cNvPr id="17" name="Picture 6" descr="제목마스터샘플2"/>
            <p:cNvPicPr>
              <a:picLocks noChangeAspect="1" noChangeArrowheads="1"/>
            </p:cNvPicPr>
            <p:nvPr/>
          </p:nvPicPr>
          <p:blipFill>
            <a:blip r:embed="rId5" cstate="print"/>
            <a:srcRect t="6625" r="36882"/>
            <a:stretch>
              <a:fillRect/>
            </a:stretch>
          </p:blipFill>
          <p:spPr bwMode="auto">
            <a:xfrm>
              <a:off x="857198" y="2071896"/>
              <a:ext cx="6357989" cy="37862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24" name="TextBox 23"/>
            <p:cNvSpPr txBox="1"/>
            <p:nvPr/>
          </p:nvSpPr>
          <p:spPr bwMode="auto">
            <a:xfrm>
              <a:off x="1936857" y="2286211"/>
              <a:ext cx="5341910" cy="2854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42950" indent="-742950">
                <a:defRPr/>
              </a:pPr>
              <a:r>
                <a:rPr lang="en-US" altLang="ko-KR" sz="4000" b="1" dirty="0" smtClean="0">
                  <a:ln w="6350">
                    <a:solidFill>
                      <a:schemeClr val="tx1"/>
                    </a:solidFill>
                  </a:ln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Y산B" pitchFamily="18" charset="-127"/>
                  <a:cs typeface="Times New Roman" pitchFamily="18" charset="0"/>
                </a:rPr>
                <a:t>1. Introduction</a:t>
              </a:r>
            </a:p>
            <a:p>
              <a:pPr marL="742950" indent="-742950">
                <a:defRPr/>
              </a:pPr>
              <a:r>
                <a:rPr lang="en-US" altLang="ko-KR" sz="4000" b="1" dirty="0" smtClean="0">
                  <a:ln w="6350">
                    <a:solidFill>
                      <a:schemeClr val="tx1"/>
                    </a:solidFill>
                  </a:ln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Y산B" pitchFamily="18" charset="-127"/>
                  <a:cs typeface="Times New Roman" pitchFamily="18" charset="0"/>
                </a:rPr>
                <a:t>2. Metal </a:t>
              </a:r>
              <a:r>
                <a:rPr lang="en-US" altLang="ko-KR" sz="4000" b="1" dirty="0" err="1" smtClean="0">
                  <a:ln w="6350">
                    <a:solidFill>
                      <a:schemeClr val="tx1"/>
                    </a:solidFill>
                  </a:ln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Y산B" pitchFamily="18" charset="-127"/>
                  <a:cs typeface="Times New Roman" pitchFamily="18" charset="0"/>
                </a:rPr>
                <a:t>Radwastes</a:t>
              </a:r>
              <a:endParaRPr lang="en-US" altLang="ko-KR" sz="4000" b="1" dirty="0" smtClean="0">
                <a:ln w="6350"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산B" pitchFamily="18" charset="-127"/>
                <a:cs typeface="Times New Roman" pitchFamily="18" charset="0"/>
              </a:endParaRPr>
            </a:p>
            <a:p>
              <a:pPr lvl="1">
                <a:buFontTx/>
                <a:buChar char="-"/>
                <a:defRPr/>
              </a:pPr>
              <a:r>
                <a:rPr lang="en-US" altLang="ko-KR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Status of Treatments</a:t>
              </a:r>
              <a:endParaRPr lang="en-US" altLang="ko-K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1">
                <a:buFontTx/>
                <a:buChar char="-"/>
                <a:defRPr/>
              </a:pPr>
              <a:r>
                <a:rPr lang="en-US" altLang="ko-KR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Technology Developments</a:t>
              </a:r>
            </a:p>
            <a:p>
              <a:pPr>
                <a:defRPr/>
              </a:pPr>
              <a:r>
                <a:rPr lang="en-US" altLang="ko-KR" sz="4000" b="1" dirty="0">
                  <a:ln w="6350">
                    <a:solidFill>
                      <a:schemeClr val="tx1"/>
                    </a:solidFill>
                  </a:ln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Y산B" pitchFamily="18" charset="-127"/>
                  <a:cs typeface="Times New Roman" pitchFamily="18" charset="0"/>
                </a:rPr>
                <a:t>3. </a:t>
              </a:r>
              <a:r>
                <a:rPr lang="en-US" altLang="ko-KR" sz="4000" b="1" dirty="0" smtClean="0">
                  <a:ln w="6350">
                    <a:solidFill>
                      <a:schemeClr val="tx1"/>
                    </a:solidFill>
                  </a:ln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Y산B" pitchFamily="18" charset="-127"/>
                  <a:cs typeface="Times New Roman" pitchFamily="18" charset="0"/>
                </a:rPr>
                <a:t>Conclusions</a:t>
              </a:r>
              <a:endParaRPr lang="ko-KR" altLang="en-US" sz="4000" b="1" dirty="0">
                <a:ln w="6350"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산B" pitchFamily="18" charset="-127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8953" y="3673703"/>
              <a:ext cx="3143272" cy="4302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ko-KR" altLang="en-US" sz="2200" b="1" dirty="0">
                <a:solidFill>
                  <a:srgbClr val="0000CC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EEDE0-0211-4BB7-8E2A-271F4F89F8E6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957263" y="2043113"/>
          <a:ext cx="7686276" cy="3849054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257283"/>
                <a:gridCol w="1285884"/>
                <a:gridCol w="1643074"/>
                <a:gridCol w="1000132"/>
                <a:gridCol w="1214446"/>
                <a:gridCol w="1285457"/>
              </a:tblGrid>
              <a:tr h="5348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Times New Roman" pitchFamily="18" charset="0"/>
                          <a:cs typeface="Times New Roman" pitchFamily="18" charset="0"/>
                        </a:rPr>
                        <a:t>Item</a:t>
                      </a:r>
                      <a:endParaRPr lang="ko-KR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Workpiece</a:t>
                      </a:r>
                      <a:endParaRPr lang="ko-KR" altLang="en-US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Times New Roman" pitchFamily="18" charset="0"/>
                          <a:cs typeface="Times New Roman" pitchFamily="18" charset="0"/>
                        </a:rPr>
                        <a:t>Area</a:t>
                      </a:r>
                    </a:p>
                    <a:p>
                      <a:pPr algn="ctr" latinLnBrk="1"/>
                      <a:r>
                        <a:rPr lang="en-US" altLang="ko-KR" b="1" dirty="0" smtClean="0">
                          <a:latin typeface="Times New Roman" pitchFamily="18" charset="0"/>
                          <a:cs typeface="Times New Roman" pitchFamily="18" charset="0"/>
                        </a:rPr>
                        <a:t>(m</a:t>
                      </a:r>
                      <a:r>
                        <a:rPr lang="en-US" altLang="ko-KR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altLang="ko-KR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ko-KR" altLang="en-US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Times New Roman" pitchFamily="18" charset="0"/>
                          <a:cs typeface="Times New Roman" pitchFamily="18" charset="0"/>
                        </a:rPr>
                        <a:t>Time</a:t>
                      </a:r>
                    </a:p>
                    <a:p>
                      <a:pPr algn="ctr" latinLnBrk="1"/>
                      <a:r>
                        <a:rPr lang="en-US" altLang="ko-KR" b="1" dirty="0" smtClean="0">
                          <a:latin typeface="Times New Roman" pitchFamily="18" charset="0"/>
                          <a:cs typeface="Times New Roman" pitchFamily="18" charset="0"/>
                        </a:rPr>
                        <a:t>(min.)</a:t>
                      </a:r>
                      <a:endParaRPr lang="ko-KR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Times New Roman" pitchFamily="18" charset="0"/>
                          <a:cs typeface="Times New Roman" pitchFamily="18" charset="0"/>
                        </a:rPr>
                        <a:t>Thickness</a:t>
                      </a:r>
                    </a:p>
                    <a:p>
                      <a:pPr algn="ctr" latinLnBrk="1"/>
                      <a:r>
                        <a:rPr lang="en-US" altLang="ko-KR" b="1" dirty="0" smtClean="0">
                          <a:latin typeface="Times New Roman" pitchFamily="18" charset="0"/>
                          <a:cs typeface="Times New Roman" pitchFamily="18" charset="0"/>
                        </a:rPr>
                        <a:t>(mm)</a:t>
                      </a:r>
                      <a:endParaRPr lang="ko-KR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Times New Roman" pitchFamily="18" charset="0"/>
                          <a:cs typeface="Times New Roman" pitchFamily="18" charset="0"/>
                        </a:rPr>
                        <a:t>Avg. Rate</a:t>
                      </a:r>
                      <a:endParaRPr lang="en-US" altLang="ko-KR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latinLnBrk="1"/>
                      <a:r>
                        <a:rPr lang="en-US" altLang="ko-KR" b="1" dirty="0" smtClean="0">
                          <a:latin typeface="Times New Roman" pitchFamily="18" charset="0"/>
                          <a:cs typeface="Times New Roman" pitchFamily="18" charset="0"/>
                        </a:rPr>
                        <a:t>(m</a:t>
                      </a:r>
                      <a:r>
                        <a:rPr lang="en-US" altLang="ko-KR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altLang="ko-KR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/min.</a:t>
                      </a:r>
                      <a:r>
                        <a:rPr lang="en-US" altLang="ko-KR" b="1" baseline="0" dirty="0" smtClean="0">
                          <a:latin typeface="+mn-lt"/>
                        </a:rPr>
                        <a:t>)</a:t>
                      </a:r>
                      <a:endParaRPr lang="ko-KR" altLang="en-US" b="1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</a:tr>
              <a:tr h="53482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Hand tools</a:t>
                      </a:r>
                    </a:p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(Grinding)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Plate1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0.36(60x30)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0.1~0.2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82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Beam2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0.54(15x60)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 anchor="ctr"/>
                </a:tc>
              </a:tr>
              <a:tr h="53482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rgbClr val="FFCC00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ea typeface="HY목각파임B" pitchFamily="18" charset="-127"/>
                          <a:cs typeface="Times New Roman" pitchFamily="18" charset="0"/>
                        </a:rPr>
                        <a:t>NSM-T</a:t>
                      </a:r>
                    </a:p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(Grinding)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Plate3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0.36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0.1~0.2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0.04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82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Beam4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0.54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13.5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 anchor="ctr"/>
                </a:tc>
              </a:tr>
              <a:tr h="53482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rgbClr val="FFCC00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ea typeface="HY목각파임B" pitchFamily="18" charset="-127"/>
                          <a:cs typeface="Times New Roman" pitchFamily="18" charset="0"/>
                        </a:rPr>
                        <a:t>NSM-T</a:t>
                      </a:r>
                    </a:p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(Milling)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Plate5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0.36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82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Beam6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0.54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ko-KR" alt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580" name="TextBox 13"/>
          <p:cNvSpPr txBox="1">
            <a:spLocks noChangeArrowheads="1"/>
          </p:cNvSpPr>
          <p:nvPr/>
        </p:nvSpPr>
        <p:spPr bwMode="auto">
          <a:xfrm>
            <a:off x="857250" y="1558925"/>
            <a:ext cx="53578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800" b="1" dirty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200" b="1" dirty="0" smtClean="0"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Working time and milling rate</a:t>
            </a:r>
            <a:endParaRPr lang="ko-KR" altLang="en-US" sz="2200" b="1" dirty="0"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22581" name="TextBox 14"/>
          <p:cNvSpPr txBox="1">
            <a:spLocks noChangeArrowheads="1"/>
          </p:cNvSpPr>
          <p:nvPr/>
        </p:nvSpPr>
        <p:spPr bwMode="auto">
          <a:xfrm>
            <a:off x="871538" y="6000750"/>
            <a:ext cx="68437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FF6600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※ </a:t>
            </a:r>
            <a:r>
              <a:rPr lang="en-US" altLang="ko-KR" sz="1800" dirty="0" smtClean="0">
                <a:solidFill>
                  <a:srgbClr val="FF6600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Preparation processes are excluded when working time calculating </a:t>
            </a:r>
            <a:endParaRPr lang="ko-KR" altLang="en-US" sz="1800" dirty="0">
              <a:solidFill>
                <a:srgbClr val="FF6600"/>
              </a:solidFill>
              <a:latin typeface="Times New Roman" pitchFamily="18" charset="0"/>
              <a:ea typeface="휴먼옛체" pitchFamily="18" charset="-127"/>
              <a:cs typeface="Times New Roman" pitchFamily="18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143504" y="2043782"/>
            <a:ext cx="1000132" cy="3857652"/>
          </a:xfrm>
          <a:prstGeom prst="round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B050">
                <a:alpha val="60000"/>
              </a:srgbClr>
            </a:glo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7286644" y="2042650"/>
            <a:ext cx="1357322" cy="3857652"/>
          </a:xfrm>
          <a:prstGeom prst="roundRect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00CC">
                <a:alpha val="60000"/>
              </a:srgbClr>
            </a:glo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85986" y="1000108"/>
            <a:ext cx="46289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Before and after comparison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pic>
        <p:nvPicPr>
          <p:cNvPr id="22590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1643063"/>
            <a:ext cx="2381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78" descr="svisual_01-1.jpg"/>
          <p:cNvPicPr>
            <a:picLocks noChangeAspect="1"/>
          </p:cNvPicPr>
          <p:nvPr/>
        </p:nvPicPr>
        <p:blipFill>
          <a:blip r:embed="rId3"/>
          <a:srcRect b="18867"/>
          <a:stretch>
            <a:fillRect/>
          </a:stretch>
        </p:blipFill>
        <p:spPr bwMode="auto">
          <a:xfrm>
            <a:off x="0" y="3729038"/>
            <a:ext cx="9144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890A8-9B9D-40D3-B78C-981F4FA4C409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  <p:grpSp>
        <p:nvGrpSpPr>
          <p:cNvPr id="23556" name="그룹 87"/>
          <p:cNvGrpSpPr>
            <a:grpSpLocks/>
          </p:cNvGrpSpPr>
          <p:nvPr/>
        </p:nvGrpSpPr>
        <p:grpSpPr bwMode="auto">
          <a:xfrm>
            <a:off x="1187624" y="1828803"/>
            <a:ext cx="3266901" cy="4529135"/>
            <a:chOff x="1187196" y="1828805"/>
            <a:chExt cx="3267217" cy="4529153"/>
          </a:xfrm>
        </p:grpSpPr>
        <p:sp>
          <p:nvSpPr>
            <p:cNvPr id="6" name="직사각형 5"/>
            <p:cNvSpPr/>
            <p:nvPr/>
          </p:nvSpPr>
          <p:spPr bwMode="auto">
            <a:xfrm>
              <a:off x="1214413" y="2071678"/>
              <a:ext cx="3240000" cy="428628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50000">
                  <a:srgbClr val="00B050">
                    <a:alpha val="26000"/>
                  </a:srgbClr>
                </a:gs>
                <a:gs pos="100000">
                  <a:srgbClr val="00B050">
                    <a:alpha val="0"/>
                  </a:srgbClr>
                </a:gs>
              </a:gsLst>
              <a:lin ang="5400000" scaled="0"/>
            </a:gra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23589" name="Picture 14" descr="4아쿠아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4225" y="1828805"/>
              <a:ext cx="2770450" cy="1243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90" name="TextBox 21"/>
            <p:cNvSpPr txBox="1">
              <a:spLocks noChangeArrowheads="1"/>
            </p:cNvSpPr>
            <p:nvPr/>
          </p:nvSpPr>
          <p:spPr bwMode="auto">
            <a:xfrm>
              <a:off x="1900051" y="2171637"/>
              <a:ext cx="1885954" cy="40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800000"/>
                  </a:solidFill>
                  <a:latin typeface="Times New Roman" pitchFamily="18" charset="0"/>
                  <a:ea typeface="HY바다M" pitchFamily="18" charset="-127"/>
                  <a:cs typeface="Times New Roman" pitchFamily="18" charset="0"/>
                </a:rPr>
                <a:t>Working Time</a:t>
              </a:r>
              <a:endParaRPr lang="ko-KR" altLang="en-US" b="1" dirty="0">
                <a:solidFill>
                  <a:srgbClr val="800000"/>
                </a:solidFill>
                <a:latin typeface="Times New Roman" pitchFamily="18" charset="0"/>
                <a:ea typeface="HY바다M" pitchFamily="18" charset="-127"/>
                <a:cs typeface="Times New Roman" pitchFamily="18" charset="0"/>
              </a:endParaRPr>
            </a:p>
          </p:txBody>
        </p:sp>
        <p:grpSp>
          <p:nvGrpSpPr>
            <p:cNvPr id="23591" name="그룹 27"/>
            <p:cNvGrpSpPr>
              <a:grpSpLocks/>
            </p:cNvGrpSpPr>
            <p:nvPr/>
          </p:nvGrpSpPr>
          <p:grpSpPr bwMode="auto">
            <a:xfrm>
              <a:off x="1385450" y="2714627"/>
              <a:ext cx="2879726" cy="3071813"/>
              <a:chOff x="-714412" y="2428868"/>
              <a:chExt cx="1857388" cy="3071834"/>
            </a:xfrm>
          </p:grpSpPr>
          <p:cxnSp>
            <p:nvCxnSpPr>
              <p:cNvPr id="23603" name="직선 연결선 20"/>
              <p:cNvCxnSpPr>
                <a:cxnSpLocks noChangeShapeType="1"/>
              </p:cNvCxnSpPr>
              <p:nvPr/>
            </p:nvCxnSpPr>
            <p:spPr bwMode="auto">
              <a:xfrm rot="5400000">
                <a:off x="-2250329" y="3964785"/>
                <a:ext cx="3071834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3604" name="직선 연결선 26"/>
              <p:cNvCxnSpPr>
                <a:cxnSpLocks noChangeShapeType="1"/>
              </p:cNvCxnSpPr>
              <p:nvPr/>
            </p:nvCxnSpPr>
            <p:spPr bwMode="auto">
              <a:xfrm>
                <a:off x="-714412" y="5500702"/>
                <a:ext cx="1857388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" name="AutoShape 408"/>
            <p:cNvSpPr>
              <a:spLocks noChangeArrowheads="1"/>
            </p:cNvSpPr>
            <p:nvPr/>
          </p:nvSpPr>
          <p:spPr bwMode="auto">
            <a:xfrm rot="16200000">
              <a:off x="2342070" y="5287170"/>
              <a:ext cx="649290" cy="323881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3593" name="AutoShape 415"/>
            <p:cNvSpPr>
              <a:spLocks noChangeArrowheads="1"/>
            </p:cNvSpPr>
            <p:nvPr/>
          </p:nvSpPr>
          <p:spPr bwMode="auto">
            <a:xfrm rot="-5400000">
              <a:off x="443939" y="4279815"/>
              <a:ext cx="2664000" cy="32385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669900"/>
                </a:gs>
                <a:gs pos="50000">
                  <a:srgbClr val="D1E1B3"/>
                </a:gs>
                <a:gs pos="100000">
                  <a:srgbClr val="6699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AutoShape 403"/>
            <p:cNvSpPr>
              <a:spLocks noChangeArrowheads="1"/>
            </p:cNvSpPr>
            <p:nvPr/>
          </p:nvSpPr>
          <p:spPr bwMode="auto">
            <a:xfrm rot="16200000">
              <a:off x="3096217" y="5169695"/>
              <a:ext cx="900115" cy="323881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6600"/>
                </a:gs>
                <a:gs pos="50000">
                  <a:schemeClr val="bg1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23595" name="그룹 40"/>
            <p:cNvGrpSpPr>
              <a:grpSpLocks/>
            </p:cNvGrpSpPr>
            <p:nvPr/>
          </p:nvGrpSpPr>
          <p:grpSpPr bwMode="auto">
            <a:xfrm>
              <a:off x="1187196" y="5805282"/>
              <a:ext cx="3024629" cy="523222"/>
              <a:chOff x="-1069792" y="5519530"/>
              <a:chExt cx="3024629" cy="523222"/>
            </a:xfrm>
          </p:grpSpPr>
          <p:sp>
            <p:nvSpPr>
              <p:cNvPr id="5" name="TextBox 50"/>
              <p:cNvSpPr txBox="1">
                <a:spLocks noChangeArrowheads="1"/>
              </p:cNvSpPr>
              <p:nvPr/>
            </p:nvSpPr>
            <p:spPr bwMode="auto">
              <a:xfrm>
                <a:off x="-205612" y="5519530"/>
                <a:ext cx="1143001" cy="523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ln w="6350">
                      <a:solidFill>
                        <a:schemeClr val="tx1"/>
                      </a:solidFill>
                    </a:ln>
                    <a:solidFill>
                      <a:srgbClr val="FFCC00"/>
                    </a:solidFill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ea typeface="HY목각파임B" pitchFamily="18" charset="-127"/>
                    <a:cs typeface="Times New Roman" pitchFamily="18" charset="0"/>
                  </a:rPr>
                  <a:t>NSM-T</a:t>
                </a:r>
              </a:p>
              <a:p>
                <a:pPr algn="ctr"/>
                <a:r>
                  <a:rPr lang="en-US" altLang="ko-KR" sz="1400" dirty="0" smtClean="0">
                    <a:latin typeface="Times New Roman" pitchFamily="18" charset="0"/>
                    <a:cs typeface="Times New Roman" pitchFamily="18" charset="0"/>
                  </a:rPr>
                  <a:t>(Grinding)</a:t>
                </a:r>
                <a:endParaRPr lang="ko-KR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01" name="TextBox 59"/>
              <p:cNvSpPr txBox="1">
                <a:spLocks noChangeArrowheads="1"/>
              </p:cNvSpPr>
              <p:nvPr/>
            </p:nvSpPr>
            <p:spPr bwMode="auto">
              <a:xfrm>
                <a:off x="-1069792" y="5519530"/>
                <a:ext cx="1143001" cy="307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rgbClr val="800000"/>
                    </a:solidFill>
                    <a:latin typeface="Times New Roman" pitchFamily="18" charset="0"/>
                    <a:ea typeface="디지영이체M" pitchFamily="18" charset="-127"/>
                    <a:cs typeface="Times New Roman" pitchFamily="18" charset="0"/>
                  </a:rPr>
                  <a:t>Hand tools</a:t>
                </a:r>
                <a:endParaRPr lang="ko-KR" altLang="en-US" sz="1400" b="1" dirty="0">
                  <a:solidFill>
                    <a:srgbClr val="800000"/>
                  </a:solidFill>
                  <a:latin typeface="Times New Roman" pitchFamily="18" charset="0"/>
                  <a:ea typeface="디지영이체M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23602" name="TextBox 60"/>
              <p:cNvSpPr txBox="1">
                <a:spLocks noChangeArrowheads="1"/>
              </p:cNvSpPr>
              <p:nvPr/>
            </p:nvSpPr>
            <p:spPr bwMode="auto">
              <a:xfrm>
                <a:off x="673724" y="5519530"/>
                <a:ext cx="1281113" cy="523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ln w="6350">
                      <a:solidFill>
                        <a:schemeClr val="tx1"/>
                      </a:solidFill>
                    </a:ln>
                    <a:solidFill>
                      <a:srgbClr val="FFCC00"/>
                    </a:solidFill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ea typeface="HY목각파임B" pitchFamily="18" charset="-127"/>
                    <a:cs typeface="Times New Roman" pitchFamily="18" charset="0"/>
                  </a:rPr>
                  <a:t>NSM-T</a:t>
                </a:r>
              </a:p>
              <a:p>
                <a:pPr algn="ctr"/>
                <a:r>
                  <a:rPr lang="en-US" altLang="ko-KR" sz="1400" dirty="0" smtClean="0">
                    <a:latin typeface="Times New Roman" pitchFamily="18" charset="0"/>
                    <a:cs typeface="Times New Roman" pitchFamily="18" charset="0"/>
                  </a:rPr>
                  <a:t>(Milling)</a:t>
                </a:r>
                <a:endParaRPr lang="ko-KR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596" name="TextBox 95"/>
            <p:cNvSpPr txBox="1">
              <a:spLocks noChangeArrowheads="1"/>
            </p:cNvSpPr>
            <p:nvPr/>
          </p:nvSpPr>
          <p:spPr bwMode="auto">
            <a:xfrm>
              <a:off x="1386318" y="2786058"/>
              <a:ext cx="77133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500">
                  <a:latin typeface="Cooper Black" pitchFamily="18" charset="0"/>
                </a:rPr>
                <a:t>49.5</a:t>
              </a:r>
              <a:endParaRPr lang="ko-KR" altLang="en-US" sz="1500">
                <a:latin typeface="Cooper Black" pitchFamily="18" charset="0"/>
              </a:endParaRPr>
            </a:p>
          </p:txBody>
        </p:sp>
        <p:sp>
          <p:nvSpPr>
            <p:cNvPr id="23597" name="TextBox 95"/>
            <p:cNvSpPr txBox="1">
              <a:spLocks noChangeArrowheads="1"/>
            </p:cNvSpPr>
            <p:nvPr/>
          </p:nvSpPr>
          <p:spPr bwMode="auto">
            <a:xfrm>
              <a:off x="2286016" y="4834861"/>
              <a:ext cx="77133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500">
                  <a:latin typeface="Cooper Black" pitchFamily="18" charset="0"/>
                </a:rPr>
                <a:t>11.3</a:t>
              </a:r>
              <a:endParaRPr lang="ko-KR" altLang="en-US" sz="1500">
                <a:latin typeface="Cooper Black" pitchFamily="18" charset="0"/>
              </a:endParaRPr>
            </a:p>
          </p:txBody>
        </p:sp>
        <p:sp>
          <p:nvSpPr>
            <p:cNvPr id="23598" name="TextBox 95"/>
            <p:cNvSpPr txBox="1">
              <a:spLocks noChangeArrowheads="1"/>
            </p:cNvSpPr>
            <p:nvPr/>
          </p:nvSpPr>
          <p:spPr bwMode="auto">
            <a:xfrm>
              <a:off x="3142108" y="4585390"/>
              <a:ext cx="77133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500">
                  <a:latin typeface="Cooper Black" pitchFamily="18" charset="0"/>
                </a:rPr>
                <a:t>15</a:t>
              </a:r>
              <a:endParaRPr lang="ko-KR" altLang="en-US" sz="1500">
                <a:latin typeface="Cooper Black" pitchFamily="18" charset="0"/>
              </a:endParaRPr>
            </a:p>
          </p:txBody>
        </p:sp>
        <p:sp>
          <p:nvSpPr>
            <p:cNvPr id="23600" name="TextBox 56"/>
            <p:cNvSpPr txBox="1">
              <a:spLocks noChangeArrowheads="1"/>
            </p:cNvSpPr>
            <p:nvPr/>
          </p:nvSpPr>
          <p:spPr bwMode="auto">
            <a:xfrm>
              <a:off x="2500003" y="2447509"/>
              <a:ext cx="785888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600" b="1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(min.)</a:t>
              </a:r>
              <a:endParaRPr lang="ko-KR" altLang="en-US" sz="1600" b="1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3557" name="그룹 88"/>
          <p:cNvGrpSpPr>
            <a:grpSpLocks/>
          </p:cNvGrpSpPr>
          <p:nvPr/>
        </p:nvGrpSpPr>
        <p:grpSpPr bwMode="auto">
          <a:xfrm>
            <a:off x="4690015" y="2024761"/>
            <a:ext cx="3239545" cy="4333177"/>
            <a:chOff x="4689586" y="2024763"/>
            <a:chExt cx="3240000" cy="4333195"/>
          </a:xfrm>
        </p:grpSpPr>
        <p:sp>
          <p:nvSpPr>
            <p:cNvPr id="9" name="직사각형 8"/>
            <p:cNvSpPr/>
            <p:nvPr/>
          </p:nvSpPr>
          <p:spPr bwMode="auto">
            <a:xfrm>
              <a:off x="4689586" y="2071678"/>
              <a:ext cx="3240000" cy="4286280"/>
            </a:xfrm>
            <a:prstGeom prst="rect">
              <a:avLst/>
            </a:prstGeom>
            <a:gradFill>
              <a:gsLst>
                <a:gs pos="0">
                  <a:srgbClr val="0000CC">
                    <a:alpha val="88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62000"/>
                  </a:schemeClr>
                </a:gs>
              </a:gsLst>
              <a:lin ang="5400000" scaled="0"/>
            </a:gra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23570" name="Picture 32" descr="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6035" y="2024763"/>
              <a:ext cx="1929097" cy="975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TextBox 22"/>
            <p:cNvSpPr txBox="1">
              <a:spLocks noChangeArrowheads="1"/>
            </p:cNvSpPr>
            <p:nvPr/>
          </p:nvSpPr>
          <p:spPr bwMode="auto">
            <a:xfrm>
              <a:off x="5428931" y="2100198"/>
              <a:ext cx="1643305" cy="40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800000"/>
                  </a:solidFill>
                  <a:latin typeface="Times New Roman" pitchFamily="18" charset="0"/>
                  <a:ea typeface="HY바다M" pitchFamily="18" charset="-127"/>
                  <a:cs typeface="Times New Roman" pitchFamily="18" charset="0"/>
                </a:rPr>
                <a:t>Rate</a:t>
              </a:r>
              <a:endParaRPr lang="ko-KR" altLang="en-US" b="1" dirty="0">
                <a:solidFill>
                  <a:srgbClr val="800000"/>
                </a:solidFill>
                <a:latin typeface="Times New Roman" pitchFamily="18" charset="0"/>
                <a:ea typeface="HY바다M" pitchFamily="18" charset="-127"/>
                <a:cs typeface="Times New Roman" pitchFamily="18" charset="0"/>
              </a:endParaRPr>
            </a:p>
          </p:txBody>
        </p:sp>
        <p:grpSp>
          <p:nvGrpSpPr>
            <p:cNvPr id="23572" name="그룹 28"/>
            <p:cNvGrpSpPr>
              <a:grpSpLocks/>
            </p:cNvGrpSpPr>
            <p:nvPr/>
          </p:nvGrpSpPr>
          <p:grpSpPr bwMode="auto">
            <a:xfrm>
              <a:off x="4846201" y="2714627"/>
              <a:ext cx="2879725" cy="3071813"/>
              <a:chOff x="-714412" y="2428868"/>
              <a:chExt cx="1857388" cy="3071834"/>
            </a:xfrm>
          </p:grpSpPr>
          <p:cxnSp>
            <p:nvCxnSpPr>
              <p:cNvPr id="23584" name="직선 연결선 29"/>
              <p:cNvCxnSpPr>
                <a:cxnSpLocks noChangeShapeType="1"/>
              </p:cNvCxnSpPr>
              <p:nvPr/>
            </p:nvCxnSpPr>
            <p:spPr bwMode="auto">
              <a:xfrm rot="5400000">
                <a:off x="-2250329" y="3964785"/>
                <a:ext cx="3071834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3585" name="직선 연결선 30"/>
              <p:cNvCxnSpPr>
                <a:cxnSpLocks noChangeShapeType="1"/>
              </p:cNvCxnSpPr>
              <p:nvPr/>
            </p:nvCxnSpPr>
            <p:spPr bwMode="auto">
              <a:xfrm>
                <a:off x="-714412" y="5500702"/>
                <a:ext cx="1857388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9" name="AutoShape 408"/>
            <p:cNvSpPr>
              <a:spLocks noChangeArrowheads="1"/>
            </p:cNvSpPr>
            <p:nvPr/>
          </p:nvSpPr>
          <p:spPr bwMode="auto">
            <a:xfrm rot="16200000">
              <a:off x="5075801" y="4536273"/>
              <a:ext cx="2160595" cy="323895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3575" name="AutoShape 415"/>
            <p:cNvSpPr>
              <a:spLocks noChangeArrowheads="1"/>
            </p:cNvSpPr>
            <p:nvPr/>
          </p:nvSpPr>
          <p:spPr bwMode="auto">
            <a:xfrm rot="-5400000">
              <a:off x="4996199" y="5347253"/>
              <a:ext cx="540000" cy="32385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669900"/>
                </a:gs>
                <a:gs pos="50000">
                  <a:srgbClr val="D1E1B3"/>
                </a:gs>
                <a:gs pos="100000">
                  <a:srgbClr val="6699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AutoShape 403"/>
            <p:cNvSpPr>
              <a:spLocks noChangeArrowheads="1"/>
            </p:cNvSpPr>
            <p:nvPr/>
          </p:nvSpPr>
          <p:spPr bwMode="auto">
            <a:xfrm rot="16200000">
              <a:off x="6228452" y="4801385"/>
              <a:ext cx="1619256" cy="322308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6600"/>
                </a:gs>
                <a:gs pos="50000">
                  <a:schemeClr val="bg1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3577" name="TextBox 95"/>
            <p:cNvSpPr txBox="1">
              <a:spLocks noChangeArrowheads="1"/>
            </p:cNvSpPr>
            <p:nvPr/>
          </p:nvSpPr>
          <p:spPr bwMode="auto">
            <a:xfrm>
              <a:off x="4872266" y="4929198"/>
              <a:ext cx="77133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500">
                  <a:latin typeface="Cooper Black" pitchFamily="18" charset="0"/>
                </a:rPr>
                <a:t>0.01</a:t>
              </a:r>
              <a:endParaRPr lang="ko-KR" altLang="en-US" sz="1500">
                <a:latin typeface="Cooper Black" pitchFamily="18" charset="0"/>
              </a:endParaRPr>
            </a:p>
          </p:txBody>
        </p:sp>
        <p:sp>
          <p:nvSpPr>
            <p:cNvPr id="23578" name="TextBox 95"/>
            <p:cNvSpPr txBox="1">
              <a:spLocks noChangeArrowheads="1"/>
            </p:cNvSpPr>
            <p:nvPr/>
          </p:nvSpPr>
          <p:spPr bwMode="auto">
            <a:xfrm>
              <a:off x="5771932" y="3315152"/>
              <a:ext cx="77133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500">
                  <a:latin typeface="Cooper Black" pitchFamily="18" charset="0"/>
                </a:rPr>
                <a:t>0.04</a:t>
              </a:r>
              <a:endParaRPr lang="ko-KR" altLang="en-US" sz="1500">
                <a:latin typeface="Cooper Black" pitchFamily="18" charset="0"/>
              </a:endParaRPr>
            </a:p>
          </p:txBody>
        </p:sp>
        <p:sp>
          <p:nvSpPr>
            <p:cNvPr id="23579" name="TextBox 95"/>
            <p:cNvSpPr txBox="1">
              <a:spLocks noChangeArrowheads="1"/>
            </p:cNvSpPr>
            <p:nvPr/>
          </p:nvSpPr>
          <p:spPr bwMode="auto">
            <a:xfrm>
              <a:off x="6630320" y="3843114"/>
              <a:ext cx="77133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500">
                  <a:latin typeface="Cooper Black" pitchFamily="18" charset="0"/>
                </a:rPr>
                <a:t>0.03</a:t>
              </a:r>
              <a:endParaRPr lang="ko-KR" altLang="en-US" sz="1500">
                <a:latin typeface="Cooper Black" pitchFamily="18" charset="0"/>
              </a:endParaRPr>
            </a:p>
          </p:txBody>
        </p:sp>
        <p:sp>
          <p:nvSpPr>
            <p:cNvPr id="23580" name="TextBox 57"/>
            <p:cNvSpPr txBox="1">
              <a:spLocks noChangeArrowheads="1"/>
            </p:cNvSpPr>
            <p:nvPr/>
          </p:nvSpPr>
          <p:spPr bwMode="auto">
            <a:xfrm>
              <a:off x="5571827" y="2376487"/>
              <a:ext cx="138608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ea typeface="+mn-ea"/>
                  <a:cs typeface="Times New Roman" pitchFamily="18" charset="0"/>
                </a:rPr>
                <a:t>(m</a:t>
              </a:r>
              <a:r>
                <a:rPr lang="en-US" altLang="ko-KR" sz="1600" b="1" baseline="30000" dirty="0"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lang="en-US" altLang="ko-KR" sz="1600" b="1" dirty="0">
                  <a:latin typeface="Times New Roman" pitchFamily="18" charset="0"/>
                  <a:ea typeface="+mn-ea"/>
                  <a:cs typeface="Times New Roman" pitchFamily="18" charset="0"/>
                </a:rPr>
                <a:t>/min)</a:t>
              </a:r>
              <a:endParaRPr lang="ko-KR" altLang="en-US" sz="1600" b="1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928662" y="1025508"/>
            <a:ext cx="427176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Changes in work efficiency</a:t>
            </a:r>
          </a:p>
        </p:txBody>
      </p:sp>
      <p:pic>
        <p:nvPicPr>
          <p:cNvPr id="90" name="Picture 20" descr="arr (27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63" y="3200400"/>
            <a:ext cx="121443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0" descr="arr (27)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V="1">
            <a:off x="4786314" y="3786190"/>
            <a:ext cx="1143008" cy="115200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</p:spPr>
      </p:pic>
      <p:pic>
        <p:nvPicPr>
          <p:cNvPr id="92" name="그림 91" descr="1줄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929926" y="2985858"/>
            <a:ext cx="1980000" cy="250908"/>
          </a:xfrm>
          <a:prstGeom prst="rect">
            <a:avLst/>
          </a:prstGeom>
          <a:scene3d>
            <a:camera prst="orthographicFront"/>
            <a:lightRig rig="threePt" dir="t"/>
          </a:scene3d>
        </p:spPr>
      </p:pic>
      <p:pic>
        <p:nvPicPr>
          <p:cNvPr id="93" name="그림 92" descr="라인-파랑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15342" y="3500438"/>
            <a:ext cx="2412000" cy="30565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94" name="그림 93" descr="둥근원-두꺼운거 사본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5008" y="3286124"/>
            <a:ext cx="1643074" cy="64294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95" name="그림 94" descr="둥근원-두꺼운거 사본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3728" y="4566350"/>
            <a:ext cx="1800200" cy="734858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23566" name="Picture 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288" y="1143000"/>
            <a:ext cx="2381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직사각형 49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000100" y="1643050"/>
            <a:ext cx="3742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 * Average standard area;0.45m</a:t>
            </a:r>
            <a:r>
              <a:rPr lang="en-US" altLang="ko-KR" b="1" baseline="30000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2</a:t>
            </a:r>
            <a:endParaRPr lang="ko-KR" altLang="en-US" dirty="0"/>
          </a:p>
        </p:txBody>
      </p:sp>
      <p:sp>
        <p:nvSpPr>
          <p:cNvPr id="53" name="TextBox 59"/>
          <p:cNvSpPr txBox="1">
            <a:spLocks noChangeArrowheads="1"/>
          </p:cNvSpPr>
          <p:nvPr/>
        </p:nvSpPr>
        <p:spPr bwMode="auto">
          <a:xfrm>
            <a:off x="4714876" y="5786454"/>
            <a:ext cx="1142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800000"/>
                </a:solidFill>
                <a:latin typeface="Times New Roman" pitchFamily="18" charset="0"/>
                <a:ea typeface="디지영이체M" pitchFamily="18" charset="-127"/>
                <a:cs typeface="Times New Roman" pitchFamily="18" charset="0"/>
              </a:rPr>
              <a:t>Hand tools</a:t>
            </a:r>
            <a:endParaRPr lang="ko-KR" altLang="en-US" sz="1400" b="1" dirty="0">
              <a:solidFill>
                <a:srgbClr val="800000"/>
              </a:solidFill>
              <a:latin typeface="Times New Roman" pitchFamily="18" charset="0"/>
              <a:ea typeface="디지영이체M" pitchFamily="18" charset="-127"/>
              <a:cs typeface="Times New Roman" pitchFamily="18" charset="0"/>
            </a:endParaRPr>
          </a:p>
        </p:txBody>
      </p:sp>
      <p:sp>
        <p:nvSpPr>
          <p:cNvPr id="54" name="TextBox 50"/>
          <p:cNvSpPr txBox="1">
            <a:spLocks noChangeArrowheads="1"/>
          </p:cNvSpPr>
          <p:nvPr/>
        </p:nvSpPr>
        <p:spPr bwMode="auto">
          <a:xfrm>
            <a:off x="5572250" y="5786454"/>
            <a:ext cx="11428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NSM-T</a:t>
            </a:r>
          </a:p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(Grinding)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6408750" y="5786454"/>
            <a:ext cx="12809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NSM-T</a:t>
            </a:r>
          </a:p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(Milling)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1E215-4C31-4672-B722-9957BE00E60D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785786" y="1214422"/>
          <a:ext cx="771530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64447" y="5143512"/>
            <a:ext cx="621510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휴먼둥근헤드라인" pitchFamily="18" charset="-127"/>
                <a:cs typeface="Times New Roman" pitchFamily="18" charset="0"/>
              </a:rPr>
              <a:t>Use waste drum pore filler </a:t>
            </a:r>
            <a:endParaRPr lang="ko-KR" altLang="en-US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휴먼둥근헤드라인" pitchFamily="18" charset="-127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038" y="1559591"/>
            <a:ext cx="150018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n w="19050">
                  <a:solidFill>
                    <a:srgbClr val="E6AF00"/>
                  </a:solidFill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휴먼둥근헤드라인" pitchFamily="18" charset="-127"/>
                <a:cs typeface="Times New Roman" pitchFamily="18" charset="0"/>
              </a:rPr>
              <a:t>Hand Tools</a:t>
            </a:r>
            <a:endParaRPr lang="ko-KR" altLang="en-US" b="1" dirty="0">
              <a:ln w="19050">
                <a:solidFill>
                  <a:srgbClr val="E6AF00"/>
                </a:solidFill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휴먼둥근헤드라인" pitchFamily="18" charset="-127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1572291"/>
            <a:ext cx="2143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n w="19050">
                  <a:solidFill>
                    <a:srgbClr val="00CC00"/>
                  </a:solidFill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휴먼둥근헤드라인" pitchFamily="18" charset="-127"/>
                <a:cs typeface="Times New Roman" pitchFamily="18" charset="0"/>
              </a:rPr>
              <a:t>Grinding/NSM-T</a:t>
            </a:r>
            <a:endParaRPr lang="ko-KR" altLang="en-US" b="1" dirty="0">
              <a:ln w="19050">
                <a:solidFill>
                  <a:srgbClr val="00CC00"/>
                </a:solidFill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휴먼둥근헤드라인" pitchFamily="18" charset="-127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1543716"/>
            <a:ext cx="2000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n w="19050">
                  <a:solidFill>
                    <a:srgbClr val="7030A0"/>
                  </a:solidFill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휴먼둥근헤드라인" pitchFamily="18" charset="-127"/>
                <a:cs typeface="Times New Roman" pitchFamily="18" charset="0"/>
              </a:rPr>
              <a:t>Milling/NSM-T</a:t>
            </a:r>
            <a:endParaRPr lang="ko-KR" altLang="en-US" b="1" dirty="0">
              <a:ln w="19050">
                <a:solidFill>
                  <a:srgbClr val="7030A0"/>
                </a:solidFill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휴먼둥근헤드라인" pitchFamily="18" charset="-127"/>
              <a:cs typeface="Times New Roman" pitchFamily="18" charset="0"/>
            </a:endParaRPr>
          </a:p>
        </p:txBody>
      </p:sp>
      <p:pic>
        <p:nvPicPr>
          <p:cNvPr id="14" name="그림 13" descr="2.jpg"/>
          <p:cNvPicPr>
            <a:picLocks noChangeAspect="1"/>
          </p:cNvPicPr>
          <p:nvPr/>
        </p:nvPicPr>
        <p:blipFill>
          <a:blip r:embed="rId7" cstate="print"/>
          <a:srcRect l="8242" r="17582" b="3993"/>
          <a:stretch>
            <a:fillRect/>
          </a:stretch>
        </p:blipFill>
        <p:spPr>
          <a:xfrm>
            <a:off x="3857620" y="1927670"/>
            <a:ext cx="1476000" cy="1270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그림 14" descr="4.jpg"/>
          <p:cNvPicPr>
            <a:picLocks noChangeAspect="1"/>
          </p:cNvPicPr>
          <p:nvPr/>
        </p:nvPicPr>
        <p:blipFill>
          <a:blip r:embed="rId8" cstate="print"/>
          <a:srcRect l="12363" r="5128" b="5252"/>
          <a:stretch>
            <a:fillRect/>
          </a:stretch>
        </p:blipFill>
        <p:spPr>
          <a:xfrm>
            <a:off x="6067379" y="1957830"/>
            <a:ext cx="1576455" cy="1203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그림 16" descr="고착성3.jpg"/>
          <p:cNvPicPr>
            <a:picLocks noChangeAspect="1"/>
          </p:cNvPicPr>
          <p:nvPr/>
        </p:nvPicPr>
        <p:blipFill>
          <a:blip r:embed="rId9" cstate="print"/>
          <a:srcRect l="3968" r="12698" b="15095"/>
          <a:stretch>
            <a:fillRect/>
          </a:stretch>
        </p:blipFill>
        <p:spPr>
          <a:xfrm>
            <a:off x="1571604" y="1942182"/>
            <a:ext cx="1512000" cy="1250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85986" y="1000108"/>
            <a:ext cx="52718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10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Comparison of waste generation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711E-6 L -0.00209 0.1174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68208E-6 L 3.05556E-6 0.1156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3237E-6 L 3.05556E-6 0.1197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FF0AA8-D04B-4918-8DE3-C290B51A416F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  <p:pic>
        <p:nvPicPr>
          <p:cNvPr id="11" name="그림 10" descr="시료채취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2668" y="857232"/>
            <a:ext cx="4737116" cy="355283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3" name="그림 12" descr="시료1(H빔 고압60초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1843"/>
            <a:ext cx="4714876" cy="35361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그림 9" descr="시료채취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1728057"/>
            <a:ext cx="4737116" cy="355283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714376" y="5929330"/>
            <a:ext cx="4857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※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Surface contamination meter : Frisk-Tech</a:t>
            </a:r>
            <a:endParaRPr lang="en-US" altLang="ko-KR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휴먼옛체"/>
              <a:cs typeface="Times New Roman" pitchFamily="18" charset="0"/>
            </a:endParaRPr>
          </a:p>
          <a:p>
            <a:pPr>
              <a:defRPr/>
            </a:pP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    Radionuclide Analyzer : </a:t>
            </a:r>
            <a:r>
              <a:rPr lang="en-US" altLang="ko-KR" sz="1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HpGe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 Gamma nuclides Analyzer</a:t>
            </a:r>
            <a:endParaRPr lang="ko-KR" altLang="en-US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657225" y="1423255"/>
          <a:ext cx="7986740" cy="450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963"/>
                <a:gridCol w="1035563"/>
                <a:gridCol w="1250299"/>
                <a:gridCol w="1137027"/>
                <a:gridCol w="1208311"/>
                <a:gridCol w="1143008"/>
                <a:gridCol w="1071569"/>
              </a:tblGrid>
              <a:tr h="35932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Item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Workpiece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Contamination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ko-KR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Bq</a:t>
                      </a: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/cm</a:t>
                      </a:r>
                      <a:r>
                        <a:rPr lang="en-US" altLang="ko-KR" sz="16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Concentration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ko-KR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Bq</a:t>
                      </a: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/g)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Grinding,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Milling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(mm)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593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before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after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before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after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6403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Hand tools</a:t>
                      </a:r>
                    </a:p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(Grinding)</a:t>
                      </a:r>
                      <a:endParaRPr lang="ko-KR" alt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Plate1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1.11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BKG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2.48E-02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N/D</a:t>
                      </a:r>
                      <a:endParaRPr lang="ko-KR" alt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0.1~0.2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964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Plate2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1.18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BKG</a:t>
                      </a:r>
                      <a:endParaRPr lang="ko-KR" alt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2.24E-01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1.09E-02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4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Beam3</a:t>
                      </a:r>
                      <a:endParaRPr lang="ko-KR" alt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1.48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BKG</a:t>
                      </a:r>
                      <a:endParaRPr lang="ko-KR" alt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2.64E-02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1.27E-02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96403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rgbClr val="FFCC00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ea typeface="HY목각파임B" pitchFamily="18" charset="-127"/>
                          <a:cs typeface="Times New Roman" pitchFamily="18" charset="0"/>
                        </a:rPr>
                        <a:t>NSM-T</a:t>
                      </a:r>
                    </a:p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(Grinding)</a:t>
                      </a:r>
                      <a:endParaRPr lang="ko-KR" alt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Plate4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0.56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BKG</a:t>
                      </a:r>
                      <a:endParaRPr lang="ko-KR" alt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2.21E-02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N/D</a:t>
                      </a:r>
                      <a:endParaRPr lang="ko-KR" alt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0.1~0.2</a:t>
                      </a:r>
                      <a:endParaRPr lang="ko-KR" alt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4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Plate5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1.11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BKG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3.01E-02</a:t>
                      </a:r>
                      <a:endParaRPr lang="ko-KR" alt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N/D</a:t>
                      </a:r>
                      <a:endParaRPr lang="ko-KR" alt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964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 </a:t>
                      </a:r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Beam6</a:t>
                      </a:r>
                      <a:endParaRPr lang="ko-KR" alt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0.74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BKG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2.37E-02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1.33E-02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403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rgbClr val="FFCC00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ea typeface="HY목각파임B" pitchFamily="18" charset="-127"/>
                          <a:cs typeface="Times New Roman" pitchFamily="18" charset="0"/>
                        </a:rPr>
                        <a:t>NSM-T</a:t>
                      </a:r>
                    </a:p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(Milling)</a:t>
                      </a:r>
                      <a:endParaRPr lang="ko-KR" alt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Plate7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0.48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BKG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1.03E-02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N/D</a:t>
                      </a:r>
                      <a:endParaRPr lang="ko-KR" alt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lang="ko-KR" alt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964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Plate8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1.85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BKG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3.12E-01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N/D</a:t>
                      </a:r>
                      <a:endParaRPr lang="ko-KR" alt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4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Beam9</a:t>
                      </a:r>
                      <a:endParaRPr lang="ko-KR" alt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0.44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BKG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4.03E-02</a:t>
                      </a:r>
                      <a:endParaRPr lang="ko-KR" alt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N/D</a:t>
                      </a:r>
                      <a:endParaRPr lang="ko-KR" alt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모서리가 둥근 직사각형 14"/>
          <p:cNvSpPr/>
          <p:nvPr/>
        </p:nvSpPr>
        <p:spPr bwMode="auto">
          <a:xfrm>
            <a:off x="2857488" y="1423242"/>
            <a:ext cx="2286016" cy="4506088"/>
          </a:xfrm>
          <a:prstGeom prst="roundRect">
            <a:avLst>
              <a:gd name="adj" fmla="val 6508"/>
            </a:avLst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3300">
                <a:alpha val="40000"/>
              </a:srgbClr>
            </a:glo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286380" y="1423242"/>
            <a:ext cx="2286016" cy="4506088"/>
          </a:xfrm>
          <a:prstGeom prst="roundRect">
            <a:avLst>
              <a:gd name="adj" fmla="val 6508"/>
            </a:avLst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3300">
                <a:alpha val="40000"/>
              </a:srgbClr>
            </a:glo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85986" y="857232"/>
            <a:ext cx="37717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6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Radioactivity Analysis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8EA0B-0D4F-4BD8-95A1-5D8EFFC422E0}" type="slidenum">
              <a:rPr lang="en-US" altLang="ko-KR" smtClean="0"/>
              <a:pPr>
                <a:defRPr/>
              </a:pPr>
              <a:t>24</a:t>
            </a:fld>
            <a:endParaRPr lang="en-US" altLang="ko-KR" dirty="0"/>
          </a:p>
        </p:txBody>
      </p:sp>
      <p:pic>
        <p:nvPicPr>
          <p:cNvPr id="26627" name="그림 55" descr="그림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1658938"/>
            <a:ext cx="264001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그림 56" descr="그림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3588" y="1633538"/>
            <a:ext cx="264001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그림 57" descr="그림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8838" y="1633538"/>
            <a:ext cx="263366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1085850" y="1828800"/>
            <a:ext cx="17859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Hand Tools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00430" y="1814513"/>
            <a:ext cx="2286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Grinding/NSM-T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원통 71"/>
          <p:cNvSpPr/>
          <p:nvPr/>
        </p:nvSpPr>
        <p:spPr bwMode="auto">
          <a:xfrm>
            <a:off x="1214414" y="3016018"/>
            <a:ext cx="285752" cy="2556000"/>
          </a:xfrm>
          <a:prstGeom prst="can">
            <a:avLst/>
          </a:prstGeom>
          <a:solidFill>
            <a:srgbClr val="0000CC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3" name="원통 72"/>
          <p:cNvSpPr/>
          <p:nvPr/>
        </p:nvSpPr>
        <p:spPr bwMode="auto">
          <a:xfrm>
            <a:off x="1643042" y="5487320"/>
            <a:ext cx="285752" cy="72000"/>
          </a:xfrm>
          <a:prstGeom prst="can">
            <a:avLst/>
          </a:prstGeom>
          <a:solidFill>
            <a:srgbClr val="FF66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4" name="원통 73"/>
          <p:cNvSpPr/>
          <p:nvPr/>
        </p:nvSpPr>
        <p:spPr bwMode="auto">
          <a:xfrm>
            <a:off x="2214546" y="5219682"/>
            <a:ext cx="285752" cy="360000"/>
          </a:xfrm>
          <a:prstGeom prst="can">
            <a:avLst/>
          </a:prstGeom>
          <a:solidFill>
            <a:srgbClr val="008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5" name="원통 74"/>
          <p:cNvSpPr/>
          <p:nvPr/>
        </p:nvSpPr>
        <p:spPr bwMode="auto">
          <a:xfrm>
            <a:off x="2671070" y="5414750"/>
            <a:ext cx="285752" cy="144000"/>
          </a:xfrm>
          <a:prstGeom prst="can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6645" name="그룹 88"/>
          <p:cNvGrpSpPr>
            <a:grpSpLocks/>
          </p:cNvGrpSpPr>
          <p:nvPr/>
        </p:nvGrpSpPr>
        <p:grpSpPr bwMode="auto">
          <a:xfrm>
            <a:off x="985838" y="2714625"/>
            <a:ext cx="2071687" cy="2859088"/>
            <a:chOff x="985586" y="2714620"/>
            <a:chExt cx="2071702" cy="2859108"/>
          </a:xfrm>
        </p:grpSpPr>
        <p:cxnSp>
          <p:nvCxnSpPr>
            <p:cNvPr id="77" name="직선 연결선 76"/>
            <p:cNvCxnSpPr/>
            <p:nvPr/>
          </p:nvCxnSpPr>
          <p:spPr bwMode="auto">
            <a:xfrm rot="5400000">
              <a:off x="-428093" y="4142586"/>
              <a:ext cx="285752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 bwMode="auto">
            <a:xfrm>
              <a:off x="985586" y="5572140"/>
              <a:ext cx="2071702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785786" y="5586654"/>
            <a:ext cx="25717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Contamination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Concentration</a:t>
            </a:r>
            <a:endParaRPr lang="ko-KR" altLang="en-US" sz="1400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649" name="그룹 89"/>
          <p:cNvGrpSpPr>
            <a:grpSpLocks/>
          </p:cNvGrpSpPr>
          <p:nvPr/>
        </p:nvGrpSpPr>
        <p:grpSpPr bwMode="auto">
          <a:xfrm>
            <a:off x="6215063" y="2714625"/>
            <a:ext cx="2071687" cy="2859088"/>
            <a:chOff x="985586" y="2714620"/>
            <a:chExt cx="2071702" cy="2859108"/>
          </a:xfrm>
        </p:grpSpPr>
        <p:cxnSp>
          <p:nvCxnSpPr>
            <p:cNvPr id="91" name="직선 연결선 90"/>
            <p:cNvCxnSpPr/>
            <p:nvPr/>
          </p:nvCxnSpPr>
          <p:spPr bwMode="auto">
            <a:xfrm rot="5400000">
              <a:off x="-428093" y="4142586"/>
              <a:ext cx="285752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 bwMode="auto">
            <a:xfrm>
              <a:off x="985586" y="5572140"/>
              <a:ext cx="2071702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650" name="그룹 92"/>
          <p:cNvGrpSpPr>
            <a:grpSpLocks/>
          </p:cNvGrpSpPr>
          <p:nvPr/>
        </p:nvGrpSpPr>
        <p:grpSpPr bwMode="auto">
          <a:xfrm>
            <a:off x="3573463" y="2714625"/>
            <a:ext cx="2071687" cy="2859088"/>
            <a:chOff x="985586" y="2714620"/>
            <a:chExt cx="2071702" cy="2859108"/>
          </a:xfrm>
        </p:grpSpPr>
        <p:cxnSp>
          <p:nvCxnSpPr>
            <p:cNvPr id="94" name="직선 연결선 93"/>
            <p:cNvCxnSpPr/>
            <p:nvPr/>
          </p:nvCxnSpPr>
          <p:spPr bwMode="auto">
            <a:xfrm rot="5400000">
              <a:off x="-428093" y="4142586"/>
              <a:ext cx="285752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 bwMode="auto">
            <a:xfrm>
              <a:off x="985586" y="5572140"/>
              <a:ext cx="2071702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651" name="TextBox 95"/>
          <p:cNvSpPr txBox="1">
            <a:spLocks noChangeArrowheads="1"/>
          </p:cNvSpPr>
          <p:nvPr/>
        </p:nvSpPr>
        <p:spPr bwMode="auto">
          <a:xfrm>
            <a:off x="1071563" y="2714625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latin typeface="Cooper Black" pitchFamily="18" charset="0"/>
              </a:rPr>
              <a:t>1.26</a:t>
            </a:r>
            <a:endParaRPr lang="ko-KR" altLang="en-US" sz="1400">
              <a:latin typeface="Cooper Black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443038" y="5072063"/>
            <a:ext cx="7000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BKG</a:t>
            </a:r>
            <a:endParaRPr lang="ko-KR" altLang="en-US" sz="1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6653" name="TextBox 97"/>
          <p:cNvSpPr txBox="1">
            <a:spLocks noChangeArrowheads="1"/>
          </p:cNvSpPr>
          <p:nvPr/>
        </p:nvSpPr>
        <p:spPr bwMode="auto">
          <a:xfrm>
            <a:off x="2071688" y="4845050"/>
            <a:ext cx="5715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latin typeface="Cooper Black" pitchFamily="18" charset="0"/>
              </a:rPr>
              <a:t>0.09</a:t>
            </a:r>
            <a:endParaRPr lang="ko-KR" altLang="en-US" sz="1400">
              <a:latin typeface="Cooper Black" pitchFamily="18" charset="0"/>
            </a:endParaRPr>
          </a:p>
        </p:txBody>
      </p:sp>
      <p:sp>
        <p:nvSpPr>
          <p:cNvPr id="26654" name="TextBox 98"/>
          <p:cNvSpPr txBox="1">
            <a:spLocks noChangeArrowheads="1"/>
          </p:cNvSpPr>
          <p:nvPr/>
        </p:nvSpPr>
        <p:spPr bwMode="auto">
          <a:xfrm>
            <a:off x="2514600" y="5114925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latin typeface="Cooper Black" pitchFamily="18" charset="0"/>
              </a:rPr>
              <a:t>0.01</a:t>
            </a:r>
            <a:endParaRPr lang="ko-KR" altLang="en-US" sz="1400">
              <a:latin typeface="Cooper Black" pitchFamily="18" charset="0"/>
            </a:endParaRPr>
          </a:p>
        </p:txBody>
      </p:sp>
      <p:pic>
        <p:nvPicPr>
          <p:cNvPr id="101" name="Picture 20" descr="arr (27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7588042" y="3500438"/>
            <a:ext cx="756000" cy="1110479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pic>
        <p:nvPicPr>
          <p:cNvPr id="103" name="그림 102" descr="라인-파랑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9434" y="2872010"/>
            <a:ext cx="2016000" cy="25547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111" name="그림 110" descr="둥근원-두꺼운거 사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43834" y="4929198"/>
            <a:ext cx="690315" cy="64294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118" name="원통 117"/>
          <p:cNvSpPr/>
          <p:nvPr/>
        </p:nvSpPr>
        <p:spPr bwMode="auto">
          <a:xfrm>
            <a:off x="3786182" y="3829732"/>
            <a:ext cx="285752" cy="1728000"/>
          </a:xfrm>
          <a:prstGeom prst="can">
            <a:avLst/>
          </a:prstGeom>
          <a:solidFill>
            <a:srgbClr val="0000CC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9" name="원통 118"/>
          <p:cNvSpPr/>
          <p:nvPr/>
        </p:nvSpPr>
        <p:spPr bwMode="auto">
          <a:xfrm>
            <a:off x="4214810" y="5487319"/>
            <a:ext cx="285752" cy="72000"/>
          </a:xfrm>
          <a:prstGeom prst="can">
            <a:avLst/>
          </a:prstGeom>
          <a:solidFill>
            <a:srgbClr val="FF66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0" name="원통 119"/>
          <p:cNvSpPr/>
          <p:nvPr/>
        </p:nvSpPr>
        <p:spPr bwMode="auto">
          <a:xfrm>
            <a:off x="4786314" y="5356140"/>
            <a:ext cx="285752" cy="216000"/>
          </a:xfrm>
          <a:prstGeom prst="can">
            <a:avLst/>
          </a:prstGeom>
          <a:solidFill>
            <a:srgbClr val="008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1" name="원통 120"/>
          <p:cNvSpPr/>
          <p:nvPr/>
        </p:nvSpPr>
        <p:spPr bwMode="auto">
          <a:xfrm>
            <a:off x="5242838" y="5429263"/>
            <a:ext cx="285752" cy="144000"/>
          </a:xfrm>
          <a:prstGeom prst="can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670" name="TextBox 121"/>
          <p:cNvSpPr txBox="1">
            <a:spLocks noChangeArrowheads="1"/>
          </p:cNvSpPr>
          <p:nvPr/>
        </p:nvSpPr>
        <p:spPr bwMode="auto">
          <a:xfrm>
            <a:off x="3643313" y="3535363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latin typeface="Cooper Black" pitchFamily="18" charset="0"/>
              </a:rPr>
              <a:t>0.80</a:t>
            </a:r>
            <a:endParaRPr lang="ko-KR" altLang="en-US" sz="1400">
              <a:latin typeface="Cooper Black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002088" y="5072063"/>
            <a:ext cx="7715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BKG</a:t>
            </a:r>
            <a:endParaRPr lang="ko-KR" altLang="en-US" sz="1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6672" name="TextBox 123"/>
          <p:cNvSpPr txBox="1">
            <a:spLocks noChangeArrowheads="1"/>
          </p:cNvSpPr>
          <p:nvPr/>
        </p:nvSpPr>
        <p:spPr bwMode="auto">
          <a:xfrm>
            <a:off x="4643438" y="5024438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latin typeface="Cooper Black" pitchFamily="18" charset="0"/>
              </a:rPr>
              <a:t>0.03</a:t>
            </a:r>
            <a:endParaRPr lang="ko-KR" altLang="en-US" sz="1400">
              <a:latin typeface="Cooper Black" pitchFamily="18" charset="0"/>
            </a:endParaRPr>
          </a:p>
        </p:txBody>
      </p:sp>
      <p:sp>
        <p:nvSpPr>
          <p:cNvPr id="127" name="원통 126"/>
          <p:cNvSpPr/>
          <p:nvPr/>
        </p:nvSpPr>
        <p:spPr bwMode="auto">
          <a:xfrm>
            <a:off x="6372464" y="3429000"/>
            <a:ext cx="285752" cy="2160000"/>
          </a:xfrm>
          <a:prstGeom prst="can">
            <a:avLst/>
          </a:prstGeom>
          <a:solidFill>
            <a:srgbClr val="0000CC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8" name="원통 127"/>
          <p:cNvSpPr/>
          <p:nvPr/>
        </p:nvSpPr>
        <p:spPr bwMode="auto">
          <a:xfrm>
            <a:off x="6801092" y="5481448"/>
            <a:ext cx="285752" cy="72000"/>
          </a:xfrm>
          <a:prstGeom prst="can">
            <a:avLst/>
          </a:prstGeom>
          <a:solidFill>
            <a:srgbClr val="FF66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9" name="원통 128"/>
          <p:cNvSpPr/>
          <p:nvPr/>
        </p:nvSpPr>
        <p:spPr bwMode="auto">
          <a:xfrm>
            <a:off x="7372596" y="5140140"/>
            <a:ext cx="285752" cy="432000"/>
          </a:xfrm>
          <a:prstGeom prst="can">
            <a:avLst/>
          </a:prstGeom>
          <a:solidFill>
            <a:srgbClr val="008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0" name="원통 129"/>
          <p:cNvSpPr/>
          <p:nvPr/>
        </p:nvSpPr>
        <p:spPr bwMode="auto">
          <a:xfrm>
            <a:off x="7829120" y="5481448"/>
            <a:ext cx="285752" cy="72000"/>
          </a:xfrm>
          <a:prstGeom prst="can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685" name="TextBox 130"/>
          <p:cNvSpPr txBox="1">
            <a:spLocks noChangeArrowheads="1"/>
          </p:cNvSpPr>
          <p:nvPr/>
        </p:nvSpPr>
        <p:spPr bwMode="auto">
          <a:xfrm>
            <a:off x="6215063" y="3114675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latin typeface="Cooper Black" pitchFamily="18" charset="0"/>
              </a:rPr>
              <a:t>0.92</a:t>
            </a:r>
            <a:endParaRPr lang="ko-KR" altLang="en-US" sz="1400">
              <a:latin typeface="Cooper Black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600825" y="5065713"/>
            <a:ext cx="685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BKG</a:t>
            </a:r>
            <a:endParaRPr lang="ko-KR" altLang="en-US" sz="1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6687" name="TextBox 132"/>
          <p:cNvSpPr txBox="1">
            <a:spLocks noChangeArrowheads="1"/>
          </p:cNvSpPr>
          <p:nvPr/>
        </p:nvSpPr>
        <p:spPr bwMode="auto">
          <a:xfrm>
            <a:off x="7229475" y="4786313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latin typeface="Cooper Black" pitchFamily="18" charset="0"/>
              </a:rPr>
              <a:t>0.12</a:t>
            </a:r>
            <a:endParaRPr lang="ko-KR" altLang="en-US" sz="1400">
              <a:latin typeface="Cooper Black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658100" y="5065713"/>
            <a:ext cx="6429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N/D</a:t>
            </a:r>
            <a:endParaRPr lang="ko-KR" altLang="en-US" sz="1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35" name="그림 134" descr="둥근원-두꺼운거 사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4" y="4943712"/>
            <a:ext cx="690315" cy="64294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26690" name="TextBox 135"/>
          <p:cNvSpPr txBox="1">
            <a:spLocks noChangeArrowheads="1"/>
          </p:cNvSpPr>
          <p:nvPr/>
        </p:nvSpPr>
        <p:spPr bwMode="auto">
          <a:xfrm>
            <a:off x="5084763" y="5086350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latin typeface="Cooper Black" pitchFamily="18" charset="0"/>
              </a:rPr>
              <a:t>0.01</a:t>
            </a:r>
            <a:endParaRPr lang="ko-KR" altLang="en-US" sz="1400">
              <a:latin typeface="Cooper Black" pitchFamily="18" charset="0"/>
            </a:endParaRPr>
          </a:p>
        </p:txBody>
      </p:sp>
      <p:pic>
        <p:nvPicPr>
          <p:cNvPr id="102" name="그림 101" descr="1줄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12" y="3271610"/>
            <a:ext cx="2016000" cy="255471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137" name="그림 136" descr="라인-파랑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820" y="3686856"/>
            <a:ext cx="2016000" cy="25547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140" name="Picture 20" descr="arr (27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030788" y="3885524"/>
            <a:ext cx="756000" cy="1110479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pic>
        <p:nvPicPr>
          <p:cNvPr id="141" name="Picture 20" descr="arr (27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2399833" y="3071810"/>
            <a:ext cx="756000" cy="1110479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sp>
        <p:nvSpPr>
          <p:cNvPr id="57" name="TextBox 56"/>
          <p:cNvSpPr txBox="1"/>
          <p:nvPr/>
        </p:nvSpPr>
        <p:spPr>
          <a:xfrm>
            <a:off x="714375" y="5999163"/>
            <a:ext cx="44291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※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units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 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: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contamination(</a:t>
            </a:r>
            <a:r>
              <a:rPr lang="en-US" altLang="ko-KR" sz="1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Bq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/cm</a:t>
            </a:r>
            <a:r>
              <a:rPr lang="en-US" altLang="ko-KR" sz="1400" b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2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),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concentration(</a:t>
            </a:r>
            <a:r>
              <a:rPr lang="en-US" altLang="ko-KR" sz="1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Bq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/g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휴먼옛체"/>
                <a:cs typeface="Times New Roman" pitchFamily="18" charset="0"/>
              </a:rPr>
              <a:t>)</a:t>
            </a:r>
            <a:endParaRPr lang="ko-KR" altLang="en-US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585986" y="1000108"/>
            <a:ext cx="42003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  </a:t>
            </a:r>
            <a:r>
              <a:rPr lang="en-US" altLang="ko-KR" sz="24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Changes in contamination</a:t>
            </a:r>
          </a:p>
        </p:txBody>
      </p:sp>
      <p:pic>
        <p:nvPicPr>
          <p:cNvPr id="26698" name="Picture 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563" y="1143000"/>
            <a:ext cx="2381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직사각형 58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18236" y="1824026"/>
            <a:ext cx="2286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Milling/NSM-T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41692" y="5597540"/>
            <a:ext cx="25717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Contamination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Concentration</a:t>
            </a:r>
            <a:endParaRPr lang="ko-KR" altLang="en-US" sz="1400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51560" y="5592778"/>
            <a:ext cx="25717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Contamination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Concentration</a:t>
            </a:r>
            <a:endParaRPr lang="ko-KR" altLang="en-US" sz="1400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A76D5-D23C-4FA2-B575-CA01ACB17CCF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  <p:grpSp>
        <p:nvGrpSpPr>
          <p:cNvPr id="27651" name="그룹 59"/>
          <p:cNvGrpSpPr>
            <a:grpSpLocks/>
          </p:cNvGrpSpPr>
          <p:nvPr/>
        </p:nvGrpSpPr>
        <p:grpSpPr bwMode="auto">
          <a:xfrm>
            <a:off x="941388" y="1222375"/>
            <a:ext cx="7916862" cy="5486400"/>
            <a:chOff x="583371" y="1628536"/>
            <a:chExt cx="7916586" cy="5443802"/>
          </a:xfrm>
        </p:grpSpPr>
        <p:sp>
          <p:nvSpPr>
            <p:cNvPr id="15" name="직사각형 14"/>
            <p:cNvSpPr/>
            <p:nvPr/>
          </p:nvSpPr>
          <p:spPr>
            <a:xfrm>
              <a:off x="6519957" y="1628536"/>
              <a:ext cx="1980000" cy="5443802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50000">
                  <a:srgbClr val="00B050">
                    <a:alpha val="26000"/>
                  </a:srgbClr>
                </a:gs>
                <a:gs pos="100000">
                  <a:srgbClr val="00B050">
                    <a:alpha val="0"/>
                  </a:srgbClr>
                </a:gs>
              </a:gsLst>
              <a:lin ang="5400000" scaled="0"/>
            </a:gra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536108" y="1871113"/>
              <a:ext cx="1979543" cy="5201225"/>
            </a:xfrm>
            <a:prstGeom prst="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1"/>
              <a:tileRect/>
            </a:gra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558354" y="2143116"/>
              <a:ext cx="1980000" cy="4929222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>
                    <a:alpha val="30000"/>
                  </a:srgbClr>
                </a:gs>
                <a:gs pos="100000">
                  <a:srgbClr val="FFFF00">
                    <a:alpha val="15000"/>
                  </a:srgbClr>
                </a:gs>
              </a:gsLst>
              <a:lin ang="5400000" scaled="0"/>
            </a:gra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83371" y="2417526"/>
              <a:ext cx="1980000" cy="4654812"/>
            </a:xfrm>
            <a:prstGeom prst="rect">
              <a:avLst/>
            </a:prstGeom>
            <a:gradFill>
              <a:gsLst>
                <a:gs pos="0">
                  <a:srgbClr val="0000CC">
                    <a:alpha val="88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62000"/>
                  </a:schemeClr>
                </a:gs>
              </a:gsLst>
              <a:lin ang="5400000" scaled="0"/>
            </a:gradFill>
            <a:ln w="28575">
              <a:solidFill>
                <a:srgbClr val="8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4" name="그룹 88"/>
          <p:cNvGrpSpPr>
            <a:grpSpLocks/>
          </p:cNvGrpSpPr>
          <p:nvPr/>
        </p:nvGrpSpPr>
        <p:grpSpPr bwMode="auto">
          <a:xfrm>
            <a:off x="1058863" y="3302000"/>
            <a:ext cx="7677150" cy="3348038"/>
            <a:chOff x="699834" y="3459160"/>
            <a:chExt cx="7676794" cy="3347840"/>
          </a:xfrm>
        </p:grpSpPr>
        <p:grpSp>
          <p:nvGrpSpPr>
            <p:cNvPr id="27690" name="그룹 80"/>
            <p:cNvGrpSpPr>
              <a:grpSpLocks/>
            </p:cNvGrpSpPr>
            <p:nvPr/>
          </p:nvGrpSpPr>
          <p:grpSpPr bwMode="auto">
            <a:xfrm>
              <a:off x="699834" y="4372208"/>
              <a:ext cx="1747440" cy="2434792"/>
              <a:chOff x="699834" y="4372208"/>
              <a:chExt cx="1747440" cy="2434792"/>
            </a:xfrm>
          </p:grpSpPr>
          <p:sp>
            <p:nvSpPr>
              <p:cNvPr id="56" name="모서리가 둥근 직사각형 55"/>
              <p:cNvSpPr/>
              <p:nvPr/>
            </p:nvSpPr>
            <p:spPr bwMode="auto">
              <a:xfrm>
                <a:off x="800300" y="5042258"/>
                <a:ext cx="1512000" cy="1368182"/>
              </a:xfrm>
              <a:prstGeom prst="round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grpSp>
            <p:nvGrpSpPr>
              <p:cNvPr id="27718" name="그룹 61"/>
              <p:cNvGrpSpPr>
                <a:grpSpLocks/>
              </p:cNvGrpSpPr>
              <p:nvPr/>
            </p:nvGrpSpPr>
            <p:grpSpPr bwMode="auto">
              <a:xfrm>
                <a:off x="699834" y="4372208"/>
                <a:ext cx="1747440" cy="684562"/>
                <a:chOff x="-1857481" y="4143380"/>
                <a:chExt cx="1747440" cy="684562"/>
              </a:xfrm>
            </p:grpSpPr>
            <p:pic>
              <p:nvPicPr>
                <p:cNvPr id="27720" name="Picture 34" descr="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1857481" y="4143380"/>
                  <a:ext cx="1747440" cy="684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33"/>
                <p:cNvSpPr>
                  <a:spLocks noChangeArrowheads="1"/>
                </p:cNvSpPr>
                <p:nvPr/>
              </p:nvSpPr>
              <p:spPr bwMode="auto">
                <a:xfrm>
                  <a:off x="-1486023" y="4228811"/>
                  <a:ext cx="981030" cy="3698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800" b="1" dirty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oper Black" pitchFamily="18" charset="0"/>
                    </a:rPr>
                    <a:t>Step. 1</a:t>
                  </a:r>
                  <a:endParaRPr lang="ko-KR" altLang="en-US" sz="1800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oper Black" pitchFamily="18" charset="0"/>
                  </a:endParaRPr>
                </a:p>
              </p:txBody>
            </p:sp>
          </p:grpSp>
          <p:sp>
            <p:nvSpPr>
              <p:cNvPr id="27719" name="Rectangle 35"/>
              <p:cNvSpPr>
                <a:spLocks noChangeArrowheads="1"/>
              </p:cNvSpPr>
              <p:nvPr/>
            </p:nvSpPr>
            <p:spPr bwMode="auto">
              <a:xfrm>
                <a:off x="783943" y="6449764"/>
                <a:ext cx="1428694" cy="357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600" b="1" dirty="0" smtClean="0">
                    <a:solidFill>
                      <a:srgbClr val="000066"/>
                    </a:solidFill>
                    <a:latin typeface="Times New Roman" pitchFamily="18" charset="0"/>
                    <a:ea typeface="휴먼옛체" pitchFamily="18" charset="-127"/>
                    <a:cs typeface="Times New Roman" pitchFamily="18" charset="0"/>
                  </a:rPr>
                  <a:t>Pretreatmen</a:t>
                </a:r>
                <a:r>
                  <a:rPr lang="en-US" altLang="ko-KR" b="1" dirty="0" smtClean="0">
                    <a:solidFill>
                      <a:srgbClr val="000066"/>
                    </a:solidFill>
                    <a:latin typeface="Times New Roman" pitchFamily="18" charset="0"/>
                    <a:ea typeface="휴먼옛체" pitchFamily="18" charset="-127"/>
                    <a:cs typeface="Times New Roman" pitchFamily="18" charset="0"/>
                  </a:rPr>
                  <a:t>t</a:t>
                </a:r>
                <a:endParaRPr lang="en-US" altLang="ko-KR" b="1" dirty="0">
                  <a:solidFill>
                    <a:srgbClr val="000066"/>
                  </a:solidFill>
                  <a:latin typeface="Times New Roman" pitchFamily="18" charset="0"/>
                  <a:ea typeface="휴먼옛체" pitchFamily="18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27691" name="그룹 81"/>
            <p:cNvGrpSpPr>
              <a:grpSpLocks/>
            </p:cNvGrpSpPr>
            <p:nvPr/>
          </p:nvGrpSpPr>
          <p:grpSpPr bwMode="auto">
            <a:xfrm>
              <a:off x="2672202" y="4114352"/>
              <a:ext cx="1747440" cy="2543453"/>
              <a:chOff x="2672202" y="4114352"/>
              <a:chExt cx="1747440" cy="2543453"/>
            </a:xfrm>
          </p:grpSpPr>
          <p:sp>
            <p:nvSpPr>
              <p:cNvPr id="57" name="모서리가 둥근 직사각형 56"/>
              <p:cNvSpPr/>
              <p:nvPr/>
            </p:nvSpPr>
            <p:spPr bwMode="auto">
              <a:xfrm>
                <a:off x="2788762" y="4770636"/>
                <a:ext cx="1512000" cy="1368182"/>
              </a:xfrm>
              <a:prstGeom prst="round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7711" name="Rectangle 35"/>
              <p:cNvSpPr>
                <a:spLocks noChangeArrowheads="1"/>
              </p:cNvSpPr>
              <p:nvPr/>
            </p:nvSpPr>
            <p:spPr bwMode="auto">
              <a:xfrm>
                <a:off x="2918615" y="6300569"/>
                <a:ext cx="1294194" cy="357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600" b="1" dirty="0">
                    <a:solidFill>
                      <a:srgbClr val="000066"/>
                    </a:solidFill>
                    <a:latin typeface="Times New Roman" pitchFamily="18" charset="0"/>
                    <a:ea typeface="휴먼옛체" pitchFamily="18" charset="-127"/>
                    <a:cs typeface="Times New Roman" pitchFamily="18" charset="0"/>
                  </a:rPr>
                  <a:t>Scrubbing</a:t>
                </a:r>
              </a:p>
            </p:txBody>
          </p:sp>
          <p:grpSp>
            <p:nvGrpSpPr>
              <p:cNvPr id="27712" name="그룹 62"/>
              <p:cNvGrpSpPr>
                <a:grpSpLocks/>
              </p:cNvGrpSpPr>
              <p:nvPr/>
            </p:nvGrpSpPr>
            <p:grpSpPr bwMode="auto">
              <a:xfrm>
                <a:off x="2672202" y="4114352"/>
                <a:ext cx="1747440" cy="684562"/>
                <a:chOff x="-1857481" y="4143380"/>
                <a:chExt cx="1747440" cy="684562"/>
              </a:xfrm>
            </p:grpSpPr>
            <p:pic>
              <p:nvPicPr>
                <p:cNvPr id="27713" name="Picture 34" descr="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1857481" y="4143380"/>
                  <a:ext cx="1747440" cy="684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5" name="Rectangle 33"/>
                <p:cNvSpPr>
                  <a:spLocks noChangeArrowheads="1"/>
                </p:cNvSpPr>
                <p:nvPr/>
              </p:nvSpPr>
              <p:spPr bwMode="auto">
                <a:xfrm>
                  <a:off x="-1486807" y="4229507"/>
                  <a:ext cx="981030" cy="3698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800" b="1" dirty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oper Black" pitchFamily="18" charset="0"/>
                    </a:rPr>
                    <a:t>Step. 2</a:t>
                  </a:r>
                  <a:endParaRPr lang="ko-KR" altLang="en-US" sz="1800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oper Black" pitchFamily="18" charset="0"/>
                  </a:endParaRPr>
                </a:p>
              </p:txBody>
            </p:sp>
          </p:grpSp>
        </p:grpSp>
        <p:grpSp>
          <p:nvGrpSpPr>
            <p:cNvPr id="27692" name="그룹 82"/>
            <p:cNvGrpSpPr>
              <a:grpSpLocks/>
            </p:cNvGrpSpPr>
            <p:nvPr/>
          </p:nvGrpSpPr>
          <p:grpSpPr bwMode="auto">
            <a:xfrm>
              <a:off x="4643438" y="3815218"/>
              <a:ext cx="1747440" cy="2485485"/>
              <a:chOff x="4643438" y="3815218"/>
              <a:chExt cx="1747440" cy="2485485"/>
            </a:xfrm>
          </p:grpSpPr>
          <p:sp>
            <p:nvSpPr>
              <p:cNvPr id="58" name="모서리가 둥근 직사각형 57"/>
              <p:cNvSpPr/>
              <p:nvPr/>
            </p:nvSpPr>
            <p:spPr bwMode="auto">
              <a:xfrm>
                <a:off x="4771806" y="4487096"/>
                <a:ext cx="1512000" cy="1368182"/>
              </a:xfrm>
              <a:prstGeom prst="round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7704" name="Rectangle 35"/>
              <p:cNvSpPr>
                <a:spLocks noChangeArrowheads="1"/>
              </p:cNvSpPr>
              <p:nvPr/>
            </p:nvSpPr>
            <p:spPr bwMode="auto">
              <a:xfrm>
                <a:off x="4875153" y="5943467"/>
                <a:ext cx="1337826" cy="357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600" b="1" dirty="0" smtClean="0">
                    <a:solidFill>
                      <a:srgbClr val="000066"/>
                    </a:solidFill>
                    <a:latin typeface="Times New Roman" pitchFamily="18" charset="0"/>
                    <a:ea typeface="휴먼옛체" pitchFamily="18" charset="-127"/>
                    <a:cs typeface="Times New Roman" pitchFamily="18" charset="0"/>
                  </a:rPr>
                  <a:t>Cleaning</a:t>
                </a:r>
                <a:endParaRPr lang="en-US" altLang="ko-KR" sz="1600" b="1" dirty="0">
                  <a:solidFill>
                    <a:srgbClr val="000066"/>
                  </a:solidFill>
                  <a:latin typeface="Times New Roman" pitchFamily="18" charset="0"/>
                  <a:ea typeface="휴먼옛체" pitchFamily="18" charset="-127"/>
                  <a:cs typeface="Times New Roman" pitchFamily="18" charset="0"/>
                </a:endParaRPr>
              </a:p>
            </p:txBody>
          </p:sp>
          <p:grpSp>
            <p:nvGrpSpPr>
              <p:cNvPr id="27705" name="그룹 65"/>
              <p:cNvGrpSpPr>
                <a:grpSpLocks/>
              </p:cNvGrpSpPr>
              <p:nvPr/>
            </p:nvGrpSpPr>
            <p:grpSpPr bwMode="auto">
              <a:xfrm>
                <a:off x="4643438" y="3815218"/>
                <a:ext cx="1747440" cy="684562"/>
                <a:chOff x="-1857481" y="4143380"/>
                <a:chExt cx="1747440" cy="684562"/>
              </a:xfrm>
            </p:grpSpPr>
            <p:pic>
              <p:nvPicPr>
                <p:cNvPr id="27706" name="Picture 34" descr="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1857481" y="4143380"/>
                  <a:ext cx="1747440" cy="684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8" name="Rectangle 33"/>
                <p:cNvSpPr>
                  <a:spLocks noChangeArrowheads="1"/>
                </p:cNvSpPr>
                <p:nvPr/>
              </p:nvSpPr>
              <p:spPr bwMode="auto">
                <a:xfrm>
                  <a:off x="-1486460" y="4228621"/>
                  <a:ext cx="981030" cy="36986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800" b="1" dirty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oper Black" pitchFamily="18" charset="0"/>
                    </a:rPr>
                    <a:t>Step. 3</a:t>
                  </a:r>
                  <a:endParaRPr lang="ko-KR" altLang="en-US" sz="1800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oper Black" pitchFamily="18" charset="0"/>
                  </a:endParaRPr>
                </a:p>
              </p:txBody>
            </p:sp>
          </p:grpSp>
        </p:grpSp>
        <p:grpSp>
          <p:nvGrpSpPr>
            <p:cNvPr id="27693" name="그룹 83"/>
            <p:cNvGrpSpPr>
              <a:grpSpLocks/>
            </p:cNvGrpSpPr>
            <p:nvPr/>
          </p:nvGrpSpPr>
          <p:grpSpPr bwMode="auto">
            <a:xfrm>
              <a:off x="6629188" y="3459160"/>
              <a:ext cx="1747440" cy="2484307"/>
              <a:chOff x="6629188" y="3459160"/>
              <a:chExt cx="1747440" cy="2484307"/>
            </a:xfrm>
          </p:grpSpPr>
          <p:sp>
            <p:nvSpPr>
              <p:cNvPr id="59" name="모서리가 둥근 직사각형 58"/>
              <p:cNvSpPr/>
              <p:nvPr/>
            </p:nvSpPr>
            <p:spPr bwMode="auto">
              <a:xfrm>
                <a:off x="6760262" y="4115344"/>
                <a:ext cx="1512000" cy="1368182"/>
              </a:xfrm>
              <a:prstGeom prst="round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7697" name="Rectangle 35"/>
              <p:cNvSpPr>
                <a:spLocks noChangeArrowheads="1"/>
              </p:cNvSpPr>
              <p:nvPr/>
            </p:nvSpPr>
            <p:spPr bwMode="auto">
              <a:xfrm>
                <a:off x="6641588" y="5586231"/>
                <a:ext cx="1571563" cy="357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600" b="1" dirty="0" smtClean="0">
                    <a:solidFill>
                      <a:srgbClr val="000066"/>
                    </a:solidFill>
                    <a:latin typeface="Times New Roman" pitchFamily="18" charset="0"/>
                    <a:ea typeface="휴먼옛체" pitchFamily="18" charset="-127"/>
                    <a:cs typeface="Times New Roman" pitchFamily="18" charset="0"/>
                  </a:rPr>
                  <a:t>Measurements</a:t>
                </a:r>
                <a:endParaRPr lang="en-US" altLang="ko-KR" sz="1600" b="1" dirty="0">
                  <a:solidFill>
                    <a:srgbClr val="000066"/>
                  </a:solidFill>
                  <a:latin typeface="Times New Roman" pitchFamily="18" charset="0"/>
                  <a:ea typeface="휴먼옛체" pitchFamily="18" charset="-127"/>
                  <a:cs typeface="Times New Roman" pitchFamily="18" charset="0"/>
                </a:endParaRPr>
              </a:p>
            </p:txBody>
          </p:sp>
          <p:grpSp>
            <p:nvGrpSpPr>
              <p:cNvPr id="27698" name="그룹 68"/>
              <p:cNvGrpSpPr>
                <a:grpSpLocks/>
              </p:cNvGrpSpPr>
              <p:nvPr/>
            </p:nvGrpSpPr>
            <p:grpSpPr bwMode="auto">
              <a:xfrm>
                <a:off x="6629188" y="3459160"/>
                <a:ext cx="1747440" cy="684562"/>
                <a:chOff x="-1857481" y="4143380"/>
                <a:chExt cx="1747440" cy="684562"/>
              </a:xfrm>
            </p:grpSpPr>
            <p:pic>
              <p:nvPicPr>
                <p:cNvPr id="27699" name="Picture 34" descr="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1857481" y="4143380"/>
                  <a:ext cx="1747440" cy="684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" name="Rectangle 33"/>
                <p:cNvSpPr>
                  <a:spLocks noChangeArrowheads="1"/>
                </p:cNvSpPr>
                <p:nvPr/>
              </p:nvSpPr>
              <p:spPr bwMode="auto">
                <a:xfrm>
                  <a:off x="-1486340" y="4229100"/>
                  <a:ext cx="981030" cy="36986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800" b="1" dirty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oper Black" pitchFamily="18" charset="0"/>
                    </a:rPr>
                    <a:t>Step. 4</a:t>
                  </a:r>
                  <a:endParaRPr lang="ko-KR" altLang="en-US" sz="1800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oper Black" pitchFamily="18" charset="0"/>
                  </a:endParaRPr>
                </a:p>
              </p:txBody>
            </p:sp>
          </p:grpSp>
        </p:grpSp>
      </p:grpSp>
      <p:grpSp>
        <p:nvGrpSpPr>
          <p:cNvPr id="13" name="그룹 89"/>
          <p:cNvGrpSpPr>
            <a:grpSpLocks/>
          </p:cNvGrpSpPr>
          <p:nvPr/>
        </p:nvGrpSpPr>
        <p:grpSpPr bwMode="auto">
          <a:xfrm>
            <a:off x="1044575" y="928688"/>
            <a:ext cx="7704138" cy="3157537"/>
            <a:chOff x="685320" y="1086060"/>
            <a:chExt cx="7704224" cy="3157303"/>
          </a:xfrm>
        </p:grpSpPr>
        <p:grpSp>
          <p:nvGrpSpPr>
            <p:cNvPr id="27658" name="그룹 84"/>
            <p:cNvGrpSpPr>
              <a:grpSpLocks/>
            </p:cNvGrpSpPr>
            <p:nvPr/>
          </p:nvGrpSpPr>
          <p:grpSpPr bwMode="auto">
            <a:xfrm>
              <a:off x="685320" y="1871878"/>
              <a:ext cx="1760356" cy="2371485"/>
              <a:chOff x="685320" y="1871878"/>
              <a:chExt cx="1760356" cy="2371485"/>
            </a:xfrm>
          </p:grpSpPr>
          <p:sp>
            <p:nvSpPr>
              <p:cNvPr id="52" name="모서리가 둥근 직사각형 51"/>
              <p:cNvSpPr/>
              <p:nvPr/>
            </p:nvSpPr>
            <p:spPr bwMode="auto">
              <a:xfrm>
                <a:off x="812466" y="2558362"/>
                <a:ext cx="1512000" cy="1367759"/>
              </a:xfrm>
              <a:prstGeom prst="round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grpSp>
            <p:nvGrpSpPr>
              <p:cNvPr id="27686" name="그룹 60"/>
              <p:cNvGrpSpPr>
                <a:grpSpLocks/>
              </p:cNvGrpSpPr>
              <p:nvPr/>
            </p:nvGrpSpPr>
            <p:grpSpPr bwMode="auto">
              <a:xfrm>
                <a:off x="685320" y="1871878"/>
                <a:ext cx="1760356" cy="684000"/>
                <a:chOff x="-1571670" y="3357563"/>
                <a:chExt cx="1760356" cy="684000"/>
              </a:xfrm>
            </p:grpSpPr>
            <p:pic>
              <p:nvPicPr>
                <p:cNvPr id="27688" name="Picture 37" descr="볼3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-1571670" y="3357563"/>
                  <a:ext cx="1760356" cy="68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" name="Rectangle 33"/>
                <p:cNvSpPr>
                  <a:spLocks noChangeArrowheads="1"/>
                </p:cNvSpPr>
                <p:nvPr/>
              </p:nvSpPr>
              <p:spPr bwMode="auto">
                <a:xfrm>
                  <a:off x="-1171615" y="3446392"/>
                  <a:ext cx="981086" cy="3682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800" b="1" dirty="0">
                      <a:solidFill>
                        <a:srgbClr val="8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oper Black" pitchFamily="18" charset="0"/>
                    </a:rPr>
                    <a:t>Step. 5</a:t>
                  </a:r>
                  <a:endParaRPr lang="ko-KR" altLang="en-US" sz="1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oper Black" pitchFamily="18" charset="0"/>
                  </a:endParaRPr>
                </a:p>
              </p:txBody>
            </p:sp>
          </p:grpSp>
          <p:sp>
            <p:nvSpPr>
              <p:cNvPr id="27687" name="TextBox 32"/>
              <p:cNvSpPr txBox="1">
                <a:spLocks noChangeArrowheads="1"/>
              </p:cNvSpPr>
              <p:nvPr/>
            </p:nvSpPr>
            <p:spPr bwMode="auto">
              <a:xfrm>
                <a:off x="829328" y="3904809"/>
                <a:ext cx="144322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rgbClr val="800000"/>
                    </a:solidFill>
                    <a:latin typeface="Times New Roman" pitchFamily="18" charset="0"/>
                    <a:ea typeface="휴먼옛체" pitchFamily="18" charset="-127"/>
                    <a:cs typeface="Times New Roman" pitchFamily="18" charset="0"/>
                  </a:rPr>
                  <a:t>Fixed object </a:t>
                </a:r>
                <a:endParaRPr lang="ko-KR" altLang="en-US" sz="1600" b="1" dirty="0">
                  <a:solidFill>
                    <a:srgbClr val="800000"/>
                  </a:solidFill>
                  <a:latin typeface="Times New Roman" pitchFamily="18" charset="0"/>
                  <a:ea typeface="휴먼옛체" pitchFamily="18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27659" name="그룹 85"/>
            <p:cNvGrpSpPr>
              <a:grpSpLocks/>
            </p:cNvGrpSpPr>
            <p:nvPr/>
          </p:nvGrpSpPr>
          <p:grpSpPr bwMode="auto">
            <a:xfrm>
              <a:off x="2641131" y="1600640"/>
              <a:ext cx="1857409" cy="2395508"/>
              <a:chOff x="2641131" y="1600640"/>
              <a:chExt cx="1857409" cy="2395508"/>
            </a:xfrm>
          </p:grpSpPr>
          <p:sp>
            <p:nvSpPr>
              <p:cNvPr id="53" name="모서리가 둥근 직사각형 52"/>
              <p:cNvSpPr/>
              <p:nvPr/>
            </p:nvSpPr>
            <p:spPr bwMode="auto">
              <a:xfrm>
                <a:off x="2803276" y="2313565"/>
                <a:ext cx="1512000" cy="1367758"/>
              </a:xfrm>
              <a:prstGeom prst="round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7679" name="TextBox 36"/>
              <p:cNvSpPr txBox="1">
                <a:spLocks noChangeArrowheads="1"/>
              </p:cNvSpPr>
              <p:nvPr/>
            </p:nvSpPr>
            <p:spPr bwMode="auto">
              <a:xfrm>
                <a:off x="2641131" y="3657619"/>
                <a:ext cx="1857409" cy="338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rgbClr val="800000"/>
                    </a:solidFill>
                    <a:latin typeface="Times New Roman" pitchFamily="18" charset="0"/>
                    <a:ea typeface="휴먼옛체" pitchFamily="18" charset="-127"/>
                    <a:cs typeface="Times New Roman" pitchFamily="18" charset="0"/>
                  </a:rPr>
                  <a:t>Grinding, Milling</a:t>
                </a:r>
                <a:endParaRPr lang="ko-KR" altLang="en-US" sz="1600" b="1" dirty="0">
                  <a:solidFill>
                    <a:srgbClr val="800000"/>
                  </a:solidFill>
                  <a:latin typeface="Times New Roman" pitchFamily="18" charset="0"/>
                  <a:ea typeface="휴먼옛체" pitchFamily="18" charset="-127"/>
                  <a:cs typeface="Times New Roman" pitchFamily="18" charset="0"/>
                </a:endParaRPr>
              </a:p>
            </p:txBody>
          </p:sp>
          <p:grpSp>
            <p:nvGrpSpPr>
              <p:cNvPr id="27680" name="그룹 71"/>
              <p:cNvGrpSpPr>
                <a:grpSpLocks/>
              </p:cNvGrpSpPr>
              <p:nvPr/>
            </p:nvGrpSpPr>
            <p:grpSpPr bwMode="auto">
              <a:xfrm>
                <a:off x="2672202" y="1600640"/>
                <a:ext cx="1760356" cy="684000"/>
                <a:chOff x="-1571670" y="3357563"/>
                <a:chExt cx="1760356" cy="684000"/>
              </a:xfrm>
            </p:grpSpPr>
            <p:pic>
              <p:nvPicPr>
                <p:cNvPr id="27681" name="Picture 37" descr="볼3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-1571670" y="3357563"/>
                  <a:ext cx="1760356" cy="68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4" name="Rectangle 33"/>
                <p:cNvSpPr>
                  <a:spLocks noChangeArrowheads="1"/>
                </p:cNvSpPr>
                <p:nvPr/>
              </p:nvSpPr>
              <p:spPr bwMode="auto">
                <a:xfrm>
                  <a:off x="-1170925" y="3446188"/>
                  <a:ext cx="979499" cy="3682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800" b="1" dirty="0">
                      <a:solidFill>
                        <a:srgbClr val="8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oper Black" pitchFamily="18" charset="0"/>
                    </a:rPr>
                    <a:t>Step. 6</a:t>
                  </a:r>
                  <a:endParaRPr lang="ko-KR" altLang="en-US" sz="1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oper Black" pitchFamily="18" charset="0"/>
                  </a:endParaRPr>
                </a:p>
              </p:txBody>
            </p:sp>
          </p:grpSp>
        </p:grpSp>
        <p:grpSp>
          <p:nvGrpSpPr>
            <p:cNvPr id="27660" name="그룹 86"/>
            <p:cNvGrpSpPr>
              <a:grpSpLocks/>
            </p:cNvGrpSpPr>
            <p:nvPr/>
          </p:nvGrpSpPr>
          <p:grpSpPr bwMode="auto">
            <a:xfrm>
              <a:off x="4643438" y="1329402"/>
              <a:ext cx="1760356" cy="2399650"/>
              <a:chOff x="4643438" y="1329402"/>
              <a:chExt cx="1760356" cy="2399650"/>
            </a:xfrm>
          </p:grpSpPr>
          <p:sp>
            <p:nvSpPr>
              <p:cNvPr id="54" name="모서리가 둥근 직사각형 53"/>
              <p:cNvSpPr/>
              <p:nvPr/>
            </p:nvSpPr>
            <p:spPr bwMode="auto">
              <a:xfrm>
                <a:off x="4773167" y="2028857"/>
                <a:ext cx="1512000" cy="1367758"/>
              </a:xfrm>
              <a:prstGeom prst="roundRect">
                <a:avLst/>
              </a:prstGeom>
              <a:blipFill>
                <a:blip r:embed="rId11" cstate="print">
                  <a:lum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7672" name="TextBox 39"/>
              <p:cNvSpPr txBox="1">
                <a:spLocks noChangeArrowheads="1"/>
              </p:cNvSpPr>
              <p:nvPr/>
            </p:nvSpPr>
            <p:spPr bwMode="auto">
              <a:xfrm>
                <a:off x="4855733" y="3390523"/>
                <a:ext cx="1316984" cy="338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rgbClr val="800000"/>
                    </a:solidFill>
                    <a:latin typeface="Times New Roman" pitchFamily="18" charset="0"/>
                    <a:ea typeface="휴먼옛체" pitchFamily="18" charset="-127"/>
                    <a:cs typeface="Times New Roman" pitchFamily="18" charset="0"/>
                  </a:rPr>
                  <a:t>Steam jet</a:t>
                </a:r>
                <a:endParaRPr lang="ko-KR" altLang="en-US" sz="1600" b="1" dirty="0">
                  <a:solidFill>
                    <a:srgbClr val="800000"/>
                  </a:solidFill>
                  <a:latin typeface="Times New Roman" pitchFamily="18" charset="0"/>
                  <a:ea typeface="휴먼옛체" pitchFamily="18" charset="-127"/>
                  <a:cs typeface="Times New Roman" pitchFamily="18" charset="0"/>
                </a:endParaRPr>
              </a:p>
            </p:txBody>
          </p:sp>
          <p:grpSp>
            <p:nvGrpSpPr>
              <p:cNvPr id="27673" name="그룹 74"/>
              <p:cNvGrpSpPr>
                <a:grpSpLocks/>
              </p:cNvGrpSpPr>
              <p:nvPr/>
            </p:nvGrpSpPr>
            <p:grpSpPr bwMode="auto">
              <a:xfrm>
                <a:off x="4643438" y="1329402"/>
                <a:ext cx="1760356" cy="684000"/>
                <a:chOff x="-1571670" y="3357563"/>
                <a:chExt cx="1760356" cy="684000"/>
              </a:xfrm>
            </p:grpSpPr>
            <p:pic>
              <p:nvPicPr>
                <p:cNvPr id="27674" name="Picture 37" descr="볼3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-1571670" y="3357563"/>
                  <a:ext cx="1760356" cy="68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7" name="Rectangle 33"/>
                <p:cNvSpPr>
                  <a:spLocks noChangeArrowheads="1"/>
                </p:cNvSpPr>
                <p:nvPr/>
              </p:nvSpPr>
              <p:spPr bwMode="auto">
                <a:xfrm>
                  <a:off x="-1172051" y="3445983"/>
                  <a:ext cx="981086" cy="3682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800" b="1" dirty="0">
                      <a:solidFill>
                        <a:srgbClr val="8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oper Black" pitchFamily="18" charset="0"/>
                    </a:rPr>
                    <a:t>Step. 7</a:t>
                  </a:r>
                  <a:endParaRPr lang="ko-KR" altLang="en-US" sz="1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oper Black" pitchFamily="18" charset="0"/>
                  </a:endParaRPr>
                </a:p>
              </p:txBody>
            </p:sp>
          </p:grpSp>
        </p:grpSp>
        <p:grpSp>
          <p:nvGrpSpPr>
            <p:cNvPr id="27661" name="그룹 87"/>
            <p:cNvGrpSpPr>
              <a:grpSpLocks/>
            </p:cNvGrpSpPr>
            <p:nvPr/>
          </p:nvGrpSpPr>
          <p:grpSpPr bwMode="auto">
            <a:xfrm>
              <a:off x="6629188" y="1086060"/>
              <a:ext cx="1760356" cy="2338627"/>
              <a:chOff x="6629188" y="1086060"/>
              <a:chExt cx="1760356" cy="2338627"/>
            </a:xfrm>
          </p:grpSpPr>
          <p:sp>
            <p:nvSpPr>
              <p:cNvPr id="55" name="모서리가 둥근 직사각형 54"/>
              <p:cNvSpPr/>
              <p:nvPr/>
            </p:nvSpPr>
            <p:spPr bwMode="auto">
              <a:xfrm>
                <a:off x="6759017" y="1728518"/>
                <a:ext cx="1512000" cy="1367758"/>
              </a:xfrm>
              <a:prstGeom prst="roundRect">
                <a:avLst/>
              </a:prstGeom>
              <a:blipFill>
                <a:blip r:embed="rId12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7665" name="TextBox 42"/>
              <p:cNvSpPr txBox="1">
                <a:spLocks noChangeArrowheads="1"/>
              </p:cNvSpPr>
              <p:nvPr/>
            </p:nvSpPr>
            <p:spPr bwMode="auto">
              <a:xfrm>
                <a:off x="6925424" y="3086158"/>
                <a:ext cx="1216494" cy="338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rgbClr val="800000"/>
                    </a:solidFill>
                    <a:latin typeface="Times New Roman" pitchFamily="18" charset="0"/>
                    <a:ea typeface="휴먼옛체" pitchFamily="18" charset="-127"/>
                    <a:cs typeface="Times New Roman" pitchFamily="18" charset="0"/>
                  </a:rPr>
                  <a:t>Analysis</a:t>
                </a:r>
                <a:endParaRPr lang="ko-KR" altLang="en-US" sz="1600" b="1" dirty="0">
                  <a:solidFill>
                    <a:srgbClr val="800000"/>
                  </a:solidFill>
                  <a:latin typeface="Times New Roman" pitchFamily="18" charset="0"/>
                  <a:ea typeface="휴먼옛체" pitchFamily="18" charset="-127"/>
                  <a:cs typeface="Times New Roman" pitchFamily="18" charset="0"/>
                </a:endParaRPr>
              </a:p>
            </p:txBody>
          </p:sp>
          <p:grpSp>
            <p:nvGrpSpPr>
              <p:cNvPr id="27666" name="그룹 77"/>
              <p:cNvGrpSpPr>
                <a:grpSpLocks/>
              </p:cNvGrpSpPr>
              <p:nvPr/>
            </p:nvGrpSpPr>
            <p:grpSpPr bwMode="auto">
              <a:xfrm>
                <a:off x="6629188" y="1086060"/>
                <a:ext cx="1760356" cy="684000"/>
                <a:chOff x="-1571670" y="3357563"/>
                <a:chExt cx="1760356" cy="684000"/>
              </a:xfrm>
            </p:grpSpPr>
            <p:pic>
              <p:nvPicPr>
                <p:cNvPr id="27667" name="Picture 37" descr="볼3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-1571670" y="3357563"/>
                  <a:ext cx="1760356" cy="68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33"/>
                <p:cNvSpPr>
                  <a:spLocks noChangeArrowheads="1"/>
                </p:cNvSpPr>
                <p:nvPr/>
              </p:nvSpPr>
              <p:spPr bwMode="auto">
                <a:xfrm>
                  <a:off x="-1171817" y="3446456"/>
                  <a:ext cx="981086" cy="3682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800" b="1" dirty="0">
                      <a:solidFill>
                        <a:srgbClr val="8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oper Black" pitchFamily="18" charset="0"/>
                    </a:rPr>
                    <a:t>Step. 8</a:t>
                  </a:r>
                  <a:endParaRPr lang="ko-KR" altLang="en-US" sz="1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oper Black" pitchFamily="18" charset="0"/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/>
        </p:nvSpPr>
        <p:spPr>
          <a:xfrm>
            <a:off x="357158" y="2542926"/>
            <a:ext cx="553998" cy="102895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defRPr/>
            </a:pPr>
            <a:r>
              <a:rPr lang="en-US" altLang="ko-KR" sz="2400" b="1" dirty="0" smtClean="0">
                <a:ln w="12700"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Heavy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7158" y="4929408"/>
            <a:ext cx="553998" cy="1214236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defRPr/>
            </a:pPr>
            <a:r>
              <a:rPr lang="en-US" altLang="ko-KR" sz="2400" b="1" dirty="0" smtClean="0">
                <a:ln w="12700"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Normal</a:t>
            </a:r>
            <a:endParaRPr lang="ko-KR" altLang="en-US" sz="2400" b="1" dirty="0">
              <a:ln w="12700">
                <a:solidFill>
                  <a:schemeClr val="tx1"/>
                </a:solidFill>
              </a:ln>
              <a:solidFill>
                <a:srgbClr val="FF99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바다M" pitchFamily="18" charset="-127"/>
              <a:cs typeface="Times New Roman" pitchFamily="18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500034" y="857232"/>
            <a:ext cx="47718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13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Process after improvement 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그룹 70"/>
          <p:cNvGrpSpPr>
            <a:grpSpLocks/>
          </p:cNvGrpSpPr>
          <p:nvPr/>
        </p:nvGrpSpPr>
        <p:grpSpPr bwMode="auto">
          <a:xfrm>
            <a:off x="1177925" y="5022871"/>
            <a:ext cx="3240088" cy="1331912"/>
            <a:chOff x="1178707" y="1571612"/>
            <a:chExt cx="3240000" cy="1441450"/>
          </a:xfrm>
        </p:grpSpPr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1178707" y="1571612"/>
              <a:ext cx="3240000" cy="1441450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746" name="AutoShape 51"/>
            <p:cNvSpPr>
              <a:spLocks noChangeArrowheads="1"/>
            </p:cNvSpPr>
            <p:nvPr/>
          </p:nvSpPr>
          <p:spPr bwMode="auto">
            <a:xfrm>
              <a:off x="1300366" y="1643050"/>
              <a:ext cx="374650" cy="1284288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675" name="그룹 85"/>
          <p:cNvGrpSpPr>
            <a:grpSpLocks/>
          </p:cNvGrpSpPr>
          <p:nvPr/>
        </p:nvGrpSpPr>
        <p:grpSpPr bwMode="auto">
          <a:xfrm>
            <a:off x="1176338" y="2144733"/>
            <a:ext cx="3240087" cy="1295400"/>
            <a:chOff x="1214414" y="3286124"/>
            <a:chExt cx="3500437" cy="1440000"/>
          </a:xfrm>
        </p:grpSpPr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1214414" y="3286124"/>
              <a:ext cx="3500437" cy="1440000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742" name="AutoShape 51"/>
            <p:cNvSpPr>
              <a:spLocks noChangeArrowheads="1"/>
            </p:cNvSpPr>
            <p:nvPr/>
          </p:nvSpPr>
          <p:spPr bwMode="auto">
            <a:xfrm>
              <a:off x="1339830" y="3362324"/>
              <a:ext cx="374650" cy="1284288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676" name="그룹 86"/>
          <p:cNvGrpSpPr>
            <a:grpSpLocks/>
          </p:cNvGrpSpPr>
          <p:nvPr/>
        </p:nvGrpSpPr>
        <p:grpSpPr bwMode="auto">
          <a:xfrm>
            <a:off x="1174750" y="3590946"/>
            <a:ext cx="3240088" cy="1295400"/>
            <a:chOff x="642910" y="5143512"/>
            <a:chExt cx="3500437" cy="1440000"/>
          </a:xfrm>
        </p:grpSpPr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2910" y="5143512"/>
              <a:ext cx="3500437" cy="1440000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738" name="AutoShape 51"/>
            <p:cNvSpPr>
              <a:spLocks noChangeArrowheads="1"/>
            </p:cNvSpPr>
            <p:nvPr/>
          </p:nvSpPr>
          <p:spPr bwMode="auto">
            <a:xfrm>
              <a:off x="768326" y="5216546"/>
              <a:ext cx="374650" cy="1284288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677" name="그룹 84"/>
          <p:cNvGrpSpPr>
            <a:grpSpLocks/>
          </p:cNvGrpSpPr>
          <p:nvPr/>
        </p:nvGrpSpPr>
        <p:grpSpPr bwMode="auto">
          <a:xfrm>
            <a:off x="4546600" y="5026046"/>
            <a:ext cx="3240088" cy="1331912"/>
            <a:chOff x="5832594" y="1643050"/>
            <a:chExt cx="3240000" cy="1441450"/>
          </a:xfrm>
        </p:grpSpPr>
        <p:sp>
          <p:nvSpPr>
            <p:cNvPr id="73" name="Freeform 47"/>
            <p:cNvSpPr>
              <a:spLocks/>
            </p:cNvSpPr>
            <p:nvPr/>
          </p:nvSpPr>
          <p:spPr bwMode="auto">
            <a:xfrm>
              <a:off x="5832594" y="1643050"/>
              <a:ext cx="3240000" cy="1441450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734" name="AutoShape 51"/>
            <p:cNvSpPr>
              <a:spLocks noChangeArrowheads="1"/>
            </p:cNvSpPr>
            <p:nvPr/>
          </p:nvSpPr>
          <p:spPr bwMode="auto">
            <a:xfrm>
              <a:off x="8527172" y="1714488"/>
              <a:ext cx="374650" cy="1284288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678" name="그룹 90"/>
          <p:cNvGrpSpPr>
            <a:grpSpLocks/>
          </p:cNvGrpSpPr>
          <p:nvPr/>
        </p:nvGrpSpPr>
        <p:grpSpPr bwMode="auto">
          <a:xfrm>
            <a:off x="4545013" y="2143146"/>
            <a:ext cx="3240087" cy="1295400"/>
            <a:chOff x="5429256" y="3214686"/>
            <a:chExt cx="3500437" cy="1440000"/>
          </a:xfrm>
        </p:grpSpPr>
        <p:sp>
          <p:nvSpPr>
            <p:cNvPr id="89" name="Freeform 47"/>
            <p:cNvSpPr>
              <a:spLocks/>
            </p:cNvSpPr>
            <p:nvPr/>
          </p:nvSpPr>
          <p:spPr bwMode="auto">
            <a:xfrm>
              <a:off x="5429256" y="3214686"/>
              <a:ext cx="3500437" cy="1440000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730" name="AutoShape 51"/>
            <p:cNvSpPr>
              <a:spLocks noChangeArrowheads="1"/>
            </p:cNvSpPr>
            <p:nvPr/>
          </p:nvSpPr>
          <p:spPr bwMode="auto">
            <a:xfrm>
              <a:off x="8384296" y="3290886"/>
              <a:ext cx="374650" cy="1284288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679" name="그룹 94"/>
          <p:cNvGrpSpPr>
            <a:grpSpLocks/>
          </p:cNvGrpSpPr>
          <p:nvPr/>
        </p:nvGrpSpPr>
        <p:grpSpPr bwMode="auto">
          <a:xfrm>
            <a:off x="4546600" y="3590946"/>
            <a:ext cx="3240088" cy="1295400"/>
            <a:chOff x="5214942" y="5000636"/>
            <a:chExt cx="3500437" cy="1440000"/>
          </a:xfrm>
        </p:grpSpPr>
        <p:sp>
          <p:nvSpPr>
            <p:cNvPr id="93" name="Freeform 47"/>
            <p:cNvSpPr>
              <a:spLocks/>
            </p:cNvSpPr>
            <p:nvPr/>
          </p:nvSpPr>
          <p:spPr bwMode="auto">
            <a:xfrm>
              <a:off x="5214942" y="5000636"/>
              <a:ext cx="3500437" cy="1440000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726" name="AutoShape 51"/>
            <p:cNvSpPr>
              <a:spLocks noChangeArrowheads="1"/>
            </p:cNvSpPr>
            <p:nvPr/>
          </p:nvSpPr>
          <p:spPr bwMode="auto">
            <a:xfrm>
              <a:off x="8140954" y="5073670"/>
              <a:ext cx="374650" cy="1284288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69A60B-36A9-4A80-BBBC-46CE628B20F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  <p:sp>
        <p:nvSpPr>
          <p:cNvPr id="28681" name="TextBox 21"/>
          <p:cNvSpPr txBox="1">
            <a:spLocks noChangeArrowheads="1"/>
          </p:cNvSpPr>
          <p:nvPr/>
        </p:nvSpPr>
        <p:spPr bwMode="auto">
          <a:xfrm>
            <a:off x="1357313" y="2357458"/>
            <a:ext cx="3071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Easy to handle</a:t>
            </a:r>
            <a:endParaRPr lang="ko-KR" altLang="en-US" sz="16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grpSp>
        <p:nvGrpSpPr>
          <p:cNvPr id="9" name="그룹 110"/>
          <p:cNvGrpSpPr>
            <a:grpSpLocks/>
          </p:cNvGrpSpPr>
          <p:nvPr/>
        </p:nvGrpSpPr>
        <p:grpSpPr bwMode="auto">
          <a:xfrm>
            <a:off x="3400425" y="2371746"/>
            <a:ext cx="2298700" cy="720725"/>
            <a:chOff x="3401096" y="2301010"/>
            <a:chExt cx="2298724" cy="720000"/>
          </a:xfrm>
        </p:grpSpPr>
        <p:grpSp>
          <p:nvGrpSpPr>
            <p:cNvPr id="28719" name="Group 48"/>
            <p:cNvGrpSpPr>
              <a:grpSpLocks/>
            </p:cNvGrpSpPr>
            <p:nvPr/>
          </p:nvGrpSpPr>
          <p:grpSpPr bwMode="auto">
            <a:xfrm>
              <a:off x="3490486" y="2301010"/>
              <a:ext cx="2088000" cy="720000"/>
              <a:chOff x="521" y="2588"/>
              <a:chExt cx="2495" cy="1091"/>
            </a:xfrm>
          </p:grpSpPr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>
                <a:off x="519" y="2588"/>
                <a:ext cx="2513" cy="1091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135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63" name="Freeform 50"/>
              <p:cNvSpPr>
                <a:spLocks/>
              </p:cNvSpPr>
              <p:nvPr/>
            </p:nvSpPr>
            <p:spPr bwMode="auto">
              <a:xfrm>
                <a:off x="543" y="2607"/>
                <a:ext cx="2453" cy="1050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ko-KR" altLang="en-US" dirty="0"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34" name="Rectangle 55"/>
            <p:cNvSpPr>
              <a:spLocks noChangeArrowheads="1"/>
            </p:cNvSpPr>
            <p:nvPr/>
          </p:nvSpPr>
          <p:spPr bwMode="auto">
            <a:xfrm>
              <a:off x="3401096" y="2454835"/>
              <a:ext cx="2298724" cy="348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lang="en-US" altLang="ko-KR" b="1" dirty="0" smtClean="0">
                  <a:ln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HY바다M" pitchFamily="18" charset="-127"/>
                  <a:cs typeface="Times New Roman" pitchFamily="18" charset="0"/>
                </a:rPr>
                <a:t>Hand Tools</a:t>
              </a:r>
              <a:endParaRPr lang="ko-KR" altLang="en-US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endParaRPr>
            </a:p>
          </p:txBody>
        </p:sp>
      </p:grpSp>
      <p:grpSp>
        <p:nvGrpSpPr>
          <p:cNvPr id="11" name="그룹 111"/>
          <p:cNvGrpSpPr>
            <a:grpSpLocks/>
          </p:cNvGrpSpPr>
          <p:nvPr/>
        </p:nvGrpSpPr>
        <p:grpSpPr bwMode="auto">
          <a:xfrm>
            <a:off x="3414713" y="3827483"/>
            <a:ext cx="2292350" cy="719138"/>
            <a:chOff x="3414478" y="3844466"/>
            <a:chExt cx="2292351" cy="720000"/>
          </a:xfrm>
        </p:grpSpPr>
        <p:grpSp>
          <p:nvGrpSpPr>
            <p:cNvPr id="28715" name="Group 48"/>
            <p:cNvGrpSpPr>
              <a:grpSpLocks/>
            </p:cNvGrpSpPr>
            <p:nvPr/>
          </p:nvGrpSpPr>
          <p:grpSpPr bwMode="auto">
            <a:xfrm>
              <a:off x="3512028" y="3844466"/>
              <a:ext cx="2088000" cy="720000"/>
              <a:chOff x="521" y="2588"/>
              <a:chExt cx="2495" cy="1091"/>
            </a:xfrm>
          </p:grpSpPr>
          <p:sp>
            <p:nvSpPr>
              <p:cNvPr id="68" name="Freeform 49"/>
              <p:cNvSpPr>
                <a:spLocks/>
              </p:cNvSpPr>
              <p:nvPr/>
            </p:nvSpPr>
            <p:spPr bwMode="auto">
              <a:xfrm>
                <a:off x="513" y="2588"/>
                <a:ext cx="2513" cy="1091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135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69" name="Freeform 50"/>
              <p:cNvSpPr>
                <a:spLocks/>
              </p:cNvSpPr>
              <p:nvPr/>
            </p:nvSpPr>
            <p:spPr bwMode="auto">
              <a:xfrm>
                <a:off x="543" y="2607"/>
                <a:ext cx="2453" cy="1050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3414478" y="4002344"/>
              <a:ext cx="2292351" cy="314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lang="en-US" altLang="ko-KR" sz="1800" b="1" dirty="0" smtClean="0">
                  <a:ln>
                    <a:solidFill>
                      <a:schemeClr val="tx1"/>
                    </a:solidFill>
                  </a:ln>
                  <a:solidFill>
                    <a:srgbClr val="0000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HY바다M" pitchFamily="18" charset="-127"/>
                  <a:cs typeface="Times New Roman" pitchFamily="18" charset="0"/>
                </a:rPr>
                <a:t>Machine Grinding</a:t>
              </a:r>
              <a:endParaRPr lang="ko-KR" altLang="en-US" sz="18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endParaRPr>
            </a:p>
          </p:txBody>
        </p:sp>
      </p:grpSp>
      <p:grpSp>
        <p:nvGrpSpPr>
          <p:cNvPr id="13" name="그룹 112"/>
          <p:cNvGrpSpPr>
            <a:grpSpLocks/>
          </p:cNvGrpSpPr>
          <p:nvPr/>
        </p:nvGrpSpPr>
        <p:grpSpPr bwMode="auto">
          <a:xfrm>
            <a:off x="3513138" y="5248296"/>
            <a:ext cx="2087562" cy="720725"/>
            <a:chOff x="3513160" y="5177354"/>
            <a:chExt cx="2088000" cy="720000"/>
          </a:xfrm>
        </p:grpSpPr>
        <p:grpSp>
          <p:nvGrpSpPr>
            <p:cNvPr id="28711" name="Group 48"/>
            <p:cNvGrpSpPr>
              <a:grpSpLocks/>
            </p:cNvGrpSpPr>
            <p:nvPr/>
          </p:nvGrpSpPr>
          <p:grpSpPr bwMode="auto">
            <a:xfrm>
              <a:off x="3513160" y="5177354"/>
              <a:ext cx="2088000" cy="720000"/>
              <a:chOff x="521" y="2588"/>
              <a:chExt cx="2495" cy="1091"/>
            </a:xfrm>
          </p:grpSpPr>
          <p:sp>
            <p:nvSpPr>
              <p:cNvPr id="16" name="Freeform 49"/>
              <p:cNvSpPr>
                <a:spLocks/>
              </p:cNvSpPr>
              <p:nvPr/>
            </p:nvSpPr>
            <p:spPr bwMode="auto">
              <a:xfrm>
                <a:off x="521" y="2588"/>
                <a:ext cx="2495" cy="1091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135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7" name="Freeform 50"/>
              <p:cNvSpPr>
                <a:spLocks/>
              </p:cNvSpPr>
              <p:nvPr/>
            </p:nvSpPr>
            <p:spPr bwMode="auto">
              <a:xfrm>
                <a:off x="544" y="2607"/>
                <a:ext cx="2451" cy="1050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19" name="Rectangle 55"/>
            <p:cNvSpPr>
              <a:spLocks noChangeArrowheads="1"/>
            </p:cNvSpPr>
            <p:nvPr/>
          </p:nvSpPr>
          <p:spPr bwMode="auto">
            <a:xfrm>
              <a:off x="3559197" y="5343344"/>
              <a:ext cx="2012935" cy="384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lang="en-US" altLang="ko-KR" b="1" dirty="0" smtClean="0">
                  <a:ln>
                    <a:solidFill>
                      <a:schemeClr val="tx1"/>
                    </a:solidFill>
                  </a:ln>
                  <a:solidFill>
                    <a:srgbClr val="FF66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HY바다M" pitchFamily="18" charset="-127"/>
                  <a:cs typeface="Times New Roman" pitchFamily="18" charset="0"/>
                </a:rPr>
                <a:t>Machine Milling</a:t>
              </a:r>
              <a:endParaRPr lang="ko-KR" altLang="en-US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1985718" y="1643070"/>
            <a:ext cx="180046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HY동녘B" pitchFamily="18" charset="-127"/>
                <a:cs typeface="Times New Roman" pitchFamily="18" charset="0"/>
              </a:rPr>
              <a:t>Advantages</a:t>
            </a:r>
            <a:endParaRPr lang="ko-KR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HY동녘B" pitchFamily="18" charset="-127"/>
              <a:cs typeface="Times New Roman" pitchFamily="18" charset="0"/>
            </a:endParaRPr>
          </a:p>
        </p:txBody>
      </p:sp>
      <p:sp>
        <p:nvSpPr>
          <p:cNvPr id="28687" name="TextBox 100"/>
          <p:cNvSpPr txBox="1">
            <a:spLocks noChangeArrowheads="1"/>
          </p:cNvSpPr>
          <p:nvPr/>
        </p:nvSpPr>
        <p:spPr bwMode="auto">
          <a:xfrm>
            <a:off x="1314450" y="2643208"/>
            <a:ext cx="3071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Reduce workspace </a:t>
            </a:r>
            <a:endParaRPr lang="ko-KR" altLang="en-US" sz="16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688" name="TextBox 101"/>
          <p:cNvSpPr txBox="1">
            <a:spLocks noChangeArrowheads="1"/>
          </p:cNvSpPr>
          <p:nvPr/>
        </p:nvSpPr>
        <p:spPr bwMode="auto">
          <a:xfrm>
            <a:off x="1257300" y="2928958"/>
            <a:ext cx="3071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Various shapes application</a:t>
            </a:r>
            <a:endParaRPr lang="ko-KR" altLang="en-US" sz="16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689" name="TextBox 102"/>
          <p:cNvSpPr txBox="1">
            <a:spLocks noChangeArrowheads="1"/>
          </p:cNvSpPr>
          <p:nvPr/>
        </p:nvSpPr>
        <p:spPr bwMode="auto">
          <a:xfrm>
            <a:off x="1385888" y="3643333"/>
            <a:ext cx="3071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Suitable for paint removal plane</a:t>
            </a:r>
            <a:endParaRPr lang="ko-KR" altLang="en-US" sz="14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690" name="TextBox 103"/>
          <p:cNvSpPr txBox="1">
            <a:spLocks noChangeArrowheads="1"/>
          </p:cNvSpPr>
          <p:nvPr/>
        </p:nvSpPr>
        <p:spPr bwMode="auto">
          <a:xfrm>
            <a:off x="1341438" y="3929083"/>
            <a:ext cx="3071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Large amounts handling</a:t>
            </a:r>
            <a:endParaRPr lang="ko-KR" altLang="en-US" sz="14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691" name="TextBox 104"/>
          <p:cNvSpPr txBox="1">
            <a:spLocks noChangeArrowheads="1"/>
          </p:cNvSpPr>
          <p:nvPr/>
        </p:nvSpPr>
        <p:spPr bwMode="auto">
          <a:xfrm>
            <a:off x="1284288" y="4214833"/>
            <a:ext cx="3071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600" b="1" dirty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Regular cross-section</a:t>
            </a:r>
            <a:endParaRPr lang="ko-KR" altLang="en-US" sz="16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692" name="TextBox 105"/>
          <p:cNvSpPr txBox="1">
            <a:spLocks noChangeArrowheads="1"/>
          </p:cNvSpPr>
          <p:nvPr/>
        </p:nvSpPr>
        <p:spPr bwMode="auto">
          <a:xfrm>
            <a:off x="1243013" y="4487883"/>
            <a:ext cx="3071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600" b="1" dirty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Reduced working time </a:t>
            </a:r>
            <a:endParaRPr lang="ko-KR" altLang="en-US" sz="16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693" name="TextBox 106"/>
          <p:cNvSpPr txBox="1">
            <a:spLocks noChangeArrowheads="1"/>
          </p:cNvSpPr>
          <p:nvPr/>
        </p:nvSpPr>
        <p:spPr bwMode="auto">
          <a:xfrm>
            <a:off x="1416050" y="5089546"/>
            <a:ext cx="3071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Small dust</a:t>
            </a:r>
            <a:endParaRPr lang="ko-KR" altLang="en-US" sz="16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694" name="TextBox 107"/>
          <p:cNvSpPr txBox="1">
            <a:spLocks noChangeArrowheads="1"/>
          </p:cNvSpPr>
          <p:nvPr/>
        </p:nvSpPr>
        <p:spPr bwMode="auto">
          <a:xfrm>
            <a:off x="1373188" y="5375296"/>
            <a:ext cx="30718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Large amounts handling</a:t>
            </a:r>
            <a:endParaRPr lang="ko-KR" altLang="en-US" sz="1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695" name="TextBox 108"/>
          <p:cNvSpPr txBox="1">
            <a:spLocks noChangeArrowheads="1"/>
          </p:cNvSpPr>
          <p:nvPr/>
        </p:nvSpPr>
        <p:spPr bwMode="auto">
          <a:xfrm>
            <a:off x="1316038" y="5661046"/>
            <a:ext cx="3071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Reduced working time</a:t>
            </a:r>
            <a:endParaRPr lang="ko-KR" altLang="en-US" sz="1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696" name="TextBox 109"/>
          <p:cNvSpPr txBox="1">
            <a:spLocks noChangeArrowheads="1"/>
          </p:cNvSpPr>
          <p:nvPr/>
        </p:nvSpPr>
        <p:spPr bwMode="auto">
          <a:xfrm>
            <a:off x="1273175" y="5932508"/>
            <a:ext cx="3071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600" b="1" dirty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Adjustable milling thickness</a:t>
            </a:r>
            <a:endParaRPr lang="ko-KR" altLang="en-US" sz="16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697" name="TextBox 113"/>
          <p:cNvSpPr txBox="1">
            <a:spLocks noChangeArrowheads="1"/>
          </p:cNvSpPr>
          <p:nvPr/>
        </p:nvSpPr>
        <p:spPr bwMode="auto">
          <a:xfrm>
            <a:off x="5534025" y="2201883"/>
            <a:ext cx="3071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600" b="1" dirty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Irregular cross-section</a:t>
            </a:r>
            <a:endParaRPr lang="ko-KR" altLang="en-US" sz="16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698" name="TextBox 114"/>
          <p:cNvSpPr txBox="1">
            <a:spLocks noChangeArrowheads="1"/>
          </p:cNvSpPr>
          <p:nvPr/>
        </p:nvSpPr>
        <p:spPr bwMode="auto">
          <a:xfrm>
            <a:off x="5491163" y="2487633"/>
            <a:ext cx="3071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Contaminants adhere</a:t>
            </a:r>
            <a:endParaRPr lang="ko-KR" altLang="en-US" sz="16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699" name="TextBox 115"/>
          <p:cNvSpPr txBox="1">
            <a:spLocks noChangeArrowheads="1"/>
          </p:cNvSpPr>
          <p:nvPr/>
        </p:nvSpPr>
        <p:spPr bwMode="auto">
          <a:xfrm>
            <a:off x="5434013" y="2773383"/>
            <a:ext cx="3071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400" b="1" dirty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en-US" altLang="ko-KR" sz="14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Increased worker fatigue</a:t>
            </a:r>
            <a:endParaRPr lang="ko-KR" altLang="en-US" sz="14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700" name="TextBox 116"/>
          <p:cNvSpPr txBox="1">
            <a:spLocks noChangeArrowheads="1"/>
          </p:cNvSpPr>
          <p:nvPr/>
        </p:nvSpPr>
        <p:spPr bwMode="auto">
          <a:xfrm>
            <a:off x="5391150" y="3046433"/>
            <a:ext cx="3071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Massive dust </a:t>
            </a:r>
            <a:endParaRPr lang="ko-KR" altLang="en-US" sz="16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701" name="TextBox 117"/>
          <p:cNvSpPr txBox="1">
            <a:spLocks noChangeArrowheads="1"/>
          </p:cNvSpPr>
          <p:nvPr/>
        </p:nvSpPr>
        <p:spPr bwMode="auto">
          <a:xfrm>
            <a:off x="5597525" y="3643333"/>
            <a:ext cx="3071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Ability to master</a:t>
            </a:r>
            <a:endParaRPr lang="ko-KR" altLang="en-US" sz="16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702" name="TextBox 118"/>
          <p:cNvSpPr txBox="1">
            <a:spLocks noChangeArrowheads="1"/>
          </p:cNvSpPr>
          <p:nvPr/>
        </p:nvSpPr>
        <p:spPr bwMode="auto">
          <a:xfrm>
            <a:off x="5526088" y="3914796"/>
            <a:ext cx="3071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Limited workspace</a:t>
            </a:r>
            <a:endParaRPr lang="ko-KR" altLang="en-US" sz="16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703" name="TextBox 119"/>
          <p:cNvSpPr txBox="1">
            <a:spLocks noChangeArrowheads="1"/>
          </p:cNvSpPr>
          <p:nvPr/>
        </p:nvSpPr>
        <p:spPr bwMode="auto">
          <a:xfrm>
            <a:off x="5468938" y="4200546"/>
            <a:ext cx="3071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Depending on shapes </a:t>
            </a:r>
            <a:endParaRPr lang="ko-KR" altLang="en-US" sz="16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704" name="TextBox 120"/>
          <p:cNvSpPr txBox="1">
            <a:spLocks noChangeArrowheads="1"/>
          </p:cNvSpPr>
          <p:nvPr/>
        </p:nvSpPr>
        <p:spPr bwMode="auto">
          <a:xfrm>
            <a:off x="5546725" y="5097483"/>
            <a:ext cx="3071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600" b="1" dirty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Ability to master</a:t>
            </a:r>
            <a:endParaRPr lang="ko-KR" altLang="en-US" sz="16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705" name="TextBox 121"/>
          <p:cNvSpPr txBox="1">
            <a:spLocks noChangeArrowheads="1"/>
          </p:cNvSpPr>
          <p:nvPr/>
        </p:nvSpPr>
        <p:spPr bwMode="auto">
          <a:xfrm>
            <a:off x="5503863" y="5383233"/>
            <a:ext cx="3071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Pretreatments need</a:t>
            </a:r>
            <a:endParaRPr lang="ko-KR" altLang="en-US" sz="16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706" name="TextBox 122"/>
          <p:cNvSpPr txBox="1">
            <a:spLocks noChangeArrowheads="1"/>
          </p:cNvSpPr>
          <p:nvPr/>
        </p:nvSpPr>
        <p:spPr bwMode="auto">
          <a:xfrm>
            <a:off x="5446713" y="5668983"/>
            <a:ext cx="3071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600" b="1" dirty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Limited workspace</a:t>
            </a:r>
            <a:endParaRPr lang="ko-KR" altLang="en-US" sz="16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707" name="TextBox 123"/>
          <p:cNvSpPr txBox="1">
            <a:spLocks noChangeArrowheads="1"/>
          </p:cNvSpPr>
          <p:nvPr/>
        </p:nvSpPr>
        <p:spPr bwMode="auto">
          <a:xfrm>
            <a:off x="5403850" y="5942033"/>
            <a:ext cx="3071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Depending on shapes </a:t>
            </a:r>
            <a:endParaRPr lang="ko-KR" altLang="en-US" sz="16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8708" name="TextBox 119"/>
          <p:cNvSpPr txBox="1">
            <a:spLocks noChangeArrowheads="1"/>
          </p:cNvSpPr>
          <p:nvPr/>
        </p:nvSpPr>
        <p:spPr bwMode="auto">
          <a:xfrm>
            <a:off x="5400675" y="4460896"/>
            <a:ext cx="3071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ko-KR" sz="1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Dust generation</a:t>
            </a:r>
            <a:endParaRPr lang="ko-KR" altLang="en-US" sz="16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585986" y="1000108"/>
            <a:ext cx="49147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 Advantages and disadvantages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00628" y="1643070"/>
            <a:ext cx="230053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HY동녘B" pitchFamily="18" charset="-127"/>
                <a:cs typeface="Times New Roman" pitchFamily="18" charset="0"/>
              </a:rPr>
              <a:t>Disadvantages</a:t>
            </a:r>
            <a:endParaRPr lang="ko-KR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HY동녘B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4" descr="l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25"/>
            <a:ext cx="44799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8AE67-0D8D-4E34-9F8F-2F74B79220C5}" type="slidenum">
              <a:rPr lang="en-US" altLang="ko-KR"/>
              <a:pPr>
                <a:defRPr/>
              </a:pPr>
              <a:t>27</a:t>
            </a:fld>
            <a:endParaRPr lang="en-US" altLang="ko-KR" dirty="0"/>
          </a:p>
        </p:txBody>
      </p:sp>
      <p:grpSp>
        <p:nvGrpSpPr>
          <p:cNvPr id="2" name="그룹 21"/>
          <p:cNvGrpSpPr>
            <a:grpSpLocks/>
          </p:cNvGrpSpPr>
          <p:nvPr/>
        </p:nvGrpSpPr>
        <p:grpSpPr bwMode="auto">
          <a:xfrm>
            <a:off x="517525" y="1538288"/>
            <a:ext cx="8099425" cy="1095375"/>
            <a:chOff x="621863" y="1419225"/>
            <a:chExt cx="8099999" cy="1095245"/>
          </a:xfrm>
        </p:grpSpPr>
        <p:pic>
          <p:nvPicPr>
            <p:cNvPr id="20493" name="Picture 6" descr="9"/>
            <p:cNvPicPr>
              <a:picLocks noChangeAspect="1" noChangeArrowheads="1"/>
            </p:cNvPicPr>
            <p:nvPr/>
          </p:nvPicPr>
          <p:blipFill>
            <a:blip r:embed="rId4" cstate="print"/>
            <a:srcRect r="15848" b="80284"/>
            <a:stretch>
              <a:fillRect/>
            </a:stretch>
          </p:blipFill>
          <p:spPr bwMode="auto">
            <a:xfrm>
              <a:off x="621863" y="1419225"/>
              <a:ext cx="8099999" cy="10952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693" name="TextBox 16"/>
            <p:cNvSpPr txBox="1">
              <a:spLocks noChangeArrowheads="1"/>
            </p:cNvSpPr>
            <p:nvPr/>
          </p:nvSpPr>
          <p:spPr bwMode="auto">
            <a:xfrm>
              <a:off x="899696" y="1744623"/>
              <a:ext cx="7634855" cy="4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b="1" dirty="0" smtClean="0">
                  <a:ln w="3175">
                    <a:noFill/>
                  </a:ln>
                  <a:solidFill>
                    <a:srgbClr val="FFFFFF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Decontamination process optimization for metal </a:t>
              </a:r>
              <a:r>
                <a:rPr lang="en-US" altLang="ko-KR" b="1" dirty="0" err="1" smtClean="0">
                  <a:ln w="3175">
                    <a:noFill/>
                  </a:ln>
                  <a:solidFill>
                    <a:srgbClr val="FFFFFF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radwastes</a:t>
              </a:r>
              <a:endParaRPr lang="ko-KR" altLang="en-US" b="1" dirty="0">
                <a:ln w="3175">
                  <a:noFill/>
                </a:ln>
                <a:solidFill>
                  <a:srgbClr val="FFFFFF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</p:grpSp>
      <p:grpSp>
        <p:nvGrpSpPr>
          <p:cNvPr id="3" name="그룹 20"/>
          <p:cNvGrpSpPr>
            <a:grpSpLocks/>
          </p:cNvGrpSpPr>
          <p:nvPr/>
        </p:nvGrpSpPr>
        <p:grpSpPr bwMode="auto">
          <a:xfrm>
            <a:off x="506413" y="2285992"/>
            <a:ext cx="8101012" cy="1104900"/>
            <a:chOff x="611189" y="2323652"/>
            <a:chExt cx="8101011" cy="1105348"/>
          </a:xfrm>
        </p:grpSpPr>
        <p:pic>
          <p:nvPicPr>
            <p:cNvPr id="20485" name="Picture 11" descr="9"/>
            <p:cNvPicPr>
              <a:picLocks noChangeAspect="1" noChangeArrowheads="1"/>
            </p:cNvPicPr>
            <p:nvPr/>
          </p:nvPicPr>
          <p:blipFill>
            <a:blip r:embed="rId4" cstate="print"/>
            <a:srcRect t="19745" r="15708" b="60510"/>
            <a:stretch>
              <a:fillRect/>
            </a:stretch>
          </p:blipFill>
          <p:spPr bwMode="auto">
            <a:xfrm>
              <a:off x="611189" y="2323652"/>
              <a:ext cx="8101011" cy="11053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691" name="TextBox 17"/>
            <p:cNvSpPr txBox="1">
              <a:spLocks noChangeArrowheads="1"/>
            </p:cNvSpPr>
            <p:nvPr/>
          </p:nvSpPr>
          <p:spPr bwMode="auto">
            <a:xfrm>
              <a:off x="900114" y="2717513"/>
              <a:ext cx="7777189" cy="400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b="1" dirty="0" smtClean="0">
                  <a:ln w="3175">
                    <a:noFill/>
                  </a:ln>
                  <a:solidFill>
                    <a:schemeClr val="bg1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To expand its disposal contribute to reducing </a:t>
              </a:r>
              <a:r>
                <a:rPr lang="en-US" altLang="ko-KR" b="1" dirty="0" err="1" smtClean="0">
                  <a:ln w="3175">
                    <a:noFill/>
                  </a:ln>
                  <a:solidFill>
                    <a:srgbClr val="FFFFFF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radwastes</a:t>
              </a:r>
              <a:r>
                <a:rPr lang="en-US" altLang="ko-KR" b="1" dirty="0" smtClean="0">
                  <a:ln w="3175">
                    <a:noFill/>
                  </a:ln>
                  <a:solidFill>
                    <a:schemeClr val="bg1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 </a:t>
              </a:r>
              <a:endParaRPr lang="ko-KR" altLang="en-US" b="1" dirty="0">
                <a:ln w="3175">
                  <a:noFill/>
                </a:ln>
                <a:solidFill>
                  <a:schemeClr val="bg1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</p:grpSp>
      <p:grpSp>
        <p:nvGrpSpPr>
          <p:cNvPr id="4" name="그룹 19"/>
          <p:cNvGrpSpPr>
            <a:grpSpLocks/>
          </p:cNvGrpSpPr>
          <p:nvPr/>
        </p:nvGrpSpPr>
        <p:grpSpPr bwMode="auto">
          <a:xfrm>
            <a:off x="500063" y="3000372"/>
            <a:ext cx="8131125" cy="1500198"/>
            <a:chOff x="604900" y="3286395"/>
            <a:chExt cx="8000966" cy="1211288"/>
          </a:xfrm>
        </p:grpSpPr>
        <p:pic>
          <p:nvPicPr>
            <p:cNvPr id="20487" name="Picture 16" descr="9"/>
            <p:cNvPicPr>
              <a:picLocks noChangeAspect="1" noChangeArrowheads="1"/>
            </p:cNvPicPr>
            <p:nvPr/>
          </p:nvPicPr>
          <p:blipFill>
            <a:blip r:embed="rId4" cstate="print"/>
            <a:srcRect t="39461" r="15708" b="39490"/>
            <a:stretch>
              <a:fillRect/>
            </a:stretch>
          </p:blipFill>
          <p:spPr bwMode="auto">
            <a:xfrm>
              <a:off x="604900" y="3286395"/>
              <a:ext cx="8000966" cy="1211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689" name="TextBox 18"/>
            <p:cNvSpPr txBox="1">
              <a:spLocks noChangeArrowheads="1"/>
            </p:cNvSpPr>
            <p:nvPr/>
          </p:nvSpPr>
          <p:spPr bwMode="auto">
            <a:xfrm>
              <a:off x="900173" y="3544034"/>
              <a:ext cx="7647972" cy="57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b="1" dirty="0" smtClean="0">
                  <a:ln w="3175">
                    <a:noFill/>
                  </a:ln>
                  <a:solidFill>
                    <a:schemeClr val="bg1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Measuring of surface cutting depth and decontamination of          heavy contaminant on irregular surfaces </a:t>
              </a:r>
              <a:endParaRPr lang="ko-KR" altLang="en-US" b="1" dirty="0">
                <a:ln w="3175">
                  <a:noFill/>
                </a:ln>
                <a:solidFill>
                  <a:schemeClr val="bg1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</p:grpSp>
      <p:grpSp>
        <p:nvGrpSpPr>
          <p:cNvPr id="5" name="그룹 22"/>
          <p:cNvGrpSpPr>
            <a:grpSpLocks/>
          </p:cNvGrpSpPr>
          <p:nvPr/>
        </p:nvGrpSpPr>
        <p:grpSpPr bwMode="auto">
          <a:xfrm>
            <a:off x="506413" y="4071942"/>
            <a:ext cx="8208991" cy="1428760"/>
            <a:chOff x="611189" y="4227068"/>
            <a:chExt cx="8208989" cy="1094267"/>
          </a:xfrm>
        </p:grpSpPr>
        <p:pic>
          <p:nvPicPr>
            <p:cNvPr id="20489" name="Picture 21" descr="9"/>
            <p:cNvPicPr>
              <a:picLocks noChangeAspect="1" noChangeArrowheads="1"/>
            </p:cNvPicPr>
            <p:nvPr/>
          </p:nvPicPr>
          <p:blipFill>
            <a:blip r:embed="rId4" cstate="print"/>
            <a:srcRect t="60481" r="15708" b="19774"/>
            <a:stretch>
              <a:fillRect/>
            </a:stretch>
          </p:blipFill>
          <p:spPr bwMode="auto">
            <a:xfrm>
              <a:off x="611189" y="4227068"/>
              <a:ext cx="8126410" cy="10942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687" name="TextBox 19"/>
            <p:cNvSpPr txBox="1">
              <a:spLocks noChangeArrowheads="1"/>
            </p:cNvSpPr>
            <p:nvPr/>
          </p:nvSpPr>
          <p:spPr bwMode="auto">
            <a:xfrm>
              <a:off x="900114" y="4495329"/>
              <a:ext cx="7920064" cy="54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b="1" dirty="0" smtClean="0">
                  <a:ln w="3175">
                    <a:noFill/>
                  </a:ln>
                  <a:solidFill>
                    <a:schemeClr val="bg1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Increase operational efficiency by continuous treatment with large amounts of metal </a:t>
              </a:r>
              <a:r>
                <a:rPr lang="en-US" altLang="ko-KR" b="1" dirty="0" err="1" smtClean="0">
                  <a:ln w="3175">
                    <a:noFill/>
                  </a:ln>
                  <a:solidFill>
                    <a:schemeClr val="bg1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radwaste</a:t>
              </a:r>
              <a:endParaRPr lang="ko-KR" altLang="en-US" b="1" dirty="0">
                <a:ln w="3175">
                  <a:noFill/>
                </a:ln>
                <a:solidFill>
                  <a:schemeClr val="bg1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</p:grpSp>
      <p:grpSp>
        <p:nvGrpSpPr>
          <p:cNvPr id="6" name="그룹 23"/>
          <p:cNvGrpSpPr>
            <a:grpSpLocks/>
          </p:cNvGrpSpPr>
          <p:nvPr/>
        </p:nvGrpSpPr>
        <p:grpSpPr bwMode="auto">
          <a:xfrm>
            <a:off x="506413" y="5143512"/>
            <a:ext cx="8280429" cy="1146175"/>
            <a:chOff x="611189" y="5378565"/>
            <a:chExt cx="8280428" cy="1146060"/>
          </a:xfrm>
        </p:grpSpPr>
        <p:pic>
          <p:nvPicPr>
            <p:cNvPr id="20491" name="Picture 26" descr="9"/>
            <p:cNvPicPr>
              <a:picLocks noChangeAspect="1" noChangeArrowheads="1"/>
            </p:cNvPicPr>
            <p:nvPr/>
          </p:nvPicPr>
          <p:blipFill>
            <a:blip r:embed="rId4" cstate="print"/>
            <a:srcRect t="80226" r="15708" b="29"/>
            <a:stretch>
              <a:fillRect/>
            </a:stretch>
          </p:blipFill>
          <p:spPr bwMode="auto">
            <a:xfrm>
              <a:off x="611189" y="5378565"/>
              <a:ext cx="8151811" cy="11460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685" name="TextBox 20"/>
            <p:cNvSpPr txBox="1">
              <a:spLocks noChangeArrowheads="1"/>
            </p:cNvSpPr>
            <p:nvPr/>
          </p:nvSpPr>
          <p:spPr bwMode="auto">
            <a:xfrm>
              <a:off x="900114" y="5779622"/>
              <a:ext cx="7991503" cy="38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900" b="1" dirty="0" smtClean="0">
                  <a:ln w="3175">
                    <a:noFill/>
                  </a:ln>
                  <a:solidFill>
                    <a:schemeClr val="bg1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Decrease production of drum by waste recycling (disposal costs reduced)</a:t>
              </a:r>
              <a:endParaRPr lang="ko-KR" altLang="en-US" sz="1900" b="1" dirty="0">
                <a:ln w="3175">
                  <a:noFill/>
                </a:ln>
                <a:solidFill>
                  <a:schemeClr val="bg1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</p:grp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85986" y="1000108"/>
            <a:ext cx="41288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5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Application effects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FD890-692B-439D-BA69-B842BA07E790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  <p:graphicFrame>
        <p:nvGraphicFramePr>
          <p:cNvPr id="11" name="다이어그램 10"/>
          <p:cNvGraphicFramePr/>
          <p:nvPr/>
        </p:nvGraphicFramePr>
        <p:xfrm>
          <a:off x="542444" y="1643050"/>
          <a:ext cx="75724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55"/>
          <p:cNvSpPr>
            <a:spLocks noChangeArrowheads="1"/>
          </p:cNvSpPr>
          <p:nvPr/>
        </p:nvSpPr>
        <p:spPr bwMode="auto">
          <a:xfrm>
            <a:off x="857224" y="1785926"/>
            <a:ext cx="2786082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altLang="ko-KR" sz="22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Drum treatment  costs </a:t>
            </a:r>
            <a:endParaRPr lang="ko-KR" altLang="en-US" sz="2200" b="1" dirty="0">
              <a:ln>
                <a:solidFill>
                  <a:schemeClr val="tx1"/>
                </a:solidFill>
              </a:ln>
              <a:solidFill>
                <a:srgbClr val="0099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바다M" pitchFamily="18" charset="-127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886450"/>
            <a:ext cx="77438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7"/>
              </a:buBlip>
              <a:defRPr/>
            </a:pPr>
            <a:r>
              <a:rPr lang="ko-KR" alt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휴먼매직체" pitchFamily="18" charset="-127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휴먼매직체" pitchFamily="18" charset="-127"/>
                <a:cs typeface="Times New Roman" pitchFamily="18" charset="0"/>
              </a:rPr>
              <a:t>Reducing costs and cash equivalent drum: handles steels 12 tons (average 250kg/drum)</a:t>
            </a:r>
            <a:endParaRPr lang="ko-KR" altLang="en-US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휴먼매직체" pitchFamily="18" charset="-127"/>
              <a:cs typeface="Times New Roman" pitchFamily="18" charset="0"/>
            </a:endParaRPr>
          </a:p>
        </p:txBody>
      </p:sp>
      <p:sp>
        <p:nvSpPr>
          <p:cNvPr id="14" name="Rectangle 55"/>
          <p:cNvSpPr>
            <a:spLocks noChangeArrowheads="1"/>
          </p:cNvSpPr>
          <p:nvPr/>
        </p:nvSpPr>
        <p:spPr bwMode="auto">
          <a:xfrm>
            <a:off x="928662" y="2157630"/>
            <a:ext cx="264320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altLang="ko-KR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34,108,500 </a:t>
            </a:r>
            <a:r>
              <a:rPr lang="en-US" altLang="ko-KR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won</a:t>
            </a:r>
            <a:endParaRPr lang="ko-KR" altLang="en-US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바다M" pitchFamily="18" charset="-127"/>
              <a:cs typeface="Times New Roman" pitchFamily="18" charset="0"/>
            </a:endParaRPr>
          </a:p>
        </p:txBody>
      </p:sp>
      <p:sp>
        <p:nvSpPr>
          <p:cNvPr id="15" name="Rectangle 55"/>
          <p:cNvSpPr>
            <a:spLocks noChangeArrowheads="1"/>
          </p:cNvSpPr>
          <p:nvPr/>
        </p:nvSpPr>
        <p:spPr bwMode="auto">
          <a:xfrm>
            <a:off x="685320" y="3141609"/>
            <a:ext cx="3143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altLang="ko-KR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Drum disposal costs </a:t>
            </a:r>
            <a:endParaRPr lang="ko-KR" altLang="en-US" sz="2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바다M" pitchFamily="18" charset="-127"/>
              <a:cs typeface="Times New Roman" pitchFamily="18" charset="0"/>
            </a:endParaRPr>
          </a:p>
        </p:txBody>
      </p:sp>
      <p:sp>
        <p:nvSpPr>
          <p:cNvPr id="16" name="Rectangle 55"/>
          <p:cNvSpPr>
            <a:spLocks noChangeArrowheads="1"/>
          </p:cNvSpPr>
          <p:nvPr/>
        </p:nvSpPr>
        <p:spPr bwMode="auto">
          <a:xfrm>
            <a:off x="857224" y="3513313"/>
            <a:ext cx="278608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altLang="ko-KR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224,525,000 </a:t>
            </a:r>
            <a:r>
              <a:rPr lang="en-US" altLang="ko-KR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won</a:t>
            </a:r>
            <a:endParaRPr lang="ko-KR" altLang="en-US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바다M" pitchFamily="18" charset="-127"/>
              <a:cs typeface="Times New Roman" pitchFamily="18" charset="0"/>
            </a:endParaRPr>
          </a:p>
        </p:txBody>
      </p:sp>
      <p:sp>
        <p:nvSpPr>
          <p:cNvPr id="17" name="Rectangle 55"/>
          <p:cNvSpPr>
            <a:spLocks noChangeArrowheads="1"/>
          </p:cNvSpPr>
          <p:nvPr/>
        </p:nvSpPr>
        <p:spPr bwMode="auto">
          <a:xfrm>
            <a:off x="785786" y="4527959"/>
            <a:ext cx="2928958" cy="45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altLang="ko-KR" sz="26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Steel recycling</a:t>
            </a:r>
            <a:endParaRPr lang="ko-KR" altLang="en-US" sz="2600" b="1" dirty="0">
              <a:ln>
                <a:solidFill>
                  <a:schemeClr val="tx1"/>
                </a:solidFill>
              </a:ln>
              <a:solidFill>
                <a:srgbClr val="FF66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바다M" pitchFamily="18" charset="-127"/>
              <a:cs typeface="Times New Roman" pitchFamily="18" charset="0"/>
            </a:endParaRPr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857224" y="4899663"/>
            <a:ext cx="278608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altLang="ko-KR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4,560,000 won</a:t>
            </a:r>
            <a:endParaRPr lang="ko-KR" altLang="en-US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바다M" pitchFamily="18" charset="-127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4500570"/>
            <a:ext cx="3714776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altLang="ko-KR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263,193,500won</a:t>
            </a:r>
            <a:endParaRPr lang="en-US" altLang="ko-KR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HY바다M" pitchFamily="18" charset="-127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ko-KR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Reduction</a:t>
            </a:r>
            <a:endParaRPr lang="ko-KR" altLang="en-US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HY바다M" pitchFamily="18" charset="-127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4738" y="1640791"/>
            <a:ext cx="38862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Blip>
                <a:blip r:embed="rId8"/>
              </a:buBlip>
              <a:defRPr/>
            </a:pPr>
            <a:r>
              <a:rPr lang="ko-KR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Purchase of drum</a:t>
            </a:r>
            <a:r>
              <a:rPr lang="ko-KR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4738" y="2214554"/>
            <a:ext cx="4572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8"/>
              </a:buBlip>
              <a:defRPr/>
            </a:pPr>
            <a:r>
              <a:rPr lang="ko-KR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Labor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7620" y="1928802"/>
            <a:ext cx="4357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50drums </a:t>
            </a:r>
            <a:r>
              <a:rPr lang="en-US" altLang="ko-KR" sz="1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74,000won/drum</a:t>
            </a:r>
            <a:r>
              <a:rPr lang="en-US" altLang="ko-K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ko-K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3,700,000won</a:t>
            </a:r>
            <a:endParaRPr lang="ko-KR" altLang="en-US" sz="1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60802" y="2519363"/>
            <a:ext cx="42830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50drums </a:t>
            </a:r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608,170won/drum</a:t>
            </a:r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30,408,500won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7438" y="4457650"/>
            <a:ext cx="4572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8"/>
              </a:buBlip>
              <a:defRPr/>
            </a:pPr>
            <a:r>
              <a:rPr lang="ko-KR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Steel recycling costs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14738" y="3021013"/>
            <a:ext cx="4572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8"/>
              </a:buBlip>
              <a:defRPr/>
            </a:pPr>
            <a:r>
              <a:rPr lang="ko-KR" altLang="en-US" b="1" dirty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en-US" altLang="ko-KR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Disposal costs</a:t>
            </a:r>
            <a:endParaRPr lang="ko-KR" altLang="en-US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4738" y="3590925"/>
            <a:ext cx="4572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8"/>
              </a:buBlip>
              <a:defRPr/>
            </a:pPr>
            <a:r>
              <a:rPr lang="ko-KR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Disposal fee 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7620" y="3332162"/>
            <a:ext cx="45720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50drums </a:t>
            </a:r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X </a:t>
            </a:r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3,853,000won/drum </a:t>
            </a:r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= </a:t>
            </a:r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192,650,000won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60802" y="3890963"/>
            <a:ext cx="45688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50drums </a:t>
            </a:r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637,500won/drum</a:t>
            </a:r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31,875,000won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60802" y="4805363"/>
            <a:ext cx="3568718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12,000kg </a:t>
            </a:r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380won/kg</a:t>
            </a:r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4,560,000won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85986" y="1000108"/>
            <a:ext cx="42003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9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Quantitative effects 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그림 78" descr="svisual_01-1.jpg"/>
          <p:cNvPicPr>
            <a:picLocks noChangeAspect="1"/>
          </p:cNvPicPr>
          <p:nvPr/>
        </p:nvPicPr>
        <p:blipFill>
          <a:blip r:embed="rId3"/>
          <a:srcRect b="16982"/>
          <a:stretch>
            <a:fillRect/>
          </a:stretch>
        </p:blipFill>
        <p:spPr bwMode="auto">
          <a:xfrm>
            <a:off x="204821" y="3714750"/>
            <a:ext cx="8939179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자유형 17"/>
          <p:cNvSpPr/>
          <p:nvPr/>
        </p:nvSpPr>
        <p:spPr bwMode="auto">
          <a:xfrm>
            <a:off x="347665" y="1966738"/>
            <a:ext cx="8308464" cy="3819716"/>
          </a:xfrm>
          <a:custGeom>
            <a:avLst/>
            <a:gdLst>
              <a:gd name="connsiteX0" fmla="*/ 1985 w 7043872"/>
              <a:gd name="connsiteY0" fmla="*/ 2890801 h 3819716"/>
              <a:gd name="connsiteX1" fmla="*/ 16499 w 7043872"/>
              <a:gd name="connsiteY1" fmla="*/ 2789201 h 3819716"/>
              <a:gd name="connsiteX2" fmla="*/ 1985 w 7043872"/>
              <a:gd name="connsiteY2" fmla="*/ 2731144 h 3819716"/>
              <a:gd name="connsiteX3" fmla="*/ 31014 w 7043872"/>
              <a:gd name="connsiteY3" fmla="*/ 2644059 h 3819716"/>
              <a:gd name="connsiteX4" fmla="*/ 45528 w 7043872"/>
              <a:gd name="connsiteY4" fmla="*/ 2586001 h 3819716"/>
              <a:gd name="connsiteX5" fmla="*/ 74557 w 7043872"/>
              <a:gd name="connsiteY5" fmla="*/ 2498916 h 3819716"/>
              <a:gd name="connsiteX6" fmla="*/ 103585 w 7043872"/>
              <a:gd name="connsiteY6" fmla="*/ 2455373 h 3819716"/>
              <a:gd name="connsiteX7" fmla="*/ 132614 w 7043872"/>
              <a:gd name="connsiteY7" fmla="*/ 2368287 h 3819716"/>
              <a:gd name="connsiteX8" fmla="*/ 161642 w 7043872"/>
              <a:gd name="connsiteY8" fmla="*/ 2237659 h 3819716"/>
              <a:gd name="connsiteX9" fmla="*/ 190671 w 7043872"/>
              <a:gd name="connsiteY9" fmla="*/ 2136059 h 3819716"/>
              <a:gd name="connsiteX10" fmla="*/ 219699 w 7043872"/>
              <a:gd name="connsiteY10" fmla="*/ 2092516 h 3819716"/>
              <a:gd name="connsiteX11" fmla="*/ 248728 w 7043872"/>
              <a:gd name="connsiteY11" fmla="*/ 2005430 h 3819716"/>
              <a:gd name="connsiteX12" fmla="*/ 263242 w 7043872"/>
              <a:gd name="connsiteY12" fmla="*/ 1947373 h 3819716"/>
              <a:gd name="connsiteX13" fmla="*/ 350328 w 7043872"/>
              <a:gd name="connsiteY13" fmla="*/ 1773201 h 3819716"/>
              <a:gd name="connsiteX14" fmla="*/ 379357 w 7043872"/>
              <a:gd name="connsiteY14" fmla="*/ 1686116 h 3819716"/>
              <a:gd name="connsiteX15" fmla="*/ 393871 w 7043872"/>
              <a:gd name="connsiteY15" fmla="*/ 1642573 h 3819716"/>
              <a:gd name="connsiteX16" fmla="*/ 422899 w 7043872"/>
              <a:gd name="connsiteY16" fmla="*/ 1599030 h 3819716"/>
              <a:gd name="connsiteX17" fmla="*/ 437414 w 7043872"/>
              <a:gd name="connsiteY17" fmla="*/ 1555487 h 3819716"/>
              <a:gd name="connsiteX18" fmla="*/ 495471 w 7043872"/>
              <a:gd name="connsiteY18" fmla="*/ 1468401 h 3819716"/>
              <a:gd name="connsiteX19" fmla="*/ 524499 w 7043872"/>
              <a:gd name="connsiteY19" fmla="*/ 1366801 h 3819716"/>
              <a:gd name="connsiteX20" fmla="*/ 539014 w 7043872"/>
              <a:gd name="connsiteY20" fmla="*/ 1323259 h 3819716"/>
              <a:gd name="connsiteX21" fmla="*/ 597071 w 7043872"/>
              <a:gd name="connsiteY21" fmla="*/ 1236173 h 3819716"/>
              <a:gd name="connsiteX22" fmla="*/ 640614 w 7043872"/>
              <a:gd name="connsiteY22" fmla="*/ 1207144 h 3819716"/>
              <a:gd name="connsiteX23" fmla="*/ 684157 w 7043872"/>
              <a:gd name="connsiteY23" fmla="*/ 1120059 h 3819716"/>
              <a:gd name="connsiteX24" fmla="*/ 756728 w 7043872"/>
              <a:gd name="connsiteY24" fmla="*/ 1032973 h 3819716"/>
              <a:gd name="connsiteX25" fmla="*/ 843814 w 7043872"/>
              <a:gd name="connsiteY25" fmla="*/ 887830 h 3819716"/>
              <a:gd name="connsiteX26" fmla="*/ 872842 w 7043872"/>
              <a:gd name="connsiteY26" fmla="*/ 844287 h 3819716"/>
              <a:gd name="connsiteX27" fmla="*/ 887357 w 7043872"/>
              <a:gd name="connsiteY27" fmla="*/ 742687 h 3819716"/>
              <a:gd name="connsiteX28" fmla="*/ 901871 w 7043872"/>
              <a:gd name="connsiteY28" fmla="*/ 699144 h 3819716"/>
              <a:gd name="connsiteX29" fmla="*/ 930899 w 7043872"/>
              <a:gd name="connsiteY29" fmla="*/ 554001 h 3819716"/>
              <a:gd name="connsiteX30" fmla="*/ 959928 w 7043872"/>
              <a:gd name="connsiteY30" fmla="*/ 510459 h 3819716"/>
              <a:gd name="connsiteX31" fmla="*/ 974442 w 7043872"/>
              <a:gd name="connsiteY31" fmla="*/ 466916 h 3819716"/>
              <a:gd name="connsiteX32" fmla="*/ 1003471 w 7043872"/>
              <a:gd name="connsiteY32" fmla="*/ 423373 h 3819716"/>
              <a:gd name="connsiteX33" fmla="*/ 1076042 w 7043872"/>
              <a:gd name="connsiteY33" fmla="*/ 249201 h 3819716"/>
              <a:gd name="connsiteX34" fmla="*/ 1163128 w 7043872"/>
              <a:gd name="connsiteY34" fmla="*/ 205659 h 3819716"/>
              <a:gd name="connsiteX35" fmla="*/ 1308271 w 7043872"/>
              <a:gd name="connsiteY35" fmla="*/ 162116 h 3819716"/>
              <a:gd name="connsiteX36" fmla="*/ 1395357 w 7043872"/>
              <a:gd name="connsiteY36" fmla="*/ 133087 h 3819716"/>
              <a:gd name="connsiteX37" fmla="*/ 1438899 w 7043872"/>
              <a:gd name="connsiteY37" fmla="*/ 118573 h 3819716"/>
              <a:gd name="connsiteX38" fmla="*/ 1540499 w 7043872"/>
              <a:gd name="connsiteY38" fmla="*/ 104059 h 3819716"/>
              <a:gd name="connsiteX39" fmla="*/ 2324271 w 7043872"/>
              <a:gd name="connsiteY39" fmla="*/ 133087 h 3819716"/>
              <a:gd name="connsiteX40" fmla="*/ 2585528 w 7043872"/>
              <a:gd name="connsiteY40" fmla="*/ 147601 h 3819716"/>
              <a:gd name="connsiteX41" fmla="*/ 3195128 w 7043872"/>
              <a:gd name="connsiteY41" fmla="*/ 147601 h 3819716"/>
              <a:gd name="connsiteX42" fmla="*/ 3717642 w 7043872"/>
              <a:gd name="connsiteY42" fmla="*/ 162116 h 3819716"/>
              <a:gd name="connsiteX43" fmla="*/ 4501414 w 7043872"/>
              <a:gd name="connsiteY43" fmla="*/ 191144 h 3819716"/>
              <a:gd name="connsiteX44" fmla="*/ 4588499 w 7043872"/>
              <a:gd name="connsiteY44" fmla="*/ 162116 h 3819716"/>
              <a:gd name="connsiteX45" fmla="*/ 4690099 w 7043872"/>
              <a:gd name="connsiteY45" fmla="*/ 133087 h 3819716"/>
              <a:gd name="connsiteX46" fmla="*/ 4893299 w 7043872"/>
              <a:gd name="connsiteY46" fmla="*/ 147601 h 3819716"/>
              <a:gd name="connsiteX47" fmla="*/ 6185071 w 7043872"/>
              <a:gd name="connsiteY47" fmla="*/ 118573 h 3819716"/>
              <a:gd name="connsiteX48" fmla="*/ 6228614 w 7043872"/>
              <a:gd name="connsiteY48" fmla="*/ 104059 h 3819716"/>
              <a:gd name="connsiteX49" fmla="*/ 6315699 w 7043872"/>
              <a:gd name="connsiteY49" fmla="*/ 60516 h 3819716"/>
              <a:gd name="connsiteX50" fmla="*/ 6359242 w 7043872"/>
              <a:gd name="connsiteY50" fmla="*/ 31487 h 3819716"/>
              <a:gd name="connsiteX51" fmla="*/ 6431814 w 7043872"/>
              <a:gd name="connsiteY51" fmla="*/ 16973 h 3819716"/>
              <a:gd name="connsiteX52" fmla="*/ 6707585 w 7043872"/>
              <a:gd name="connsiteY52" fmla="*/ 2459 h 3819716"/>
              <a:gd name="connsiteX53" fmla="*/ 6954328 w 7043872"/>
              <a:gd name="connsiteY53" fmla="*/ 16973 h 3819716"/>
              <a:gd name="connsiteX54" fmla="*/ 6983357 w 7043872"/>
              <a:gd name="connsiteY54" fmla="*/ 60516 h 3819716"/>
              <a:gd name="connsiteX55" fmla="*/ 6997871 w 7043872"/>
              <a:gd name="connsiteY55" fmla="*/ 176630 h 3819716"/>
              <a:gd name="connsiteX56" fmla="*/ 7026899 w 7043872"/>
              <a:gd name="connsiteY56" fmla="*/ 263716 h 3819716"/>
              <a:gd name="connsiteX57" fmla="*/ 7012385 w 7043872"/>
              <a:gd name="connsiteY57" fmla="*/ 423373 h 3819716"/>
              <a:gd name="connsiteX58" fmla="*/ 7026899 w 7043872"/>
              <a:gd name="connsiteY58" fmla="*/ 466916 h 3819716"/>
              <a:gd name="connsiteX59" fmla="*/ 7041414 w 7043872"/>
              <a:gd name="connsiteY59" fmla="*/ 568516 h 3819716"/>
              <a:gd name="connsiteX60" fmla="*/ 7026899 w 7043872"/>
              <a:gd name="connsiteY60" fmla="*/ 815259 h 3819716"/>
              <a:gd name="connsiteX61" fmla="*/ 6983357 w 7043872"/>
              <a:gd name="connsiteY61" fmla="*/ 844287 h 3819716"/>
              <a:gd name="connsiteX62" fmla="*/ 6896271 w 7043872"/>
              <a:gd name="connsiteY62" fmla="*/ 916859 h 3819716"/>
              <a:gd name="connsiteX63" fmla="*/ 6881757 w 7043872"/>
              <a:gd name="connsiteY63" fmla="*/ 960401 h 3819716"/>
              <a:gd name="connsiteX64" fmla="*/ 6867242 w 7043872"/>
              <a:gd name="connsiteY64" fmla="*/ 1032973 h 3819716"/>
              <a:gd name="connsiteX65" fmla="*/ 6823699 w 7043872"/>
              <a:gd name="connsiteY65" fmla="*/ 1076516 h 3819716"/>
              <a:gd name="connsiteX66" fmla="*/ 6794671 w 7043872"/>
              <a:gd name="connsiteY66" fmla="*/ 1337773 h 3819716"/>
              <a:gd name="connsiteX67" fmla="*/ 6765642 w 7043872"/>
              <a:gd name="connsiteY67" fmla="*/ 1570001 h 3819716"/>
              <a:gd name="connsiteX68" fmla="*/ 6736614 w 7043872"/>
              <a:gd name="connsiteY68" fmla="*/ 1961887 h 3819716"/>
              <a:gd name="connsiteX69" fmla="*/ 6722099 w 7043872"/>
              <a:gd name="connsiteY69" fmla="*/ 2005430 h 3819716"/>
              <a:gd name="connsiteX70" fmla="*/ 6678557 w 7043872"/>
              <a:gd name="connsiteY70" fmla="*/ 2150573 h 3819716"/>
              <a:gd name="connsiteX71" fmla="*/ 6649528 w 7043872"/>
              <a:gd name="connsiteY71" fmla="*/ 2237659 h 3819716"/>
              <a:gd name="connsiteX72" fmla="*/ 6635014 w 7043872"/>
              <a:gd name="connsiteY72" fmla="*/ 2281201 h 3819716"/>
              <a:gd name="connsiteX73" fmla="*/ 6591471 w 7043872"/>
              <a:gd name="connsiteY73" fmla="*/ 2310230 h 3819716"/>
              <a:gd name="connsiteX74" fmla="*/ 6562442 w 7043872"/>
              <a:gd name="connsiteY74" fmla="*/ 2397316 h 3819716"/>
              <a:gd name="connsiteX75" fmla="*/ 6547928 w 7043872"/>
              <a:gd name="connsiteY75" fmla="*/ 2440859 h 3819716"/>
              <a:gd name="connsiteX76" fmla="*/ 6533414 w 7043872"/>
              <a:gd name="connsiteY76" fmla="*/ 2556973 h 3819716"/>
              <a:gd name="connsiteX77" fmla="*/ 6504385 w 7043872"/>
              <a:gd name="connsiteY77" fmla="*/ 3006916 h 3819716"/>
              <a:gd name="connsiteX78" fmla="*/ 6446328 w 7043872"/>
              <a:gd name="connsiteY78" fmla="*/ 3108516 h 3819716"/>
              <a:gd name="connsiteX79" fmla="*/ 6388271 w 7043872"/>
              <a:gd name="connsiteY79" fmla="*/ 3210116 h 3819716"/>
              <a:gd name="connsiteX80" fmla="*/ 6373757 w 7043872"/>
              <a:gd name="connsiteY80" fmla="*/ 3398801 h 3819716"/>
              <a:gd name="connsiteX81" fmla="*/ 6359242 w 7043872"/>
              <a:gd name="connsiteY81" fmla="*/ 3529430 h 3819716"/>
              <a:gd name="connsiteX82" fmla="*/ 6344728 w 7043872"/>
              <a:gd name="connsiteY82" fmla="*/ 3718116 h 3819716"/>
              <a:gd name="connsiteX83" fmla="*/ 6286671 w 7043872"/>
              <a:gd name="connsiteY83" fmla="*/ 3747144 h 3819716"/>
              <a:gd name="connsiteX84" fmla="*/ 5720614 w 7043872"/>
              <a:gd name="connsiteY84" fmla="*/ 3761659 h 3819716"/>
              <a:gd name="connsiteX85" fmla="*/ 5430328 w 7043872"/>
              <a:gd name="connsiteY85" fmla="*/ 3776173 h 3819716"/>
              <a:gd name="connsiteX86" fmla="*/ 5256157 w 7043872"/>
              <a:gd name="connsiteY86" fmla="*/ 3819716 h 3819716"/>
              <a:gd name="connsiteX87" fmla="*/ 5009414 w 7043872"/>
              <a:gd name="connsiteY87" fmla="*/ 3805201 h 3819716"/>
              <a:gd name="connsiteX88" fmla="*/ 4878785 w 7043872"/>
              <a:gd name="connsiteY88" fmla="*/ 3790687 h 3819716"/>
              <a:gd name="connsiteX89" fmla="*/ 4791699 w 7043872"/>
              <a:gd name="connsiteY89" fmla="*/ 3761659 h 3819716"/>
              <a:gd name="connsiteX90" fmla="*/ 4748157 w 7043872"/>
              <a:gd name="connsiteY90" fmla="*/ 3732630 h 3819716"/>
              <a:gd name="connsiteX91" fmla="*/ 4327242 w 7043872"/>
              <a:gd name="connsiteY91" fmla="*/ 3732630 h 3819716"/>
              <a:gd name="connsiteX92" fmla="*/ 4051471 w 7043872"/>
              <a:gd name="connsiteY92" fmla="*/ 3761659 h 3819716"/>
              <a:gd name="connsiteX93" fmla="*/ 3949871 w 7043872"/>
              <a:gd name="connsiteY93" fmla="*/ 3776173 h 3819716"/>
              <a:gd name="connsiteX94" fmla="*/ 3267699 w 7043872"/>
              <a:gd name="connsiteY94" fmla="*/ 3761659 h 3819716"/>
              <a:gd name="connsiteX95" fmla="*/ 3224157 w 7043872"/>
              <a:gd name="connsiteY95" fmla="*/ 3747144 h 3819716"/>
              <a:gd name="connsiteX96" fmla="*/ 3108042 w 7043872"/>
              <a:gd name="connsiteY96" fmla="*/ 3718116 h 3819716"/>
              <a:gd name="connsiteX97" fmla="*/ 3049985 w 7043872"/>
              <a:gd name="connsiteY97" fmla="*/ 3703601 h 3819716"/>
              <a:gd name="connsiteX98" fmla="*/ 3006442 w 7043872"/>
              <a:gd name="connsiteY98" fmla="*/ 3689087 h 3819716"/>
              <a:gd name="connsiteX99" fmla="*/ 2251699 w 7043872"/>
              <a:gd name="connsiteY99" fmla="*/ 3703601 h 3819716"/>
              <a:gd name="connsiteX100" fmla="*/ 1961414 w 7043872"/>
              <a:gd name="connsiteY100" fmla="*/ 3718116 h 3819716"/>
              <a:gd name="connsiteX101" fmla="*/ 1917871 w 7043872"/>
              <a:gd name="connsiteY101" fmla="*/ 3732630 h 3819716"/>
              <a:gd name="connsiteX102" fmla="*/ 1859814 w 7043872"/>
              <a:gd name="connsiteY102" fmla="*/ 3747144 h 3819716"/>
              <a:gd name="connsiteX103" fmla="*/ 1627585 w 7043872"/>
              <a:gd name="connsiteY103" fmla="*/ 3732630 h 3819716"/>
              <a:gd name="connsiteX104" fmla="*/ 1395357 w 7043872"/>
              <a:gd name="connsiteY104" fmla="*/ 3703601 h 3819716"/>
              <a:gd name="connsiteX105" fmla="*/ 582557 w 7043872"/>
              <a:gd name="connsiteY105" fmla="*/ 3689087 h 3819716"/>
              <a:gd name="connsiteX106" fmla="*/ 408385 w 7043872"/>
              <a:gd name="connsiteY106" fmla="*/ 3674573 h 3819716"/>
              <a:gd name="connsiteX107" fmla="*/ 364842 w 7043872"/>
              <a:gd name="connsiteY107" fmla="*/ 3645544 h 3819716"/>
              <a:gd name="connsiteX108" fmla="*/ 176157 w 7043872"/>
              <a:gd name="connsiteY108" fmla="*/ 3602001 h 3819716"/>
              <a:gd name="connsiteX109" fmla="*/ 132614 w 7043872"/>
              <a:gd name="connsiteY109" fmla="*/ 3572973 h 3819716"/>
              <a:gd name="connsiteX110" fmla="*/ 74557 w 7043872"/>
              <a:gd name="connsiteY110" fmla="*/ 3442344 h 3819716"/>
              <a:gd name="connsiteX111" fmla="*/ 60042 w 7043872"/>
              <a:gd name="connsiteY111" fmla="*/ 3398801 h 3819716"/>
              <a:gd name="connsiteX112" fmla="*/ 45528 w 7043872"/>
              <a:gd name="connsiteY112" fmla="*/ 3311716 h 3819716"/>
              <a:gd name="connsiteX113" fmla="*/ 16499 w 7043872"/>
              <a:gd name="connsiteY113" fmla="*/ 3195601 h 3819716"/>
              <a:gd name="connsiteX114" fmla="*/ 16499 w 7043872"/>
              <a:gd name="connsiteY114" fmla="*/ 2803716 h 3819716"/>
              <a:gd name="connsiteX115" fmla="*/ 16499 w 7043872"/>
              <a:gd name="connsiteY115" fmla="*/ 2803716 h 381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7043872" h="3819716">
                <a:moveTo>
                  <a:pt x="1985" y="2890801"/>
                </a:moveTo>
                <a:cubicBezTo>
                  <a:pt x="6823" y="2856934"/>
                  <a:pt x="16499" y="2823411"/>
                  <a:pt x="16499" y="2789201"/>
                </a:cubicBezTo>
                <a:cubicBezTo>
                  <a:pt x="16499" y="2769253"/>
                  <a:pt x="0" y="2750993"/>
                  <a:pt x="1985" y="2731144"/>
                </a:cubicBezTo>
                <a:cubicBezTo>
                  <a:pt x="5030" y="2700697"/>
                  <a:pt x="23593" y="2673744"/>
                  <a:pt x="31014" y="2644059"/>
                </a:cubicBezTo>
                <a:cubicBezTo>
                  <a:pt x="35852" y="2624706"/>
                  <a:pt x="39796" y="2605108"/>
                  <a:pt x="45528" y="2586001"/>
                </a:cubicBezTo>
                <a:cubicBezTo>
                  <a:pt x="54320" y="2556693"/>
                  <a:pt x="57584" y="2524376"/>
                  <a:pt x="74557" y="2498916"/>
                </a:cubicBezTo>
                <a:cubicBezTo>
                  <a:pt x="84233" y="2484402"/>
                  <a:pt x="96500" y="2471313"/>
                  <a:pt x="103585" y="2455373"/>
                </a:cubicBezTo>
                <a:cubicBezTo>
                  <a:pt x="116012" y="2427411"/>
                  <a:pt x="132614" y="2368287"/>
                  <a:pt x="132614" y="2368287"/>
                </a:cubicBezTo>
                <a:cubicBezTo>
                  <a:pt x="158806" y="2211134"/>
                  <a:pt x="133059" y="2337700"/>
                  <a:pt x="161642" y="2237659"/>
                </a:cubicBezTo>
                <a:cubicBezTo>
                  <a:pt x="167842" y="2215960"/>
                  <a:pt x="179072" y="2159257"/>
                  <a:pt x="190671" y="2136059"/>
                </a:cubicBezTo>
                <a:cubicBezTo>
                  <a:pt x="198472" y="2120457"/>
                  <a:pt x="212614" y="2108456"/>
                  <a:pt x="219699" y="2092516"/>
                </a:cubicBezTo>
                <a:cubicBezTo>
                  <a:pt x="232126" y="2064554"/>
                  <a:pt x="241307" y="2035115"/>
                  <a:pt x="248728" y="2005430"/>
                </a:cubicBezTo>
                <a:cubicBezTo>
                  <a:pt x="253566" y="1986078"/>
                  <a:pt x="254321" y="1965215"/>
                  <a:pt x="263242" y="1947373"/>
                </a:cubicBezTo>
                <a:cubicBezTo>
                  <a:pt x="375788" y="1722278"/>
                  <a:pt x="277362" y="1992097"/>
                  <a:pt x="350328" y="1773201"/>
                </a:cubicBezTo>
                <a:lnTo>
                  <a:pt x="379357" y="1686116"/>
                </a:lnTo>
                <a:cubicBezTo>
                  <a:pt x="384195" y="1671602"/>
                  <a:pt x="385385" y="1655303"/>
                  <a:pt x="393871" y="1642573"/>
                </a:cubicBezTo>
                <a:cubicBezTo>
                  <a:pt x="403547" y="1628059"/>
                  <a:pt x="415098" y="1614632"/>
                  <a:pt x="422899" y="1599030"/>
                </a:cubicBezTo>
                <a:cubicBezTo>
                  <a:pt x="429741" y="1585346"/>
                  <a:pt x="429984" y="1568861"/>
                  <a:pt x="437414" y="1555487"/>
                </a:cubicBezTo>
                <a:cubicBezTo>
                  <a:pt x="454357" y="1524989"/>
                  <a:pt x="495471" y="1468401"/>
                  <a:pt x="495471" y="1468401"/>
                </a:cubicBezTo>
                <a:cubicBezTo>
                  <a:pt x="530277" y="1363983"/>
                  <a:pt x="488041" y="1494401"/>
                  <a:pt x="524499" y="1366801"/>
                </a:cubicBezTo>
                <a:cubicBezTo>
                  <a:pt x="528702" y="1352090"/>
                  <a:pt x="531584" y="1336633"/>
                  <a:pt x="539014" y="1323259"/>
                </a:cubicBezTo>
                <a:cubicBezTo>
                  <a:pt x="555957" y="1292761"/>
                  <a:pt x="568042" y="1255526"/>
                  <a:pt x="597071" y="1236173"/>
                </a:cubicBezTo>
                <a:lnTo>
                  <a:pt x="640614" y="1207144"/>
                </a:lnTo>
                <a:cubicBezTo>
                  <a:pt x="723805" y="1082355"/>
                  <a:pt x="624065" y="1240242"/>
                  <a:pt x="684157" y="1120059"/>
                </a:cubicBezTo>
                <a:cubicBezTo>
                  <a:pt x="715279" y="1057816"/>
                  <a:pt x="711784" y="1090758"/>
                  <a:pt x="756728" y="1032973"/>
                </a:cubicBezTo>
                <a:cubicBezTo>
                  <a:pt x="833196" y="934656"/>
                  <a:pt x="795207" y="972892"/>
                  <a:pt x="843814" y="887830"/>
                </a:cubicBezTo>
                <a:cubicBezTo>
                  <a:pt x="852469" y="872684"/>
                  <a:pt x="863166" y="858801"/>
                  <a:pt x="872842" y="844287"/>
                </a:cubicBezTo>
                <a:cubicBezTo>
                  <a:pt x="877680" y="810420"/>
                  <a:pt x="880648" y="776233"/>
                  <a:pt x="887357" y="742687"/>
                </a:cubicBezTo>
                <a:cubicBezTo>
                  <a:pt x="890358" y="727685"/>
                  <a:pt x="898871" y="714146"/>
                  <a:pt x="901871" y="699144"/>
                </a:cubicBezTo>
                <a:cubicBezTo>
                  <a:pt x="910784" y="654576"/>
                  <a:pt x="909039" y="597720"/>
                  <a:pt x="930899" y="554001"/>
                </a:cubicBezTo>
                <a:cubicBezTo>
                  <a:pt x="938700" y="538399"/>
                  <a:pt x="950252" y="524973"/>
                  <a:pt x="959928" y="510459"/>
                </a:cubicBezTo>
                <a:cubicBezTo>
                  <a:pt x="964766" y="495945"/>
                  <a:pt x="967600" y="480600"/>
                  <a:pt x="974442" y="466916"/>
                </a:cubicBezTo>
                <a:cubicBezTo>
                  <a:pt x="982243" y="451314"/>
                  <a:pt x="997955" y="439922"/>
                  <a:pt x="1003471" y="423373"/>
                </a:cubicBezTo>
                <a:cubicBezTo>
                  <a:pt x="1019052" y="376631"/>
                  <a:pt x="1007195" y="272149"/>
                  <a:pt x="1076042" y="249201"/>
                </a:cubicBezTo>
                <a:cubicBezTo>
                  <a:pt x="1234833" y="196272"/>
                  <a:pt x="994321" y="280684"/>
                  <a:pt x="1163128" y="205659"/>
                </a:cubicBezTo>
                <a:cubicBezTo>
                  <a:pt x="1234190" y="174076"/>
                  <a:pt x="1243312" y="181604"/>
                  <a:pt x="1308271" y="162116"/>
                </a:cubicBezTo>
                <a:cubicBezTo>
                  <a:pt x="1337579" y="153323"/>
                  <a:pt x="1366328" y="142763"/>
                  <a:pt x="1395357" y="133087"/>
                </a:cubicBezTo>
                <a:cubicBezTo>
                  <a:pt x="1409871" y="128249"/>
                  <a:pt x="1423754" y="120737"/>
                  <a:pt x="1438899" y="118573"/>
                </a:cubicBezTo>
                <a:lnTo>
                  <a:pt x="1540499" y="104059"/>
                </a:lnTo>
                <a:cubicBezTo>
                  <a:pt x="1919595" y="141968"/>
                  <a:pt x="1540343" y="107799"/>
                  <a:pt x="2324271" y="133087"/>
                </a:cubicBezTo>
                <a:cubicBezTo>
                  <a:pt x="2411446" y="135899"/>
                  <a:pt x="2498442" y="142763"/>
                  <a:pt x="2585528" y="147601"/>
                </a:cubicBezTo>
                <a:cubicBezTo>
                  <a:pt x="2811757" y="223014"/>
                  <a:pt x="2569057" y="147601"/>
                  <a:pt x="3195128" y="147601"/>
                </a:cubicBezTo>
                <a:cubicBezTo>
                  <a:pt x="3369367" y="147601"/>
                  <a:pt x="3543471" y="157278"/>
                  <a:pt x="3717642" y="162116"/>
                </a:cubicBezTo>
                <a:cubicBezTo>
                  <a:pt x="3812771" y="447490"/>
                  <a:pt x="3725084" y="230619"/>
                  <a:pt x="4501414" y="191144"/>
                </a:cubicBezTo>
                <a:cubicBezTo>
                  <a:pt x="4531973" y="189590"/>
                  <a:pt x="4558814" y="169537"/>
                  <a:pt x="4588499" y="162116"/>
                </a:cubicBezTo>
                <a:cubicBezTo>
                  <a:pt x="4661399" y="143890"/>
                  <a:pt x="4627632" y="153909"/>
                  <a:pt x="4690099" y="133087"/>
                </a:cubicBezTo>
                <a:cubicBezTo>
                  <a:pt x="4757832" y="137925"/>
                  <a:pt x="4825393" y="147601"/>
                  <a:pt x="4893299" y="147601"/>
                </a:cubicBezTo>
                <a:cubicBezTo>
                  <a:pt x="5415767" y="147601"/>
                  <a:pt x="5710344" y="134943"/>
                  <a:pt x="6185071" y="118573"/>
                </a:cubicBezTo>
                <a:cubicBezTo>
                  <a:pt x="6199585" y="113735"/>
                  <a:pt x="6214930" y="110901"/>
                  <a:pt x="6228614" y="104059"/>
                </a:cubicBezTo>
                <a:cubicBezTo>
                  <a:pt x="6341162" y="47785"/>
                  <a:pt x="6206253" y="96998"/>
                  <a:pt x="6315699" y="60516"/>
                </a:cubicBezTo>
                <a:cubicBezTo>
                  <a:pt x="6330213" y="50840"/>
                  <a:pt x="6342909" y="37612"/>
                  <a:pt x="6359242" y="31487"/>
                </a:cubicBezTo>
                <a:cubicBezTo>
                  <a:pt x="6382341" y="22825"/>
                  <a:pt x="6407230" y="19022"/>
                  <a:pt x="6431814" y="16973"/>
                </a:cubicBezTo>
                <a:cubicBezTo>
                  <a:pt x="6523547" y="9329"/>
                  <a:pt x="6615661" y="7297"/>
                  <a:pt x="6707585" y="2459"/>
                </a:cubicBezTo>
                <a:cubicBezTo>
                  <a:pt x="6789833" y="7297"/>
                  <a:pt x="6873705" y="0"/>
                  <a:pt x="6954328" y="16973"/>
                </a:cubicBezTo>
                <a:cubicBezTo>
                  <a:pt x="6971398" y="20567"/>
                  <a:pt x="6978767" y="43687"/>
                  <a:pt x="6983357" y="60516"/>
                </a:cubicBezTo>
                <a:cubicBezTo>
                  <a:pt x="6993620" y="98147"/>
                  <a:pt x="6989698" y="138490"/>
                  <a:pt x="6997871" y="176630"/>
                </a:cubicBezTo>
                <a:cubicBezTo>
                  <a:pt x="7004282" y="206550"/>
                  <a:pt x="7026899" y="263716"/>
                  <a:pt x="7026899" y="263716"/>
                </a:cubicBezTo>
                <a:cubicBezTo>
                  <a:pt x="7022061" y="316935"/>
                  <a:pt x="7012385" y="369935"/>
                  <a:pt x="7012385" y="423373"/>
                </a:cubicBezTo>
                <a:cubicBezTo>
                  <a:pt x="7012385" y="438672"/>
                  <a:pt x="7023898" y="451914"/>
                  <a:pt x="7026899" y="466916"/>
                </a:cubicBezTo>
                <a:cubicBezTo>
                  <a:pt x="7033608" y="500462"/>
                  <a:pt x="7036576" y="534649"/>
                  <a:pt x="7041414" y="568516"/>
                </a:cubicBezTo>
                <a:cubicBezTo>
                  <a:pt x="7036576" y="650764"/>
                  <a:pt x="7043872" y="734636"/>
                  <a:pt x="7026899" y="815259"/>
                </a:cubicBezTo>
                <a:cubicBezTo>
                  <a:pt x="7023305" y="832328"/>
                  <a:pt x="6996758" y="833120"/>
                  <a:pt x="6983357" y="844287"/>
                </a:cubicBezTo>
                <a:cubicBezTo>
                  <a:pt x="6871600" y="937418"/>
                  <a:pt x="7004381" y="844785"/>
                  <a:pt x="6896271" y="916859"/>
                </a:cubicBezTo>
                <a:cubicBezTo>
                  <a:pt x="6891433" y="931373"/>
                  <a:pt x="6885468" y="945559"/>
                  <a:pt x="6881757" y="960401"/>
                </a:cubicBezTo>
                <a:cubicBezTo>
                  <a:pt x="6875774" y="984334"/>
                  <a:pt x="6878275" y="1010908"/>
                  <a:pt x="6867242" y="1032973"/>
                </a:cubicBezTo>
                <a:cubicBezTo>
                  <a:pt x="6858062" y="1051332"/>
                  <a:pt x="6838213" y="1062002"/>
                  <a:pt x="6823699" y="1076516"/>
                </a:cubicBezTo>
                <a:cubicBezTo>
                  <a:pt x="6785719" y="1190459"/>
                  <a:pt x="6812422" y="1098137"/>
                  <a:pt x="6794671" y="1337773"/>
                </a:cubicBezTo>
                <a:cubicBezTo>
                  <a:pt x="6781054" y="1521611"/>
                  <a:pt x="6793413" y="1458922"/>
                  <a:pt x="6765642" y="1570001"/>
                </a:cubicBezTo>
                <a:cubicBezTo>
                  <a:pt x="6761102" y="1647187"/>
                  <a:pt x="6751755" y="1863472"/>
                  <a:pt x="6736614" y="1961887"/>
                </a:cubicBezTo>
                <a:cubicBezTo>
                  <a:pt x="6734288" y="1977009"/>
                  <a:pt x="6726302" y="1990719"/>
                  <a:pt x="6722099" y="2005430"/>
                </a:cubicBezTo>
                <a:cubicBezTo>
                  <a:pt x="6678224" y="2158989"/>
                  <a:pt x="6747547" y="1943603"/>
                  <a:pt x="6678557" y="2150573"/>
                </a:cubicBezTo>
                <a:lnTo>
                  <a:pt x="6649528" y="2237659"/>
                </a:lnTo>
                <a:cubicBezTo>
                  <a:pt x="6644690" y="2252173"/>
                  <a:pt x="6647744" y="2272715"/>
                  <a:pt x="6635014" y="2281201"/>
                </a:cubicBezTo>
                <a:lnTo>
                  <a:pt x="6591471" y="2310230"/>
                </a:lnTo>
                <a:lnTo>
                  <a:pt x="6562442" y="2397316"/>
                </a:lnTo>
                <a:lnTo>
                  <a:pt x="6547928" y="2440859"/>
                </a:lnTo>
                <a:cubicBezTo>
                  <a:pt x="6543090" y="2479564"/>
                  <a:pt x="6536525" y="2518091"/>
                  <a:pt x="6533414" y="2556973"/>
                </a:cubicBezTo>
                <a:cubicBezTo>
                  <a:pt x="6528106" y="2623316"/>
                  <a:pt x="6513893" y="2926093"/>
                  <a:pt x="6504385" y="3006916"/>
                </a:cubicBezTo>
                <a:cubicBezTo>
                  <a:pt x="6498599" y="3056096"/>
                  <a:pt x="6473155" y="3065593"/>
                  <a:pt x="6446328" y="3108516"/>
                </a:cubicBezTo>
                <a:cubicBezTo>
                  <a:pt x="6262108" y="3403265"/>
                  <a:pt x="6548129" y="2970323"/>
                  <a:pt x="6388271" y="3210116"/>
                </a:cubicBezTo>
                <a:cubicBezTo>
                  <a:pt x="6383433" y="3273011"/>
                  <a:pt x="6379468" y="3335979"/>
                  <a:pt x="6373757" y="3398801"/>
                </a:cubicBezTo>
                <a:cubicBezTo>
                  <a:pt x="6369790" y="3442432"/>
                  <a:pt x="6363209" y="3485799"/>
                  <a:pt x="6359242" y="3529430"/>
                </a:cubicBezTo>
                <a:cubicBezTo>
                  <a:pt x="6353531" y="3592252"/>
                  <a:pt x="6364676" y="3658272"/>
                  <a:pt x="6344728" y="3718116"/>
                </a:cubicBezTo>
                <a:cubicBezTo>
                  <a:pt x="6337886" y="3738642"/>
                  <a:pt x="6308255" y="3745638"/>
                  <a:pt x="6286671" y="3747144"/>
                </a:cubicBezTo>
                <a:cubicBezTo>
                  <a:pt x="6098381" y="3760281"/>
                  <a:pt x="5909253" y="3755264"/>
                  <a:pt x="5720614" y="3761659"/>
                </a:cubicBezTo>
                <a:cubicBezTo>
                  <a:pt x="5623787" y="3764941"/>
                  <a:pt x="5527090" y="3771335"/>
                  <a:pt x="5430328" y="3776173"/>
                </a:cubicBezTo>
                <a:cubicBezTo>
                  <a:pt x="5315323" y="3814507"/>
                  <a:pt x="5373424" y="3800170"/>
                  <a:pt x="5256157" y="3819716"/>
                </a:cubicBezTo>
                <a:lnTo>
                  <a:pt x="5009414" y="3805201"/>
                </a:lnTo>
                <a:cubicBezTo>
                  <a:pt x="4965732" y="3801841"/>
                  <a:pt x="4921745" y="3799279"/>
                  <a:pt x="4878785" y="3790687"/>
                </a:cubicBezTo>
                <a:cubicBezTo>
                  <a:pt x="4848780" y="3784686"/>
                  <a:pt x="4791699" y="3761659"/>
                  <a:pt x="4791699" y="3761659"/>
                </a:cubicBezTo>
                <a:cubicBezTo>
                  <a:pt x="4777185" y="3751983"/>
                  <a:pt x="4764490" y="3738755"/>
                  <a:pt x="4748157" y="3732630"/>
                </a:cubicBezTo>
                <a:cubicBezTo>
                  <a:pt x="4639973" y="3692061"/>
                  <a:pt x="4331158" y="3732467"/>
                  <a:pt x="4327242" y="3732630"/>
                </a:cubicBezTo>
                <a:cubicBezTo>
                  <a:pt x="4169276" y="3764223"/>
                  <a:pt x="4331049" y="3735032"/>
                  <a:pt x="4051471" y="3761659"/>
                </a:cubicBezTo>
                <a:cubicBezTo>
                  <a:pt x="4017415" y="3764903"/>
                  <a:pt x="3983738" y="3771335"/>
                  <a:pt x="3949871" y="3776173"/>
                </a:cubicBezTo>
                <a:lnTo>
                  <a:pt x="3267699" y="3761659"/>
                </a:lnTo>
                <a:cubicBezTo>
                  <a:pt x="3252412" y="3761048"/>
                  <a:pt x="3238917" y="3751170"/>
                  <a:pt x="3224157" y="3747144"/>
                </a:cubicBezTo>
                <a:cubicBezTo>
                  <a:pt x="3185667" y="3736647"/>
                  <a:pt x="3146747" y="3727792"/>
                  <a:pt x="3108042" y="3718116"/>
                </a:cubicBezTo>
                <a:cubicBezTo>
                  <a:pt x="3088690" y="3713278"/>
                  <a:pt x="3068909" y="3709909"/>
                  <a:pt x="3049985" y="3703601"/>
                </a:cubicBezTo>
                <a:lnTo>
                  <a:pt x="3006442" y="3689087"/>
                </a:lnTo>
                <a:lnTo>
                  <a:pt x="2251699" y="3703601"/>
                </a:lnTo>
                <a:cubicBezTo>
                  <a:pt x="2154854" y="3706291"/>
                  <a:pt x="2057932" y="3709723"/>
                  <a:pt x="1961414" y="3718116"/>
                </a:cubicBezTo>
                <a:cubicBezTo>
                  <a:pt x="1946172" y="3719441"/>
                  <a:pt x="1932582" y="3728427"/>
                  <a:pt x="1917871" y="3732630"/>
                </a:cubicBezTo>
                <a:cubicBezTo>
                  <a:pt x="1898691" y="3738110"/>
                  <a:pt x="1879166" y="3742306"/>
                  <a:pt x="1859814" y="3747144"/>
                </a:cubicBezTo>
                <a:cubicBezTo>
                  <a:pt x="1782404" y="3742306"/>
                  <a:pt x="1704796" y="3739983"/>
                  <a:pt x="1627585" y="3732630"/>
                </a:cubicBezTo>
                <a:cubicBezTo>
                  <a:pt x="1381805" y="3709223"/>
                  <a:pt x="1841276" y="3716912"/>
                  <a:pt x="1395357" y="3703601"/>
                </a:cubicBezTo>
                <a:cubicBezTo>
                  <a:pt x="1124501" y="3695516"/>
                  <a:pt x="853490" y="3693925"/>
                  <a:pt x="582557" y="3689087"/>
                </a:cubicBezTo>
                <a:cubicBezTo>
                  <a:pt x="524500" y="3684249"/>
                  <a:pt x="465512" y="3685998"/>
                  <a:pt x="408385" y="3674573"/>
                </a:cubicBezTo>
                <a:cubicBezTo>
                  <a:pt x="391280" y="3671152"/>
                  <a:pt x="380783" y="3652629"/>
                  <a:pt x="364842" y="3645544"/>
                </a:cubicBezTo>
                <a:cubicBezTo>
                  <a:pt x="289346" y="3611990"/>
                  <a:pt x="258805" y="3613808"/>
                  <a:pt x="176157" y="3602001"/>
                </a:cubicBezTo>
                <a:cubicBezTo>
                  <a:pt x="161643" y="3592325"/>
                  <a:pt x="144949" y="3585308"/>
                  <a:pt x="132614" y="3572973"/>
                </a:cubicBezTo>
                <a:cubicBezTo>
                  <a:pt x="98111" y="3538471"/>
                  <a:pt x="88929" y="3485461"/>
                  <a:pt x="74557" y="3442344"/>
                </a:cubicBezTo>
                <a:lnTo>
                  <a:pt x="60042" y="3398801"/>
                </a:lnTo>
                <a:cubicBezTo>
                  <a:pt x="55204" y="3369773"/>
                  <a:pt x="51694" y="3340491"/>
                  <a:pt x="45528" y="3311716"/>
                </a:cubicBezTo>
                <a:cubicBezTo>
                  <a:pt x="37169" y="3272705"/>
                  <a:pt x="16499" y="3235497"/>
                  <a:pt x="16499" y="3195601"/>
                </a:cubicBezTo>
                <a:lnTo>
                  <a:pt x="16499" y="2803716"/>
                </a:lnTo>
                <a:lnTo>
                  <a:pt x="16499" y="2803716"/>
                </a:lnTo>
              </a:path>
            </a:pathLst>
          </a:custGeom>
          <a:gradFill>
            <a:gsLst>
              <a:gs pos="0">
                <a:srgbClr val="00B050"/>
              </a:gs>
              <a:gs pos="50000">
                <a:srgbClr val="00B050">
                  <a:alpha val="26000"/>
                </a:srgbClr>
              </a:gs>
              <a:gs pos="100000">
                <a:srgbClr val="00B050">
                  <a:alpha val="0"/>
                </a:srgbClr>
              </a:gs>
            </a:gsLst>
            <a:lin ang="5400000" scaled="0"/>
          </a:gra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8880509" y="6310311"/>
            <a:ext cx="477837" cy="360363"/>
          </a:xfrm>
        </p:spPr>
        <p:txBody>
          <a:bodyPr/>
          <a:lstStyle/>
          <a:p>
            <a:pPr>
              <a:defRPr/>
            </a:pPr>
            <a:fld id="{D0B8A5AC-4145-449E-AF53-2BD4555F3F0E}" type="slidenum">
              <a:rPr lang="en-US" altLang="ko-KR" smtClean="0"/>
              <a:pPr>
                <a:defRPr/>
              </a:pPr>
              <a:t>29</a:t>
            </a:fld>
            <a:endParaRPr lang="en-US" altLang="ko-KR" dirty="0"/>
          </a:p>
        </p:txBody>
      </p:sp>
      <p:pic>
        <p:nvPicPr>
          <p:cNvPr id="23" name="그림 22" descr="버블퍼지는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 l="39028" t="4424" b="31310"/>
          <a:stretch>
            <a:fillRect/>
          </a:stretch>
        </p:blipFill>
        <p:spPr>
          <a:xfrm flipH="1">
            <a:off x="1568433" y="1928802"/>
            <a:ext cx="4500594" cy="2364366"/>
          </a:xfrm>
          <a:prstGeom prst="rect">
            <a:avLst/>
          </a:prstGeom>
        </p:spPr>
      </p:pic>
      <p:sp>
        <p:nvSpPr>
          <p:cNvPr id="31753" name="TextBox 31"/>
          <p:cNvSpPr txBox="1">
            <a:spLocks noChangeArrowheads="1"/>
          </p:cNvSpPr>
          <p:nvPr/>
        </p:nvSpPr>
        <p:spPr bwMode="auto">
          <a:xfrm>
            <a:off x="1347791" y="2500311"/>
            <a:ext cx="74295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ko-KR" altLang="en-US" sz="2200" b="1" dirty="0"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 </a:t>
            </a:r>
            <a:r>
              <a:rPr lang="en-US" altLang="ko-KR" sz="2200" b="1" dirty="0" err="1" smtClean="0"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Radwaste</a:t>
            </a:r>
            <a:r>
              <a:rPr lang="en-US" altLang="ko-KR" sz="2200" b="1" dirty="0" smtClean="0"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 reduction and treatment technology established </a:t>
            </a:r>
            <a:endParaRPr lang="ko-KR" altLang="en-US" sz="2200" b="1" dirty="0">
              <a:latin typeface="Times New Roman" pitchFamily="18" charset="0"/>
              <a:ea typeface="HY바다M" pitchFamily="18" charset="-127"/>
              <a:cs typeface="Times New Roman" pitchFamily="18" charset="0"/>
            </a:endParaRPr>
          </a:p>
        </p:txBody>
      </p:sp>
      <p:sp>
        <p:nvSpPr>
          <p:cNvPr id="31754" name="TextBox 32"/>
          <p:cNvSpPr txBox="1">
            <a:spLocks noChangeArrowheads="1"/>
          </p:cNvSpPr>
          <p:nvPr/>
        </p:nvSpPr>
        <p:spPr bwMode="auto">
          <a:xfrm>
            <a:off x="1135067" y="3181349"/>
            <a:ext cx="73565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ko-KR" altLang="en-US" sz="2200" b="1" dirty="0"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 </a:t>
            </a:r>
            <a:r>
              <a:rPr lang="en-US" altLang="ko-KR" sz="2200" b="1" dirty="0" smtClean="0"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Additional secure storage space for temporary storage </a:t>
            </a:r>
            <a:endParaRPr lang="ko-KR" altLang="en-US" sz="2200" b="1" dirty="0">
              <a:latin typeface="Times New Roman" pitchFamily="18" charset="0"/>
              <a:ea typeface="HY바다M" pitchFamily="18" charset="-127"/>
              <a:cs typeface="Times New Roman" pitchFamily="18" charset="0"/>
            </a:endParaRPr>
          </a:p>
        </p:txBody>
      </p:sp>
      <p:sp>
        <p:nvSpPr>
          <p:cNvPr id="31755" name="TextBox 33"/>
          <p:cNvSpPr txBox="1">
            <a:spLocks noChangeArrowheads="1"/>
          </p:cNvSpPr>
          <p:nvPr/>
        </p:nvSpPr>
        <p:spPr bwMode="auto">
          <a:xfrm>
            <a:off x="862017" y="3824286"/>
            <a:ext cx="71295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ko-KR" altLang="en-US" sz="2200" b="1" dirty="0"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 </a:t>
            </a:r>
            <a:r>
              <a:rPr lang="en-US" altLang="ko-KR" sz="2200" b="1" dirty="0" smtClean="0"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Improve the drum treatment and care level by applying </a:t>
            </a:r>
          </a:p>
          <a:p>
            <a:r>
              <a:rPr lang="en-US" altLang="ko-KR" sz="2200" b="1" dirty="0" smtClean="0"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    the entire company </a:t>
            </a:r>
            <a:endParaRPr lang="ko-KR" altLang="en-US" sz="2200" b="1" dirty="0">
              <a:latin typeface="Times New Roman" pitchFamily="18" charset="0"/>
              <a:ea typeface="HY바다M" pitchFamily="18" charset="-127"/>
              <a:cs typeface="Times New Roman" pitchFamily="18" charset="0"/>
            </a:endParaRPr>
          </a:p>
        </p:txBody>
      </p:sp>
      <p:sp>
        <p:nvSpPr>
          <p:cNvPr id="31756" name="TextBox 35"/>
          <p:cNvSpPr txBox="1">
            <a:spLocks noChangeArrowheads="1"/>
          </p:cNvSpPr>
          <p:nvPr/>
        </p:nvSpPr>
        <p:spPr bwMode="auto">
          <a:xfrm>
            <a:off x="561979" y="4697424"/>
            <a:ext cx="76438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ko-KR" altLang="en-US" sz="2200" b="1" dirty="0"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 </a:t>
            </a:r>
            <a:r>
              <a:rPr lang="en-US" altLang="ko-KR" sz="2200" b="1" dirty="0" smtClean="0"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Recycling of resources to contribute to the development of</a:t>
            </a:r>
          </a:p>
          <a:p>
            <a:r>
              <a:rPr lang="en-US" altLang="ko-KR" sz="2200" b="1" dirty="0" smtClean="0"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    green industries</a:t>
            </a:r>
            <a:endParaRPr lang="ko-KR" altLang="en-US" sz="2200" b="1" dirty="0">
              <a:latin typeface="Times New Roman" pitchFamily="18" charset="0"/>
              <a:ea typeface="HY바다M" pitchFamily="18" charset="-127"/>
              <a:cs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85986" y="1150607"/>
            <a:ext cx="32001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6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Qualitative effects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78" descr="svisual_01-1.jpg"/>
          <p:cNvPicPr>
            <a:picLocks noChangeAspect="1"/>
          </p:cNvPicPr>
          <p:nvPr/>
        </p:nvPicPr>
        <p:blipFill>
          <a:blip r:embed="rId3"/>
          <a:srcRect b="18867"/>
          <a:stretch>
            <a:fillRect/>
          </a:stretch>
        </p:blipFill>
        <p:spPr bwMode="auto">
          <a:xfrm>
            <a:off x="0" y="3357563"/>
            <a:ext cx="9144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8" descr="이미지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110" y="973132"/>
            <a:ext cx="8072494" cy="555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0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50620-830C-4E32-BDEB-4B558FB85765}" type="slidenum">
              <a:rPr lang="en-US" altLang="ko-KR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5125" name="Rectangle 28"/>
          <p:cNvSpPr>
            <a:spLocks noChangeArrowheads="1"/>
          </p:cNvSpPr>
          <p:nvPr/>
        </p:nvSpPr>
        <p:spPr bwMode="auto">
          <a:xfrm>
            <a:off x="1258888" y="2225675"/>
            <a:ext cx="688501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en-US" altLang="ko-KR" sz="18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en-US" altLang="ko-KR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Maintenance &amp; Improvement of long-term operation NPPs</a:t>
            </a:r>
            <a:endParaRPr lang="ko-KR" altLang="en-US" b="1" dirty="0">
              <a:solidFill>
                <a:srgbClr val="000066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5126" name="Rectangle 28"/>
          <p:cNvSpPr>
            <a:spLocks noChangeArrowheads="1"/>
          </p:cNvSpPr>
          <p:nvPr/>
        </p:nvSpPr>
        <p:spPr bwMode="auto">
          <a:xfrm>
            <a:off x="1258888" y="3068638"/>
            <a:ext cx="68850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en-US" altLang="ko-KR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Lack of effective decontamination due to hand tools</a:t>
            </a:r>
            <a:endParaRPr lang="ko-KR" altLang="en-US" b="1" dirty="0">
              <a:solidFill>
                <a:srgbClr val="000066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grpSp>
        <p:nvGrpSpPr>
          <p:cNvPr id="2" name="그룹 12"/>
          <p:cNvGrpSpPr>
            <a:grpSpLocks/>
          </p:cNvGrpSpPr>
          <p:nvPr/>
        </p:nvGrpSpPr>
        <p:grpSpPr bwMode="auto">
          <a:xfrm>
            <a:off x="1027113" y="1852614"/>
            <a:ext cx="7273925" cy="488595"/>
            <a:chOff x="941388" y="2119325"/>
            <a:chExt cx="7273925" cy="488592"/>
          </a:xfrm>
        </p:grpSpPr>
        <p:sp>
          <p:nvSpPr>
            <p:cNvPr id="5130" name="Text Box 33"/>
            <p:cNvSpPr txBox="1">
              <a:spLocks noChangeArrowheads="1"/>
            </p:cNvSpPr>
            <p:nvPr/>
          </p:nvSpPr>
          <p:spPr bwMode="auto">
            <a:xfrm>
              <a:off x="1128713" y="2119325"/>
              <a:ext cx="7086600" cy="48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ko-KR" sz="2200" b="1" dirty="0" smtClean="0"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Generation of Metal </a:t>
              </a:r>
              <a:r>
                <a:rPr lang="en-US" altLang="ko-KR" sz="2200" b="1" dirty="0" err="1" smtClean="0"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Radwastes</a:t>
              </a:r>
              <a:r>
                <a:rPr lang="en-US" altLang="ko-KR" sz="2200" b="1" dirty="0" smtClean="0"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  </a:t>
              </a:r>
              <a:endParaRPr lang="ko-KR" altLang="en-US" sz="2200" b="1" dirty="0"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pic>
          <p:nvPicPr>
            <p:cNvPr id="5143" name="Picture 2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41388" y="2281238"/>
              <a:ext cx="255587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그룹 13"/>
          <p:cNvGrpSpPr>
            <a:grpSpLocks/>
          </p:cNvGrpSpPr>
          <p:nvPr/>
        </p:nvGrpSpPr>
        <p:grpSpPr bwMode="auto">
          <a:xfrm>
            <a:off x="1041400" y="2692400"/>
            <a:ext cx="7031062" cy="532453"/>
            <a:chOff x="955675" y="3465526"/>
            <a:chExt cx="7031062" cy="532462"/>
          </a:xfrm>
        </p:grpSpPr>
        <p:sp>
          <p:nvSpPr>
            <p:cNvPr id="5140" name="Text Box 33"/>
            <p:cNvSpPr txBox="1">
              <a:spLocks noChangeArrowheads="1"/>
            </p:cNvSpPr>
            <p:nvPr/>
          </p:nvSpPr>
          <p:spPr bwMode="auto">
            <a:xfrm>
              <a:off x="1131888" y="3465526"/>
              <a:ext cx="6854849" cy="53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2200" b="1" dirty="0" smtClean="0"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Treatment of Heavily Contaminated Metal </a:t>
              </a:r>
              <a:r>
                <a:rPr lang="en-US" altLang="ko-KR" sz="2200" b="1" dirty="0" err="1" smtClean="0"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Radwastes</a:t>
              </a:r>
              <a:endParaRPr lang="ko-KR" altLang="en-US" sz="2200" b="1" dirty="0"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pic>
          <p:nvPicPr>
            <p:cNvPr id="5141" name="Picture 2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5675" y="3656013"/>
              <a:ext cx="255588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직사각형 20"/>
          <p:cNvSpPr/>
          <p:nvPr/>
        </p:nvSpPr>
        <p:spPr>
          <a:xfrm>
            <a:off x="252082" y="72570"/>
            <a:ext cx="590151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1.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Introduction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829328" y="1268760"/>
            <a:ext cx="552862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6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Framework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grpSp>
        <p:nvGrpSpPr>
          <p:cNvPr id="4" name="그룹 22"/>
          <p:cNvGrpSpPr>
            <a:grpSpLocks/>
          </p:cNvGrpSpPr>
          <p:nvPr/>
        </p:nvGrpSpPr>
        <p:grpSpPr bwMode="auto">
          <a:xfrm>
            <a:off x="1057275" y="3571876"/>
            <a:ext cx="7300939" cy="532453"/>
            <a:chOff x="971550" y="4795841"/>
            <a:chExt cx="7300939" cy="532452"/>
          </a:xfrm>
        </p:grpSpPr>
        <p:sp>
          <p:nvSpPr>
            <p:cNvPr id="5138" name="Text Box 33"/>
            <p:cNvSpPr txBox="1">
              <a:spLocks noChangeArrowheads="1"/>
            </p:cNvSpPr>
            <p:nvPr/>
          </p:nvSpPr>
          <p:spPr bwMode="auto">
            <a:xfrm>
              <a:off x="1190625" y="4795841"/>
              <a:ext cx="7081864" cy="53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2200" b="1" dirty="0" smtClean="0"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Requirement for Less Than Limits Disposal</a:t>
              </a:r>
              <a:endParaRPr lang="ko-KR" altLang="en-US" sz="2200" b="1" dirty="0"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pic>
          <p:nvPicPr>
            <p:cNvPr id="5139" name="Picture 2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550" y="4970460"/>
              <a:ext cx="255583" cy="25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2" name="Rectangle 28"/>
          <p:cNvSpPr>
            <a:spLocks noChangeArrowheads="1"/>
          </p:cNvSpPr>
          <p:nvPr/>
        </p:nvSpPr>
        <p:spPr bwMode="auto">
          <a:xfrm>
            <a:off x="1201738" y="3979863"/>
            <a:ext cx="665641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altLang="ko-KR" sz="1800" b="1" dirty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Disposal regulations : The principles of IAEA/RS-G-1.7 </a:t>
            </a:r>
            <a:endParaRPr lang="ko-KR" altLang="en-US" b="1" dirty="0">
              <a:solidFill>
                <a:srgbClr val="000066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o-KR" altLang="en-US" sz="1800" b="1" dirty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Lack of processing technology for regulatory compliance</a:t>
            </a:r>
            <a:endParaRPr lang="ko-KR" altLang="en-US" b="1" dirty="0">
              <a:solidFill>
                <a:srgbClr val="000066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827584" y="4849996"/>
            <a:ext cx="26014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6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Improvement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grpSp>
        <p:nvGrpSpPr>
          <p:cNvPr id="5" name="그룹 22"/>
          <p:cNvGrpSpPr>
            <a:grpSpLocks/>
          </p:cNvGrpSpPr>
          <p:nvPr/>
        </p:nvGrpSpPr>
        <p:grpSpPr bwMode="auto">
          <a:xfrm>
            <a:off x="1114425" y="5378450"/>
            <a:ext cx="7100913" cy="452496"/>
            <a:chOff x="971550" y="4843464"/>
            <a:chExt cx="7529541" cy="452519"/>
          </a:xfrm>
        </p:grpSpPr>
        <p:sp>
          <p:nvSpPr>
            <p:cNvPr id="5136" name="Text Box 33"/>
            <p:cNvSpPr txBox="1">
              <a:spLocks noChangeArrowheads="1"/>
            </p:cNvSpPr>
            <p:nvPr/>
          </p:nvSpPr>
          <p:spPr bwMode="auto">
            <a:xfrm>
              <a:off x="1190625" y="4843464"/>
              <a:ext cx="7310466" cy="45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b="1" dirty="0" smtClean="0"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Limits of using hand tools : Bulk handling difficulties</a:t>
              </a:r>
              <a:endParaRPr lang="ko-KR" altLang="en-US" b="1" dirty="0"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pic>
          <p:nvPicPr>
            <p:cNvPr id="5137" name="Picture 2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550" y="4970460"/>
              <a:ext cx="255583" cy="25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그룹 22"/>
          <p:cNvGrpSpPr>
            <a:grpSpLocks/>
          </p:cNvGrpSpPr>
          <p:nvPr/>
        </p:nvGrpSpPr>
        <p:grpSpPr bwMode="auto">
          <a:xfrm>
            <a:off x="1114425" y="5762586"/>
            <a:ext cx="7100913" cy="492443"/>
            <a:chOff x="971550" y="4843464"/>
            <a:chExt cx="7529541" cy="492468"/>
          </a:xfrm>
        </p:grpSpPr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1190625" y="4843464"/>
              <a:ext cx="7310466" cy="49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b="1" dirty="0" smtClean="0"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New technologies is required for bulk handling</a:t>
              </a:r>
              <a:endParaRPr lang="ko-KR" altLang="en-US" b="1" dirty="0"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550" y="4970460"/>
              <a:ext cx="255583" cy="25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77" name="AutoShape 113"/>
          <p:cNvSpPr>
            <a:spLocks noChangeArrowheads="1"/>
          </p:cNvSpPr>
          <p:nvPr/>
        </p:nvSpPr>
        <p:spPr bwMode="gray">
          <a:xfrm>
            <a:off x="496885" y="1714488"/>
            <a:ext cx="8218487" cy="4443412"/>
          </a:xfrm>
          <a:prstGeom prst="roundRect">
            <a:avLst>
              <a:gd name="adj" fmla="val 7218"/>
            </a:avLst>
          </a:prstGeom>
          <a:gradFill rotWithShape="1">
            <a:gsLst>
              <a:gs pos="0">
                <a:srgbClr val="DFDFDF"/>
              </a:gs>
              <a:gs pos="100000">
                <a:srgbClr val="DFDFDF">
                  <a:gamma/>
                  <a:shade val="76078"/>
                  <a:invGamma/>
                </a:srgbClr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latinLnBrk="0">
              <a:defRPr/>
            </a:pPr>
            <a:endParaRPr kumimoji="0" lang="ko-KR" altLang="ko-KR" sz="1800">
              <a:latin typeface="Arial" charset="0"/>
              <a:ea typeface="굴림" pitchFamily="50" charset="-127"/>
            </a:endParaRPr>
          </a:p>
        </p:txBody>
      </p:sp>
      <p:pic>
        <p:nvPicPr>
          <p:cNvPr id="27" name="Picture 17" descr="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70284"/>
            <a:ext cx="4214842" cy="57150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sp>
        <p:nvSpPr>
          <p:cNvPr id="26" name="AutoShape 231"/>
          <p:cNvSpPr>
            <a:spLocks noChangeArrowheads="1"/>
          </p:cNvSpPr>
          <p:nvPr/>
        </p:nvSpPr>
        <p:spPr bwMode="auto">
          <a:xfrm>
            <a:off x="500034" y="1830608"/>
            <a:ext cx="3714776" cy="439738"/>
          </a:xfrm>
          <a:prstGeom prst="roundRect">
            <a:avLst>
              <a:gd name="adj" fmla="val 13403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2400" b="1" dirty="0" smtClean="0">
                <a:solidFill>
                  <a:srgbClr val="008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Planning and Performance </a:t>
            </a:r>
            <a:endParaRPr lang="ko-KR" altLang="en-US" sz="24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바다M" pitchFamily="18" charset="-127"/>
              <a:cs typeface="Times New Roman" pitchFamily="18" charset="0"/>
            </a:endParaRPr>
          </a:p>
        </p:txBody>
      </p:sp>
      <p:pic>
        <p:nvPicPr>
          <p:cNvPr id="32774" name="그림 78" descr="svisual_01-1.jpg"/>
          <p:cNvPicPr>
            <a:picLocks noChangeAspect="1"/>
          </p:cNvPicPr>
          <p:nvPr/>
        </p:nvPicPr>
        <p:blipFill>
          <a:blip r:embed="rId4"/>
          <a:srcRect l="39063" r="14761" b="28854"/>
          <a:stretch>
            <a:fillRect/>
          </a:stretch>
        </p:blipFill>
        <p:spPr bwMode="auto">
          <a:xfrm>
            <a:off x="3157535" y="3271838"/>
            <a:ext cx="42227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6856" name="Group 392"/>
          <p:cNvGraphicFramePr>
            <a:graphicFrameLocks noGrp="1"/>
          </p:cNvGraphicFramePr>
          <p:nvPr/>
        </p:nvGraphicFramePr>
        <p:xfrm>
          <a:off x="428622" y="2336800"/>
          <a:ext cx="7929589" cy="3648078"/>
        </p:xfrm>
        <a:graphic>
          <a:graphicData uri="http://schemas.openxmlformats.org/drawingml/2006/table">
            <a:tbl>
              <a:tblPr/>
              <a:tblGrid>
                <a:gridCol w="2701951"/>
                <a:gridCol w="427038"/>
                <a:gridCol w="425450"/>
                <a:gridCol w="427037"/>
                <a:gridCol w="427038"/>
                <a:gridCol w="427037"/>
                <a:gridCol w="427038"/>
                <a:gridCol w="427037"/>
                <a:gridCol w="427038"/>
                <a:gridCol w="427037"/>
                <a:gridCol w="427038"/>
                <a:gridCol w="958850"/>
              </a:tblGrid>
              <a:tr h="4556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Promotion details 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2010 year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Rate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03</a:t>
                      </a:r>
                      <a:endParaRPr kumimoji="1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04</a:t>
                      </a:r>
                      <a:endParaRPr kumimoji="1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05</a:t>
                      </a:r>
                      <a:endParaRPr kumimoji="0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06</a:t>
                      </a:r>
                      <a:endParaRPr kumimoji="1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07</a:t>
                      </a:r>
                      <a:endParaRPr kumimoji="1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08</a:t>
                      </a:r>
                      <a:endParaRPr kumimoji="1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09</a:t>
                      </a:r>
                      <a:endParaRPr kumimoji="1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10</a:t>
                      </a:r>
                      <a:endParaRPr kumimoji="1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11</a:t>
                      </a:r>
                      <a:endParaRPr kumimoji="1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12</a:t>
                      </a: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Project Selection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Market Research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Apply Test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Equipment Installation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Field Demonstration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HY견고딕" pitchFamily="18" charset="-127"/>
                          <a:cs typeface="Times New Roman" pitchFamily="18" charset="0"/>
                        </a:rPr>
                        <a:t>Equipment operating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견고딕" pitchFamily="18" charset="-127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FB8F3-1D86-456B-9829-66F35257E234}" type="slidenum">
              <a:rPr lang="en-US" altLang="ko-KR" smtClean="0"/>
              <a:pPr>
                <a:defRPr/>
              </a:pPr>
              <a:t>30</a:t>
            </a:fld>
            <a:endParaRPr lang="en-US" altLang="ko-KR" dirty="0"/>
          </a:p>
        </p:txBody>
      </p:sp>
      <p:grpSp>
        <p:nvGrpSpPr>
          <p:cNvPr id="3" name="그룹 31"/>
          <p:cNvGrpSpPr>
            <a:grpSpLocks/>
          </p:cNvGrpSpPr>
          <p:nvPr/>
        </p:nvGrpSpPr>
        <p:grpSpPr bwMode="auto">
          <a:xfrm>
            <a:off x="3143247" y="3389313"/>
            <a:ext cx="4232275" cy="2465387"/>
            <a:chOff x="3571874" y="3389035"/>
            <a:chExt cx="4232276" cy="2465552"/>
          </a:xfrm>
        </p:grpSpPr>
        <p:sp>
          <p:nvSpPr>
            <p:cNvPr id="32893" name="AutoShape 408"/>
            <p:cNvSpPr>
              <a:spLocks noChangeArrowheads="1"/>
            </p:cNvSpPr>
            <p:nvPr/>
          </p:nvSpPr>
          <p:spPr bwMode="auto">
            <a:xfrm>
              <a:off x="5500790" y="5638587"/>
              <a:ext cx="2303360" cy="2160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669900"/>
                </a:gs>
                <a:gs pos="50000">
                  <a:srgbClr val="D1E1B3"/>
                </a:gs>
                <a:gs pos="100000">
                  <a:srgbClr val="66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2894" name="AutoShape 402"/>
            <p:cNvSpPr>
              <a:spLocks noChangeArrowheads="1"/>
            </p:cNvSpPr>
            <p:nvPr/>
          </p:nvSpPr>
          <p:spPr bwMode="auto">
            <a:xfrm>
              <a:off x="3571874" y="3389035"/>
              <a:ext cx="180000" cy="2160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3300"/>
                </a:gs>
                <a:gs pos="50000">
                  <a:srgbClr val="FFCEC2"/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2895" name="AutoShape 403"/>
            <p:cNvSpPr>
              <a:spLocks noChangeArrowheads="1"/>
            </p:cNvSpPr>
            <p:nvPr/>
          </p:nvSpPr>
          <p:spPr bwMode="auto">
            <a:xfrm>
              <a:off x="3734780" y="3827286"/>
              <a:ext cx="468079" cy="2160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3300"/>
                </a:gs>
                <a:gs pos="50000">
                  <a:srgbClr val="FFCEC2"/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2896" name="AutoShape 404"/>
            <p:cNvSpPr>
              <a:spLocks noChangeArrowheads="1"/>
            </p:cNvSpPr>
            <p:nvPr/>
          </p:nvSpPr>
          <p:spPr bwMode="auto">
            <a:xfrm>
              <a:off x="4214925" y="4287609"/>
              <a:ext cx="612103" cy="2160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3300"/>
                </a:gs>
                <a:gs pos="50000">
                  <a:srgbClr val="FFCEC2"/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2897" name="AutoShape 405"/>
            <p:cNvSpPr>
              <a:spLocks noChangeArrowheads="1"/>
            </p:cNvSpPr>
            <p:nvPr/>
          </p:nvSpPr>
          <p:spPr bwMode="auto">
            <a:xfrm>
              <a:off x="4843459" y="4749332"/>
              <a:ext cx="215973" cy="2160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3300"/>
                </a:gs>
                <a:gs pos="50000">
                  <a:srgbClr val="FFCEC2"/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2898" name="AutoShape 409"/>
            <p:cNvSpPr>
              <a:spLocks noChangeArrowheads="1"/>
            </p:cNvSpPr>
            <p:nvPr/>
          </p:nvSpPr>
          <p:spPr bwMode="auto">
            <a:xfrm>
              <a:off x="5073388" y="5202962"/>
              <a:ext cx="432062" cy="2160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3300"/>
                </a:gs>
                <a:gs pos="50000">
                  <a:srgbClr val="FFCEC2"/>
                </a:gs>
                <a:gs pos="100000">
                  <a:srgbClr val="FF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85986" y="1079169"/>
            <a:ext cx="42003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5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Development Schedule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sp>
        <p:nvSpPr>
          <p:cNvPr id="22" name="AutoShape 398"/>
          <p:cNvSpPr>
            <a:spLocks noChangeArrowheads="1"/>
          </p:cNvSpPr>
          <p:nvPr/>
        </p:nvSpPr>
        <p:spPr bwMode="auto">
          <a:xfrm>
            <a:off x="4792824" y="1971676"/>
            <a:ext cx="386644" cy="31431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669900"/>
              </a:gs>
              <a:gs pos="50000">
                <a:srgbClr val="D1E1B3"/>
              </a:gs>
              <a:gs pos="100000">
                <a:srgbClr val="6699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3" name="AutoShape 395"/>
          <p:cNvSpPr>
            <a:spLocks noChangeArrowheads="1"/>
          </p:cNvSpPr>
          <p:nvPr/>
        </p:nvSpPr>
        <p:spPr bwMode="auto">
          <a:xfrm>
            <a:off x="6429388" y="1971676"/>
            <a:ext cx="400650" cy="31431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3300"/>
              </a:gs>
              <a:gs pos="50000">
                <a:srgbClr val="FFCEC2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119206" y="1928802"/>
            <a:ext cx="1167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ko-KR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Planning</a:t>
            </a:r>
            <a:endParaRPr lang="ko-KR" altLang="en-US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786578" y="1928802"/>
            <a:ext cx="1608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ko-KR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  <a:endParaRPr lang="ko-KR" altLang="en-US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7" descr="상승_1"/>
          <p:cNvPicPr>
            <a:picLocks noChangeAspect="1" noChangeArrowheads="1"/>
          </p:cNvPicPr>
          <p:nvPr/>
        </p:nvPicPr>
        <p:blipFill>
          <a:blip r:embed="rId3">
            <a:lum bright="-18000" contrast="48000"/>
          </a:blip>
          <a:srcRect/>
          <a:stretch>
            <a:fillRect/>
          </a:stretch>
        </p:blipFill>
        <p:spPr bwMode="auto">
          <a:xfrm>
            <a:off x="-1222375" y="557213"/>
            <a:ext cx="3621088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5" name="Group 48"/>
          <p:cNvGrpSpPr>
            <a:grpSpLocks/>
          </p:cNvGrpSpPr>
          <p:nvPr/>
        </p:nvGrpSpPr>
        <p:grpSpPr bwMode="auto">
          <a:xfrm>
            <a:off x="2589213" y="3321050"/>
            <a:ext cx="1800225" cy="798513"/>
            <a:chOff x="586" y="1858"/>
            <a:chExt cx="1295" cy="503"/>
          </a:xfrm>
        </p:grpSpPr>
        <p:sp>
          <p:nvSpPr>
            <p:cNvPr id="33856" name="AutoShape 35"/>
            <p:cNvSpPr>
              <a:spLocks noChangeArrowheads="1"/>
            </p:cNvSpPr>
            <p:nvPr/>
          </p:nvSpPr>
          <p:spPr bwMode="auto">
            <a:xfrm>
              <a:off x="586" y="1864"/>
              <a:ext cx="1292" cy="275"/>
            </a:xfrm>
            <a:prstGeom prst="roundRect">
              <a:avLst>
                <a:gd name="adj" fmla="val 24824"/>
              </a:avLst>
            </a:prstGeom>
            <a:solidFill>
              <a:srgbClr val="003300"/>
            </a:solidFill>
            <a:ln w="3175">
              <a:noFill/>
              <a:round/>
              <a:headEnd/>
              <a:tailEnd/>
            </a:ln>
            <a:effectLst>
              <a:prstShdw prst="shdw17" dist="17961" dir="2700000">
                <a:srgbClr val="001F00"/>
              </a:prstShdw>
            </a:effectLst>
          </p:spPr>
          <p:txBody>
            <a:bodyPr wrap="none" anchor="ctr"/>
            <a:lstStyle/>
            <a:p>
              <a:pPr algn="ctr"/>
              <a:endParaRPr lang="ko-KR" altLang="ko-KR" sz="16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857" name="AutoShape 36"/>
            <p:cNvSpPr>
              <a:spLocks noChangeArrowheads="1"/>
            </p:cNvSpPr>
            <p:nvPr/>
          </p:nvSpPr>
          <p:spPr bwMode="auto">
            <a:xfrm>
              <a:off x="591" y="2083"/>
              <a:ext cx="1290" cy="278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7F7F7"/>
                </a:gs>
                <a:gs pos="100000">
                  <a:srgbClr val="DDDDDD"/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  <a:effectLst>
              <a:prstShdw prst="shdw17" dist="17961" dir="2700000">
                <a:srgbClr val="858585"/>
              </a:prstShdw>
            </a:effectLst>
          </p:spPr>
          <p:txBody>
            <a:bodyPr wrap="none" anchor="ctr"/>
            <a:lstStyle/>
            <a:p>
              <a:pPr algn="ctr"/>
              <a:endParaRPr lang="ko-KR" altLang="ko-KR">
                <a:latin typeface="HY견고딕" pitchFamily="18" charset="-127"/>
              </a:endParaRPr>
            </a:p>
          </p:txBody>
        </p:sp>
        <p:sp>
          <p:nvSpPr>
            <p:cNvPr id="33858" name="Text Box 37"/>
            <p:cNvSpPr txBox="1">
              <a:spLocks noChangeArrowheads="1"/>
            </p:cNvSpPr>
            <p:nvPr/>
          </p:nvSpPr>
          <p:spPr bwMode="auto">
            <a:xfrm>
              <a:off x="628" y="1858"/>
              <a:ext cx="12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Team</a:t>
              </a:r>
              <a:endParaRPr lang="ko-KR" altLang="en-US" sz="1600" b="1" dirty="0">
                <a:solidFill>
                  <a:schemeClr val="bg1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59" name="Text Box 38"/>
            <p:cNvSpPr txBox="1">
              <a:spLocks noChangeArrowheads="1"/>
            </p:cNvSpPr>
            <p:nvPr/>
          </p:nvSpPr>
          <p:spPr bwMode="auto">
            <a:xfrm>
              <a:off x="612" y="2115"/>
              <a:ext cx="124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500" b="1" dirty="0" err="1" smtClean="0">
                  <a:latin typeface="HY헤드라인M" pitchFamily="18" charset="-127"/>
                  <a:ea typeface="HY헤드라인M" pitchFamily="18" charset="-127"/>
                </a:rPr>
                <a:t>Dae</a:t>
              </a:r>
              <a:r>
                <a:rPr lang="en-US" altLang="ko-KR" sz="1500" b="1" dirty="0" smtClean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en-US" altLang="ko-KR" sz="1500" b="1" dirty="0" err="1" smtClean="0">
                  <a:latin typeface="HY헤드라인M" pitchFamily="18" charset="-127"/>
                  <a:ea typeface="HY헤드라인M" pitchFamily="18" charset="-127"/>
                </a:rPr>
                <a:t>Seong</a:t>
              </a:r>
              <a:r>
                <a:rPr lang="en-US" altLang="ko-KR" sz="1500" b="1" dirty="0" smtClean="0">
                  <a:latin typeface="HY헤드라인M" pitchFamily="18" charset="-127"/>
                  <a:ea typeface="HY헤드라인M" pitchFamily="18" charset="-127"/>
                </a:rPr>
                <a:t> Jang</a:t>
              </a:r>
              <a:endParaRPr lang="ko-KR" altLang="en-US" sz="1500" b="1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3796" name="Group 56"/>
          <p:cNvGrpSpPr>
            <a:grpSpLocks/>
          </p:cNvGrpSpPr>
          <p:nvPr/>
        </p:nvGrpSpPr>
        <p:grpSpPr bwMode="auto">
          <a:xfrm>
            <a:off x="6659563" y="3333750"/>
            <a:ext cx="1800225" cy="788988"/>
            <a:chOff x="767" y="2907"/>
            <a:chExt cx="1295" cy="497"/>
          </a:xfrm>
        </p:grpSpPr>
        <p:sp>
          <p:nvSpPr>
            <p:cNvPr id="33852" name="AutoShape 57"/>
            <p:cNvSpPr>
              <a:spLocks noChangeArrowheads="1"/>
            </p:cNvSpPr>
            <p:nvPr/>
          </p:nvSpPr>
          <p:spPr bwMode="auto">
            <a:xfrm>
              <a:off x="767" y="2907"/>
              <a:ext cx="1292" cy="275"/>
            </a:xfrm>
            <a:prstGeom prst="roundRect">
              <a:avLst>
                <a:gd name="adj" fmla="val 24824"/>
              </a:avLst>
            </a:prstGeom>
            <a:solidFill>
              <a:srgbClr val="808000"/>
            </a:solidFill>
            <a:ln w="3175">
              <a:noFill/>
              <a:round/>
              <a:headEnd/>
              <a:tailEnd/>
            </a:ln>
            <a:effectLst>
              <a:prstShdw prst="shdw17" dist="17961" dir="2700000">
                <a:srgbClr val="4D4D00"/>
              </a:prstShdw>
            </a:effectLst>
          </p:spPr>
          <p:txBody>
            <a:bodyPr wrap="none" anchor="ctr"/>
            <a:lstStyle/>
            <a:p>
              <a:pPr algn="ctr"/>
              <a:endParaRPr lang="ko-KR" altLang="ko-KR" sz="16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853" name="AutoShape 58"/>
            <p:cNvSpPr>
              <a:spLocks noChangeArrowheads="1"/>
            </p:cNvSpPr>
            <p:nvPr/>
          </p:nvSpPr>
          <p:spPr bwMode="auto">
            <a:xfrm>
              <a:off x="772" y="3126"/>
              <a:ext cx="1290" cy="278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7F7F7"/>
                </a:gs>
                <a:gs pos="100000">
                  <a:srgbClr val="DDDDDD"/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  <a:effectLst>
              <a:prstShdw prst="shdw17" dist="17961" dir="2700000">
                <a:srgbClr val="858585"/>
              </a:prstShdw>
            </a:effectLst>
          </p:spPr>
          <p:txBody>
            <a:bodyPr wrap="none" anchor="ctr"/>
            <a:lstStyle/>
            <a:p>
              <a:pPr algn="ctr"/>
              <a:endParaRPr lang="ko-KR" altLang="ko-KR">
                <a:latin typeface="HY견고딕" pitchFamily="18" charset="-127"/>
              </a:endParaRPr>
            </a:p>
          </p:txBody>
        </p:sp>
        <p:sp>
          <p:nvSpPr>
            <p:cNvPr id="33854" name="Text Box 59"/>
            <p:cNvSpPr txBox="1">
              <a:spLocks noChangeArrowheads="1"/>
            </p:cNvSpPr>
            <p:nvPr/>
          </p:nvSpPr>
          <p:spPr bwMode="auto">
            <a:xfrm>
              <a:off x="793" y="3158"/>
              <a:ext cx="124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500" b="1" dirty="0" err="1" smtClean="0">
                  <a:latin typeface="HY헤드라인M" pitchFamily="18" charset="-127"/>
                  <a:ea typeface="HY헤드라인M" pitchFamily="18" charset="-127"/>
                </a:rPr>
                <a:t>Gyeong</a:t>
              </a:r>
              <a:r>
                <a:rPr lang="en-US" altLang="ko-KR" sz="1500" b="1" dirty="0" smtClean="0">
                  <a:latin typeface="HY헤드라인M" pitchFamily="18" charset="-127"/>
                  <a:ea typeface="HY헤드라인M" pitchFamily="18" charset="-127"/>
                </a:rPr>
                <a:t> Man </a:t>
              </a:r>
              <a:r>
                <a:rPr lang="en-US" altLang="ko-KR" sz="1500" b="1" dirty="0" err="1" smtClean="0">
                  <a:latin typeface="HY헤드라인M" pitchFamily="18" charset="-127"/>
                  <a:ea typeface="HY헤드라인M" pitchFamily="18" charset="-127"/>
                </a:rPr>
                <a:t>Gu</a:t>
              </a:r>
              <a:endParaRPr lang="ko-KR" altLang="en-US" sz="1500" b="1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855" name="Text Box 60"/>
            <p:cNvSpPr txBox="1">
              <a:spLocks noChangeArrowheads="1"/>
            </p:cNvSpPr>
            <p:nvPr/>
          </p:nvSpPr>
          <p:spPr bwMode="auto">
            <a:xfrm>
              <a:off x="799" y="2907"/>
              <a:ext cx="12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Team</a:t>
              </a:r>
              <a:endParaRPr lang="ko-KR" altLang="en-US" sz="1600" b="1" dirty="0">
                <a:solidFill>
                  <a:schemeClr val="bg1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</p:grpSp>
      <p:cxnSp>
        <p:nvCxnSpPr>
          <p:cNvPr id="33797" name="AutoShape 81"/>
          <p:cNvCxnSpPr>
            <a:cxnSpLocks noChangeShapeType="1"/>
          </p:cNvCxnSpPr>
          <p:nvPr/>
        </p:nvCxnSpPr>
        <p:spPr bwMode="auto">
          <a:xfrm rot="5400000" flipV="1">
            <a:off x="4486275" y="2317750"/>
            <a:ext cx="25400" cy="2019300"/>
          </a:xfrm>
          <a:prstGeom prst="bentConnector3">
            <a:avLst>
              <a:gd name="adj1" fmla="val -10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3798" name="AutoShape 88"/>
          <p:cNvCxnSpPr>
            <a:cxnSpLocks noChangeShapeType="1"/>
          </p:cNvCxnSpPr>
          <p:nvPr/>
        </p:nvCxnSpPr>
        <p:spPr bwMode="auto">
          <a:xfrm rot="16200000" flipV="1">
            <a:off x="5167312" y="2725738"/>
            <a:ext cx="688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3799" name="AutoShape 28"/>
          <p:cNvSpPr>
            <a:spLocks noChangeArrowheads="1"/>
          </p:cNvSpPr>
          <p:nvPr/>
        </p:nvSpPr>
        <p:spPr bwMode="auto">
          <a:xfrm>
            <a:off x="4627563" y="1906588"/>
            <a:ext cx="1795462" cy="436562"/>
          </a:xfrm>
          <a:prstGeom prst="roundRect">
            <a:avLst>
              <a:gd name="adj" fmla="val 24824"/>
            </a:avLst>
          </a:prstGeom>
          <a:gradFill rotWithShape="1">
            <a:gsLst>
              <a:gs pos="0">
                <a:srgbClr val="000066"/>
              </a:gs>
              <a:gs pos="100000">
                <a:srgbClr val="0000CC"/>
              </a:gs>
            </a:gsLst>
            <a:lin ang="2700000" scaled="1"/>
          </a:gradFill>
          <a:ln w="3175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endParaRPr lang="ko-KR" altLang="ko-KR" sz="1600" b="1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800" name="AutoShape 29"/>
          <p:cNvSpPr>
            <a:spLocks noChangeArrowheads="1"/>
          </p:cNvSpPr>
          <p:nvPr/>
        </p:nvSpPr>
        <p:spPr bwMode="auto">
          <a:xfrm>
            <a:off x="4633913" y="2254250"/>
            <a:ext cx="1800225" cy="4413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7F7F7"/>
              </a:gs>
              <a:gs pos="100000">
                <a:srgbClr val="DDDDDD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wrap="none" anchor="ctr"/>
          <a:lstStyle/>
          <a:p>
            <a:pPr algn="ctr"/>
            <a:endParaRPr lang="ko-KR" altLang="ko-KR">
              <a:latin typeface="HY견고딕" pitchFamily="18" charset="-127"/>
            </a:endParaRPr>
          </a:p>
        </p:txBody>
      </p:sp>
      <p:sp>
        <p:nvSpPr>
          <p:cNvPr id="33801" name="Text Box 30"/>
          <p:cNvSpPr txBox="1">
            <a:spLocks noChangeArrowheads="1"/>
          </p:cNvSpPr>
          <p:nvPr/>
        </p:nvSpPr>
        <p:spPr bwMode="auto">
          <a:xfrm>
            <a:off x="4679950" y="1889125"/>
            <a:ext cx="170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Team Leader </a:t>
            </a:r>
            <a:endParaRPr lang="ko-KR" altLang="en-US" sz="1600" b="1" dirty="0">
              <a:solidFill>
                <a:schemeClr val="bg1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33802" name="Text Box 31"/>
          <p:cNvSpPr txBox="1">
            <a:spLocks noChangeArrowheads="1"/>
          </p:cNvSpPr>
          <p:nvPr/>
        </p:nvSpPr>
        <p:spPr bwMode="auto">
          <a:xfrm>
            <a:off x="4676775" y="2305050"/>
            <a:ext cx="172402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500" b="1" dirty="0" err="1" smtClean="0">
                <a:latin typeface="HY헤드라인M" pitchFamily="18" charset="-127"/>
                <a:ea typeface="HY헤드라인M" pitchFamily="18" charset="-127"/>
              </a:rPr>
              <a:t>Seung</a:t>
            </a:r>
            <a:r>
              <a:rPr lang="en-US" altLang="ko-KR" sz="1500" b="1" dirty="0" smtClean="0">
                <a:latin typeface="HY헤드라인M" pitchFamily="18" charset="-127"/>
                <a:ea typeface="HY헤드라인M" pitchFamily="18" charset="-127"/>
              </a:rPr>
              <a:t> Chun Lee </a:t>
            </a:r>
            <a:endParaRPr lang="ko-KR" altLang="en-US" sz="1500" b="1" dirty="0"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33803" name="AutoShape 91"/>
          <p:cNvCxnSpPr>
            <a:cxnSpLocks noChangeShapeType="1"/>
          </p:cNvCxnSpPr>
          <p:nvPr/>
        </p:nvCxnSpPr>
        <p:spPr bwMode="auto">
          <a:xfrm rot="5400000" flipV="1">
            <a:off x="6513513" y="2320925"/>
            <a:ext cx="25400" cy="2019300"/>
          </a:xfrm>
          <a:prstGeom prst="bentConnector3">
            <a:avLst>
              <a:gd name="adj1" fmla="val -10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grpSp>
        <p:nvGrpSpPr>
          <p:cNvPr id="33804" name="Group 49"/>
          <p:cNvGrpSpPr>
            <a:grpSpLocks/>
          </p:cNvGrpSpPr>
          <p:nvPr/>
        </p:nvGrpSpPr>
        <p:grpSpPr bwMode="auto">
          <a:xfrm>
            <a:off x="4632325" y="3317875"/>
            <a:ext cx="1800225" cy="801688"/>
            <a:chOff x="2627" y="1901"/>
            <a:chExt cx="1295" cy="505"/>
          </a:xfrm>
        </p:grpSpPr>
        <p:sp>
          <p:nvSpPr>
            <p:cNvPr id="33848" name="AutoShape 39"/>
            <p:cNvSpPr>
              <a:spLocks noChangeArrowheads="1"/>
            </p:cNvSpPr>
            <p:nvPr/>
          </p:nvSpPr>
          <p:spPr bwMode="auto">
            <a:xfrm>
              <a:off x="2627" y="1909"/>
              <a:ext cx="1292" cy="275"/>
            </a:xfrm>
            <a:prstGeom prst="roundRect">
              <a:avLst>
                <a:gd name="adj" fmla="val 24824"/>
              </a:avLst>
            </a:prstGeom>
            <a:solidFill>
              <a:srgbClr val="993300"/>
            </a:solidFill>
            <a:ln w="3175">
              <a:noFill/>
              <a:round/>
              <a:headEnd/>
              <a:tailEnd/>
            </a:ln>
            <a:effectLst>
              <a:prstShdw prst="shdw17" dist="17961" dir="2700000">
                <a:srgbClr val="5C1F00"/>
              </a:prstShdw>
            </a:effectLst>
          </p:spPr>
          <p:txBody>
            <a:bodyPr wrap="none" anchor="ctr"/>
            <a:lstStyle/>
            <a:p>
              <a:pPr algn="ctr"/>
              <a:endParaRPr lang="ko-KR" altLang="ko-KR" sz="16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849" name="AutoShape 40"/>
            <p:cNvSpPr>
              <a:spLocks noChangeArrowheads="1"/>
            </p:cNvSpPr>
            <p:nvPr/>
          </p:nvSpPr>
          <p:spPr bwMode="auto">
            <a:xfrm>
              <a:off x="2632" y="2128"/>
              <a:ext cx="1290" cy="278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7F7F7"/>
                </a:gs>
                <a:gs pos="100000">
                  <a:srgbClr val="DDDDDD"/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  <a:effectLst>
              <a:prstShdw prst="shdw17" dist="17961" dir="2700000">
                <a:srgbClr val="858585"/>
              </a:prstShdw>
            </a:effectLst>
          </p:spPr>
          <p:txBody>
            <a:bodyPr wrap="none" anchor="ctr"/>
            <a:lstStyle/>
            <a:p>
              <a:pPr algn="ctr"/>
              <a:endParaRPr lang="ko-KR" altLang="ko-KR">
                <a:latin typeface="HY견고딕" pitchFamily="18" charset="-127"/>
              </a:endParaRPr>
            </a:p>
          </p:txBody>
        </p:sp>
        <p:sp>
          <p:nvSpPr>
            <p:cNvPr id="33850" name="Text Box 41"/>
            <p:cNvSpPr txBox="1">
              <a:spLocks noChangeArrowheads="1"/>
            </p:cNvSpPr>
            <p:nvPr/>
          </p:nvSpPr>
          <p:spPr bwMode="auto">
            <a:xfrm>
              <a:off x="2653" y="2160"/>
              <a:ext cx="124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500" b="1" dirty="0" err="1" smtClean="0">
                  <a:latin typeface="HY헤드라인M" pitchFamily="18" charset="-127"/>
                  <a:ea typeface="HY헤드라인M" pitchFamily="18" charset="-127"/>
                </a:rPr>
                <a:t>Byeong</a:t>
              </a:r>
              <a:r>
                <a:rPr lang="en-US" altLang="ko-KR" sz="1500" b="1" dirty="0" smtClean="0">
                  <a:latin typeface="HY헤드라인M" pitchFamily="18" charset="-127"/>
                  <a:ea typeface="HY헤드라인M" pitchFamily="18" charset="-127"/>
                </a:rPr>
                <a:t> Jin </a:t>
              </a:r>
              <a:r>
                <a:rPr lang="en-US" altLang="ko-KR" sz="1500" b="1" dirty="0" err="1" smtClean="0">
                  <a:latin typeface="HY헤드라인M" pitchFamily="18" charset="-127"/>
                  <a:ea typeface="HY헤드라인M" pitchFamily="18" charset="-127"/>
                </a:rPr>
                <a:t>Gu</a:t>
              </a:r>
              <a:endParaRPr lang="ko-KR" altLang="en-US" sz="1500" b="1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851" name="Text Box 45"/>
            <p:cNvSpPr txBox="1">
              <a:spLocks noChangeArrowheads="1"/>
            </p:cNvSpPr>
            <p:nvPr/>
          </p:nvSpPr>
          <p:spPr bwMode="auto">
            <a:xfrm>
              <a:off x="2656" y="1901"/>
              <a:ext cx="12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Team</a:t>
              </a:r>
              <a:endParaRPr lang="ko-KR" altLang="en-US" sz="1600" b="1" dirty="0">
                <a:solidFill>
                  <a:schemeClr val="bg1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</p:grpSp>
      <p:grpSp>
        <p:nvGrpSpPr>
          <p:cNvPr id="5" name="Group 7231"/>
          <p:cNvGrpSpPr>
            <a:grpSpLocks/>
          </p:cNvGrpSpPr>
          <p:nvPr/>
        </p:nvGrpSpPr>
        <p:grpSpPr bwMode="auto">
          <a:xfrm>
            <a:off x="155575" y="4344988"/>
            <a:ext cx="1368425" cy="1519237"/>
            <a:chOff x="98" y="2927"/>
            <a:chExt cx="1013" cy="957"/>
          </a:xfrm>
        </p:grpSpPr>
        <p:pic>
          <p:nvPicPr>
            <p:cNvPr id="33846" name="Picture 7232" descr="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8" y="2927"/>
              <a:ext cx="1013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AutoShape 7233"/>
            <p:cNvSpPr>
              <a:spLocks noChangeArrowheads="1"/>
            </p:cNvSpPr>
            <p:nvPr/>
          </p:nvSpPr>
          <p:spPr bwMode="auto">
            <a:xfrm rot="10800000">
              <a:off x="235" y="3185"/>
              <a:ext cx="718" cy="275"/>
            </a:xfrm>
            <a:prstGeom prst="flowChartDisplay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rot="10800000" wrap="none" anchor="ctr"/>
            <a:lstStyle/>
            <a:p>
              <a:pPr algn="ctr">
                <a:defRPr/>
              </a:pPr>
              <a:r>
                <a:rPr lang="en-US" altLang="ko-KR" sz="1800" b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Budget</a:t>
              </a:r>
              <a:endParaRPr lang="ko-KR" altLang="en-US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7236"/>
          <p:cNvGrpSpPr>
            <a:grpSpLocks/>
          </p:cNvGrpSpPr>
          <p:nvPr/>
        </p:nvGrpSpPr>
        <p:grpSpPr bwMode="auto">
          <a:xfrm>
            <a:off x="142875" y="2112963"/>
            <a:ext cx="1571055" cy="1519237"/>
            <a:chOff x="90" y="1250"/>
            <a:chExt cx="1163" cy="957"/>
          </a:xfrm>
        </p:grpSpPr>
        <p:pic>
          <p:nvPicPr>
            <p:cNvPr id="33844" name="Picture 7237" descr="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" y="1250"/>
              <a:ext cx="1163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AutoShape 7238"/>
            <p:cNvSpPr>
              <a:spLocks noChangeArrowheads="1"/>
            </p:cNvSpPr>
            <p:nvPr/>
          </p:nvSpPr>
          <p:spPr bwMode="auto">
            <a:xfrm rot="10800000">
              <a:off x="235" y="1504"/>
              <a:ext cx="860" cy="275"/>
            </a:xfrm>
            <a:prstGeom prst="flowChartDisplay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rot="10800000" wrap="none" anchor="ctr"/>
            <a:lstStyle/>
            <a:p>
              <a:pPr algn="ctr">
                <a:defRPr/>
              </a:pPr>
              <a:r>
                <a:rPr lang="en-US" altLang="ko-KR" sz="1800" b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Manpower</a:t>
              </a:r>
              <a:endParaRPr lang="ko-KR" altLang="en-US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2E01F-C041-44EF-BE62-5B4A896378F4}" type="slidenum">
              <a:rPr lang="en-US" altLang="ko-KR" smtClean="0"/>
              <a:pPr>
                <a:defRPr/>
              </a:pPr>
              <a:t>31</a:t>
            </a:fld>
            <a:endParaRPr lang="en-US" altLang="ko-KR" dirty="0"/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585986" y="1000108"/>
            <a:ext cx="60577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6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Human Resources and Budget 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1587937" y="4277007"/>
            <a:ext cx="7229855" cy="2296831"/>
            <a:chOff x="1587937" y="4277007"/>
            <a:chExt cx="7229855" cy="2296831"/>
          </a:xfrm>
        </p:grpSpPr>
        <p:pic>
          <p:nvPicPr>
            <p:cNvPr id="33811" name="그림 75" descr="그림1.jpg"/>
            <p:cNvPicPr>
              <a:picLocks noChangeAspect="1"/>
            </p:cNvPicPr>
            <p:nvPr/>
          </p:nvPicPr>
          <p:blipFill>
            <a:blip r:embed="rId7"/>
            <a:srcRect b="30595"/>
            <a:stretch>
              <a:fillRect/>
            </a:stretch>
          </p:blipFill>
          <p:spPr bwMode="auto">
            <a:xfrm>
              <a:off x="1587937" y="4277007"/>
              <a:ext cx="7229855" cy="2224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2" name="Rectangle 104"/>
            <p:cNvSpPr>
              <a:spLocks noChangeArrowheads="1"/>
            </p:cNvSpPr>
            <p:nvPr/>
          </p:nvSpPr>
          <p:spPr bwMode="auto">
            <a:xfrm>
              <a:off x="6234114" y="5092701"/>
              <a:ext cx="1130300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altLang="ko-KR" sz="16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3,400,000</a:t>
              </a:r>
              <a:endParaRPr lang="en-US" altLang="ko-KR" sz="16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13" name="Rectangle 105"/>
            <p:cNvSpPr>
              <a:spLocks noChangeArrowheads="1"/>
            </p:cNvSpPr>
            <p:nvPr/>
          </p:nvSpPr>
          <p:spPr bwMode="auto">
            <a:xfrm>
              <a:off x="7704139" y="5083176"/>
              <a:ext cx="874713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3814" name="Rectangle 106"/>
            <p:cNvSpPr>
              <a:spLocks noChangeArrowheads="1"/>
            </p:cNvSpPr>
            <p:nvPr/>
          </p:nvSpPr>
          <p:spPr bwMode="auto">
            <a:xfrm>
              <a:off x="6234114" y="5418137"/>
              <a:ext cx="1130300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altLang="ko-KR" sz="16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2,500,000</a:t>
              </a:r>
              <a:endParaRPr lang="en-US" altLang="ko-KR" sz="16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15" name="Rectangle 107"/>
            <p:cNvSpPr>
              <a:spLocks noChangeArrowheads="1"/>
            </p:cNvSpPr>
            <p:nvPr/>
          </p:nvSpPr>
          <p:spPr bwMode="auto">
            <a:xfrm>
              <a:off x="7704139" y="5434012"/>
              <a:ext cx="874713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Scheduled</a:t>
              </a:r>
              <a:endParaRPr lang="en-US" altLang="ko-KR" sz="16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16" name="Rectangle 108"/>
            <p:cNvSpPr>
              <a:spLocks noChangeArrowheads="1"/>
            </p:cNvSpPr>
            <p:nvPr/>
          </p:nvSpPr>
          <p:spPr bwMode="auto">
            <a:xfrm>
              <a:off x="6234113" y="5776913"/>
              <a:ext cx="1130300" cy="30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ko-KR" sz="16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1,200,000</a:t>
              </a:r>
              <a:endParaRPr lang="en-US" altLang="ko-K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17" name="Rectangle 109"/>
            <p:cNvSpPr>
              <a:spLocks noChangeArrowheads="1"/>
            </p:cNvSpPr>
            <p:nvPr/>
          </p:nvSpPr>
          <p:spPr bwMode="auto">
            <a:xfrm>
              <a:off x="7704139" y="5789612"/>
              <a:ext cx="874713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37359" name="Line 111"/>
            <p:cNvSpPr>
              <a:spLocks noChangeShapeType="1"/>
            </p:cNvSpPr>
            <p:nvPr/>
          </p:nvSpPr>
          <p:spPr bwMode="auto">
            <a:xfrm>
              <a:off x="1638300" y="5414963"/>
              <a:ext cx="707548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dist="28398" dir="1593903" algn="ctr" rotWithShape="0">
                <a:schemeClr val="bg1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ko-KR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7360" name="Line 112"/>
            <p:cNvSpPr>
              <a:spLocks noChangeShapeType="1"/>
            </p:cNvSpPr>
            <p:nvPr/>
          </p:nvSpPr>
          <p:spPr bwMode="auto">
            <a:xfrm>
              <a:off x="1638300" y="5761038"/>
              <a:ext cx="707548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dist="28398" dir="1593903" algn="ctr" rotWithShape="0">
                <a:schemeClr val="bg1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ko-KR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20" name="Rectangle 124"/>
            <p:cNvSpPr>
              <a:spLocks noChangeArrowheads="1"/>
            </p:cNvSpPr>
            <p:nvPr/>
          </p:nvSpPr>
          <p:spPr bwMode="auto">
            <a:xfrm>
              <a:off x="1735140" y="5092701"/>
              <a:ext cx="1606550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Supplies</a:t>
              </a:r>
              <a:endParaRPr lang="ko-KR" altLang="en-US" sz="16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21" name="Rectangle 125"/>
            <p:cNvSpPr>
              <a:spLocks noChangeArrowheads="1"/>
            </p:cNvSpPr>
            <p:nvPr/>
          </p:nvSpPr>
          <p:spPr bwMode="auto">
            <a:xfrm>
              <a:off x="1735140" y="5424487"/>
              <a:ext cx="1606550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Additional expenses</a:t>
              </a:r>
              <a:endParaRPr lang="ko-KR" altLang="en-US" sz="16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22" name="Rectangle 127"/>
            <p:cNvSpPr>
              <a:spLocks noChangeArrowheads="1"/>
            </p:cNvSpPr>
            <p:nvPr/>
          </p:nvSpPr>
          <p:spPr bwMode="auto">
            <a:xfrm>
              <a:off x="1735140" y="5776912"/>
              <a:ext cx="1606550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Other expenses</a:t>
              </a:r>
              <a:endParaRPr lang="ko-KR" altLang="en-US" sz="16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23" name="Rectangle 122"/>
            <p:cNvSpPr>
              <a:spLocks noChangeArrowheads="1"/>
            </p:cNvSpPr>
            <p:nvPr/>
          </p:nvSpPr>
          <p:spPr bwMode="auto">
            <a:xfrm>
              <a:off x="1735140" y="4346576"/>
              <a:ext cx="1606550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Item</a:t>
              </a:r>
              <a:endParaRPr lang="ko-KR" altLang="en-US" sz="16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24" name="Rectangle 102"/>
            <p:cNvSpPr>
              <a:spLocks noChangeArrowheads="1"/>
            </p:cNvSpPr>
            <p:nvPr/>
          </p:nvSpPr>
          <p:spPr bwMode="auto">
            <a:xfrm>
              <a:off x="6086476" y="4346576"/>
              <a:ext cx="1481138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Amount(won)</a:t>
              </a:r>
              <a:endParaRPr lang="en-US" altLang="ko-KR" sz="16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25" name="Rectangle 103"/>
            <p:cNvSpPr>
              <a:spLocks noChangeArrowheads="1"/>
            </p:cNvSpPr>
            <p:nvPr/>
          </p:nvSpPr>
          <p:spPr bwMode="auto">
            <a:xfrm>
              <a:off x="7704139" y="4359276"/>
              <a:ext cx="874713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Remarks</a:t>
              </a:r>
              <a:endParaRPr lang="ko-KR" altLang="en-US" sz="16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437385" name="Line 137"/>
            <p:cNvSpPr>
              <a:spLocks noChangeShapeType="1"/>
            </p:cNvSpPr>
            <p:nvPr/>
          </p:nvSpPr>
          <p:spPr bwMode="auto">
            <a:xfrm flipH="1">
              <a:off x="7518400" y="4292600"/>
              <a:ext cx="11113" cy="21955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ko-KR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27" name="Rectangle 141"/>
            <p:cNvSpPr>
              <a:spLocks noChangeArrowheads="1"/>
            </p:cNvSpPr>
            <p:nvPr/>
          </p:nvSpPr>
          <p:spPr bwMode="auto">
            <a:xfrm>
              <a:off x="3579815" y="5092701"/>
              <a:ext cx="2465388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Application tooling</a:t>
              </a:r>
              <a:endParaRPr lang="ko-KR" altLang="en-US" sz="16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28" name="Rectangle 142"/>
            <p:cNvSpPr>
              <a:spLocks noChangeArrowheads="1"/>
            </p:cNvSpPr>
            <p:nvPr/>
          </p:nvSpPr>
          <p:spPr bwMode="auto">
            <a:xfrm>
              <a:off x="3579815" y="5424487"/>
              <a:ext cx="2465388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Auxiliary tools</a:t>
              </a:r>
              <a:endParaRPr lang="ko-KR" altLang="en-US" sz="16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29" name="Rectangle 143"/>
            <p:cNvSpPr>
              <a:spLocks noChangeArrowheads="1"/>
            </p:cNvSpPr>
            <p:nvPr/>
          </p:nvSpPr>
          <p:spPr bwMode="auto">
            <a:xfrm>
              <a:off x="3579815" y="5776912"/>
              <a:ext cx="2465388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Market research and training</a:t>
              </a:r>
              <a:endParaRPr lang="en-US" altLang="ko-KR" sz="16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30" name="Rectangle 144"/>
            <p:cNvSpPr>
              <a:spLocks noChangeArrowheads="1"/>
            </p:cNvSpPr>
            <p:nvPr/>
          </p:nvSpPr>
          <p:spPr bwMode="auto">
            <a:xfrm>
              <a:off x="3579815" y="4346576"/>
              <a:ext cx="2465388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Detail</a:t>
              </a:r>
              <a:endParaRPr lang="ko-KR" altLang="en-US" sz="16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437394" name="Line 146"/>
            <p:cNvSpPr>
              <a:spLocks noChangeShapeType="1"/>
            </p:cNvSpPr>
            <p:nvPr/>
          </p:nvSpPr>
          <p:spPr bwMode="auto">
            <a:xfrm flipH="1">
              <a:off x="3446463" y="4306888"/>
              <a:ext cx="4762" cy="21955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ko-KR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7395" name="Line 147"/>
            <p:cNvSpPr>
              <a:spLocks noChangeShapeType="1"/>
            </p:cNvSpPr>
            <p:nvPr/>
          </p:nvSpPr>
          <p:spPr bwMode="auto">
            <a:xfrm>
              <a:off x="1638300" y="5041900"/>
              <a:ext cx="707548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dist="28398" dir="1593903" algn="ctr" rotWithShape="0">
                <a:schemeClr val="bg1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ko-KR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33" name="Rectangle 148"/>
            <p:cNvSpPr>
              <a:spLocks noChangeArrowheads="1"/>
            </p:cNvSpPr>
            <p:nvPr/>
          </p:nvSpPr>
          <p:spPr bwMode="auto">
            <a:xfrm>
              <a:off x="1735140" y="4716463"/>
              <a:ext cx="1606550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Equipment</a:t>
              </a:r>
              <a:endParaRPr lang="ko-KR" altLang="en-US" sz="16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34" name="Rectangle 149"/>
            <p:cNvSpPr>
              <a:spLocks noChangeArrowheads="1"/>
            </p:cNvSpPr>
            <p:nvPr/>
          </p:nvSpPr>
          <p:spPr bwMode="auto">
            <a:xfrm>
              <a:off x="6246814" y="4716463"/>
              <a:ext cx="1130300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altLang="ko-KR" sz="16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18,000,000</a:t>
              </a:r>
              <a:endParaRPr lang="en-US" altLang="ko-KR" sz="16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35" name="Rectangle 150"/>
            <p:cNvSpPr>
              <a:spLocks noChangeArrowheads="1"/>
            </p:cNvSpPr>
            <p:nvPr/>
          </p:nvSpPr>
          <p:spPr bwMode="auto">
            <a:xfrm>
              <a:off x="7704139" y="4729163"/>
              <a:ext cx="874713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3836" name="Rectangle 151"/>
            <p:cNvSpPr>
              <a:spLocks noChangeArrowheads="1"/>
            </p:cNvSpPr>
            <p:nvPr/>
          </p:nvSpPr>
          <p:spPr bwMode="auto">
            <a:xfrm>
              <a:off x="3579815" y="4716463"/>
              <a:ext cx="2465388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Milling machine</a:t>
              </a:r>
              <a:endParaRPr lang="ko-KR" altLang="en-US" sz="16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37" name="AutoShape 96"/>
            <p:cNvSpPr>
              <a:spLocks noChangeArrowheads="1"/>
            </p:cNvSpPr>
            <p:nvPr/>
          </p:nvSpPr>
          <p:spPr bwMode="auto">
            <a:xfrm>
              <a:off x="1643042" y="4286256"/>
              <a:ext cx="7143800" cy="2287582"/>
            </a:xfrm>
            <a:prstGeom prst="roundRect">
              <a:avLst>
                <a:gd name="adj" fmla="val 3644"/>
              </a:avLst>
            </a:prstGeom>
            <a:noFill/>
            <a:ln w="2857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Line 147"/>
            <p:cNvSpPr>
              <a:spLocks noChangeShapeType="1"/>
            </p:cNvSpPr>
            <p:nvPr/>
          </p:nvSpPr>
          <p:spPr bwMode="auto">
            <a:xfrm>
              <a:off x="1646238" y="4684713"/>
              <a:ext cx="707548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dist="28398" dir="1593903" algn="ctr" rotWithShape="0">
                <a:schemeClr val="bg1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ko-KR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Line 147"/>
            <p:cNvSpPr>
              <a:spLocks noChangeShapeType="1"/>
            </p:cNvSpPr>
            <p:nvPr/>
          </p:nvSpPr>
          <p:spPr bwMode="auto">
            <a:xfrm>
              <a:off x="1646238" y="6113463"/>
              <a:ext cx="707548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dist="28398" dir="1593903" algn="ctr" rotWithShape="0">
                <a:schemeClr val="bg1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ko-KR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137"/>
            <p:cNvSpPr>
              <a:spLocks noChangeShapeType="1"/>
            </p:cNvSpPr>
            <p:nvPr/>
          </p:nvSpPr>
          <p:spPr bwMode="auto">
            <a:xfrm flipH="1">
              <a:off x="6118225" y="4327525"/>
              <a:ext cx="11113" cy="21955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ko-KR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41" name="Rectangle 108"/>
            <p:cNvSpPr>
              <a:spLocks noChangeArrowheads="1"/>
            </p:cNvSpPr>
            <p:nvPr/>
          </p:nvSpPr>
          <p:spPr bwMode="auto">
            <a:xfrm>
              <a:off x="6230919" y="6127091"/>
              <a:ext cx="1130300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altLang="ko-KR" sz="1600" b="1" dirty="0" smtClean="0"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25,100,000</a:t>
              </a:r>
              <a:endParaRPr lang="en-US" altLang="ko-KR" sz="1600" b="1" dirty="0"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42" name="Rectangle 127"/>
            <p:cNvSpPr>
              <a:spLocks noChangeArrowheads="1"/>
            </p:cNvSpPr>
            <p:nvPr/>
          </p:nvSpPr>
          <p:spPr bwMode="auto">
            <a:xfrm>
              <a:off x="1731945" y="6127091"/>
              <a:ext cx="1606550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Total</a:t>
              </a:r>
              <a:endParaRPr lang="ko-KR" altLang="en-US" sz="16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33843" name="Rectangle 143"/>
            <p:cNvSpPr>
              <a:spLocks noChangeArrowheads="1"/>
            </p:cNvSpPr>
            <p:nvPr/>
          </p:nvSpPr>
          <p:spPr bwMode="auto">
            <a:xfrm>
              <a:off x="3591134" y="6127091"/>
              <a:ext cx="2465388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-</a:t>
              </a: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9ACA1-43E5-471D-9011-F80616C7BB6A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  <p:sp>
        <p:nvSpPr>
          <p:cNvPr id="35" name="직사각형 34"/>
          <p:cNvSpPr/>
          <p:nvPr/>
        </p:nvSpPr>
        <p:spPr>
          <a:xfrm>
            <a:off x="252082" y="72570"/>
            <a:ext cx="3676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3.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Conclusions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32" y="1500174"/>
            <a:ext cx="9156700" cy="4692650"/>
            <a:chOff x="0" y="1736725"/>
            <a:chExt cx="9156700" cy="4692650"/>
          </a:xfrm>
        </p:grpSpPr>
        <p:pic>
          <p:nvPicPr>
            <p:cNvPr id="34818" name="그림 78" descr="svisual_01-1.jpg"/>
            <p:cNvPicPr>
              <a:picLocks noChangeAspect="1"/>
            </p:cNvPicPr>
            <p:nvPr/>
          </p:nvPicPr>
          <p:blipFill>
            <a:blip r:embed="rId3"/>
            <a:srcRect b="18867"/>
            <a:stretch>
              <a:fillRect/>
            </a:stretch>
          </p:blipFill>
          <p:spPr bwMode="auto">
            <a:xfrm>
              <a:off x="0" y="3357563"/>
              <a:ext cx="9144000" cy="307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 bwMode="auto">
            <a:xfrm>
              <a:off x="1046138" y="4529088"/>
              <a:ext cx="78867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b="1" dirty="0" smtClean="0"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Times New Roman" pitchFamily="18" charset="0"/>
                  <a:ea typeface="HY바다M" pitchFamily="18" charset="-127"/>
                  <a:cs typeface="Times New Roman" pitchFamily="18" charset="0"/>
                </a:rPr>
                <a:t>Applied to various types of devices to reinforce and expanded device </a:t>
              </a:r>
              <a:endParaRPr lang="ko-KR" altLang="en-US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642910" y="5194870"/>
              <a:ext cx="85137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800" b="1" dirty="0" smtClean="0">
                  <a:effectLst>
                    <a:glow rad="101600">
                      <a:schemeClr val="bg1">
                        <a:lumMod val="50000"/>
                        <a:alpha val="60000"/>
                      </a:schemeClr>
                    </a:glow>
                  </a:effectLst>
                  <a:latin typeface="Times New Roman" pitchFamily="18" charset="0"/>
                  <a:ea typeface="HY바다M" pitchFamily="18" charset="-127"/>
                  <a:cs typeface="Times New Roman" pitchFamily="18" charset="0"/>
                </a:rPr>
                <a:t>Metal hybrid decontamination techniques used and improved processing techniques</a:t>
              </a:r>
              <a:endParaRPr lang="ko-KR" altLang="en-US" sz="1800" b="1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HY바다M" pitchFamily="18" charset="-127"/>
                <a:cs typeface="Times New Roman" pitchFamily="18" charset="0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500034" y="4005263"/>
              <a:ext cx="657228" cy="1373187"/>
              <a:chOff x="500034" y="4005263"/>
              <a:chExt cx="657228" cy="1373187"/>
            </a:xfrm>
          </p:grpSpPr>
          <p:grpSp>
            <p:nvGrpSpPr>
              <p:cNvPr id="34825" name="그룹 33"/>
              <p:cNvGrpSpPr>
                <a:grpSpLocks/>
              </p:cNvGrpSpPr>
              <p:nvPr/>
            </p:nvGrpSpPr>
            <p:grpSpPr bwMode="auto">
              <a:xfrm flipV="1">
                <a:off x="928662" y="4005263"/>
                <a:ext cx="228600" cy="723899"/>
                <a:chOff x="1085850" y="5337175"/>
                <a:chExt cx="228600" cy="723900"/>
              </a:xfrm>
            </p:grpSpPr>
            <p:cxnSp>
              <p:nvCxnSpPr>
                <p:cNvPr id="34829" name="AutoShape 35"/>
                <p:cNvCxnSpPr>
                  <a:cxnSpLocks noChangeShapeType="1"/>
                  <a:endCxn id="34831" idx="0"/>
                </p:cNvCxnSpPr>
                <p:nvPr/>
              </p:nvCxnSpPr>
              <p:spPr bwMode="auto">
                <a:xfrm>
                  <a:off x="1179513" y="5337175"/>
                  <a:ext cx="20637" cy="495300"/>
                </a:xfrm>
                <a:prstGeom prst="straightConnector1">
                  <a:avLst/>
                </a:prstGeom>
                <a:noFill/>
                <a:ln w="38100" cap="rnd">
                  <a:solidFill>
                    <a:srgbClr val="FFE101"/>
                  </a:solidFill>
                  <a:prstDash val="sysDot"/>
                  <a:round/>
                  <a:headEnd/>
                  <a:tailEnd/>
                </a:ln>
              </p:spPr>
            </p:cxnSp>
            <p:grpSp>
              <p:nvGrpSpPr>
                <p:cNvPr id="34830" name="Group 32"/>
                <p:cNvGrpSpPr>
                  <a:grpSpLocks/>
                </p:cNvGrpSpPr>
                <p:nvPr/>
              </p:nvGrpSpPr>
              <p:grpSpPr bwMode="auto">
                <a:xfrm>
                  <a:off x="1085850" y="5832475"/>
                  <a:ext cx="228600" cy="228600"/>
                  <a:chOff x="2016" y="1920"/>
                  <a:chExt cx="1680" cy="1680"/>
                </a:xfrm>
              </p:grpSpPr>
              <p:sp>
                <p:nvSpPr>
                  <p:cNvPr id="34831" name="Oval 33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E101"/>
                      </a:gs>
                      <a:gs pos="100000">
                        <a:srgbClr val="3E37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832" name="Freeform 34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573 w 1321"/>
                      <a:gd name="T1" fmla="*/ 4 h 712"/>
                      <a:gd name="T2" fmla="*/ 579 w 1321"/>
                      <a:gd name="T3" fmla="*/ 4 h 712"/>
                      <a:gd name="T4" fmla="*/ 581 w 1321"/>
                      <a:gd name="T5" fmla="*/ 4 h 712"/>
                      <a:gd name="T6" fmla="*/ 578 w 1321"/>
                      <a:gd name="T7" fmla="*/ 4 h 712"/>
                      <a:gd name="T8" fmla="*/ 571 w 1321"/>
                      <a:gd name="T9" fmla="*/ 4 h 712"/>
                      <a:gd name="T10" fmla="*/ 559 w 1321"/>
                      <a:gd name="T11" fmla="*/ 4 h 712"/>
                      <a:gd name="T12" fmla="*/ 544 w 1321"/>
                      <a:gd name="T13" fmla="*/ 4 h 712"/>
                      <a:gd name="T14" fmla="*/ 525 w 1321"/>
                      <a:gd name="T15" fmla="*/ 4 h 712"/>
                      <a:gd name="T16" fmla="*/ 504 w 1321"/>
                      <a:gd name="T17" fmla="*/ 4 h 712"/>
                      <a:gd name="T18" fmla="*/ 480 w 1321"/>
                      <a:gd name="T19" fmla="*/ 4 h 712"/>
                      <a:gd name="T20" fmla="*/ 453 w 1321"/>
                      <a:gd name="T21" fmla="*/ 4 h 712"/>
                      <a:gd name="T22" fmla="*/ 425 w 1321"/>
                      <a:gd name="T23" fmla="*/ 4 h 712"/>
                      <a:gd name="T24" fmla="*/ 393 w 1321"/>
                      <a:gd name="T25" fmla="*/ 4 h 712"/>
                      <a:gd name="T26" fmla="*/ 363 w 1321"/>
                      <a:gd name="T27" fmla="*/ 4 h 712"/>
                      <a:gd name="T28" fmla="*/ 350 w 1321"/>
                      <a:gd name="T29" fmla="*/ 4 h 712"/>
                      <a:gd name="T30" fmla="*/ 210 w 1321"/>
                      <a:gd name="T31" fmla="*/ 4 h 712"/>
                      <a:gd name="T32" fmla="*/ 208 w 1321"/>
                      <a:gd name="T33" fmla="*/ 4 h 712"/>
                      <a:gd name="T34" fmla="*/ 179 w 1321"/>
                      <a:gd name="T35" fmla="*/ 4 h 712"/>
                      <a:gd name="T36" fmla="*/ 154 w 1321"/>
                      <a:gd name="T37" fmla="*/ 4 h 712"/>
                      <a:gd name="T38" fmla="*/ 128 w 1321"/>
                      <a:gd name="T39" fmla="*/ 4 h 712"/>
                      <a:gd name="T40" fmla="*/ 106 w 1321"/>
                      <a:gd name="T41" fmla="*/ 4 h 712"/>
                      <a:gd name="T42" fmla="*/ 81 w 1321"/>
                      <a:gd name="T43" fmla="*/ 4 h 712"/>
                      <a:gd name="T44" fmla="*/ 65 w 1321"/>
                      <a:gd name="T45" fmla="*/ 4 h 712"/>
                      <a:gd name="T46" fmla="*/ 47 w 1321"/>
                      <a:gd name="T47" fmla="*/ 4 h 712"/>
                      <a:gd name="T48" fmla="*/ 26 w 1321"/>
                      <a:gd name="T49" fmla="*/ 4 h 712"/>
                      <a:gd name="T50" fmla="*/ 26 w 1321"/>
                      <a:gd name="T51" fmla="*/ 4 h 712"/>
                      <a:gd name="T52" fmla="*/ 18 w 1321"/>
                      <a:gd name="T53" fmla="*/ 4 h 712"/>
                      <a:gd name="T54" fmla="*/ 6 w 1321"/>
                      <a:gd name="T55" fmla="*/ 4 h 712"/>
                      <a:gd name="T56" fmla="*/ 0 w 1321"/>
                      <a:gd name="T57" fmla="*/ 4 h 712"/>
                      <a:gd name="T58" fmla="*/ 0 w 1321"/>
                      <a:gd name="T59" fmla="*/ 4 h 712"/>
                      <a:gd name="T60" fmla="*/ 4 w 1321"/>
                      <a:gd name="T61" fmla="*/ 4 h 712"/>
                      <a:gd name="T62" fmla="*/ 16 w 1321"/>
                      <a:gd name="T63" fmla="*/ 4 h 712"/>
                      <a:gd name="T64" fmla="*/ 26 w 1321"/>
                      <a:gd name="T65" fmla="*/ 4 h 712"/>
                      <a:gd name="T66" fmla="*/ 43 w 1321"/>
                      <a:gd name="T67" fmla="*/ 4 h 712"/>
                      <a:gd name="T68" fmla="*/ 67 w 1321"/>
                      <a:gd name="T69" fmla="*/ 4 h 712"/>
                      <a:gd name="T70" fmla="*/ 90 w 1321"/>
                      <a:gd name="T71" fmla="*/ 4 h 712"/>
                      <a:gd name="T72" fmla="*/ 120 w 1321"/>
                      <a:gd name="T73" fmla="*/ 4 h 712"/>
                      <a:gd name="T74" fmla="*/ 151 w 1321"/>
                      <a:gd name="T75" fmla="*/ 4 h 712"/>
                      <a:gd name="T76" fmla="*/ 181 w 1321"/>
                      <a:gd name="T77" fmla="*/ 4 h 712"/>
                      <a:gd name="T78" fmla="*/ 219 w 1321"/>
                      <a:gd name="T79" fmla="*/ 4 h 712"/>
                      <a:gd name="T80" fmla="*/ 256 w 1321"/>
                      <a:gd name="T81" fmla="*/ 4 h 712"/>
                      <a:gd name="T82" fmla="*/ 294 w 1321"/>
                      <a:gd name="T83" fmla="*/ 0 h 712"/>
                      <a:gd name="T84" fmla="*/ 294 w 1321"/>
                      <a:gd name="T85" fmla="*/ 0 h 712"/>
                      <a:gd name="T86" fmla="*/ 334 w 1321"/>
                      <a:gd name="T87" fmla="*/ 4 h 712"/>
                      <a:gd name="T88" fmla="*/ 372 w 1321"/>
                      <a:gd name="T89" fmla="*/ 4 h 712"/>
                      <a:gd name="T90" fmla="*/ 409 w 1321"/>
                      <a:gd name="T91" fmla="*/ 4 h 712"/>
                      <a:gd name="T92" fmla="*/ 444 w 1321"/>
                      <a:gd name="T93" fmla="*/ 4 h 712"/>
                      <a:gd name="T94" fmla="*/ 476 w 1321"/>
                      <a:gd name="T95" fmla="*/ 4 h 712"/>
                      <a:gd name="T96" fmla="*/ 505 w 1321"/>
                      <a:gd name="T97" fmla="*/ 4 h 712"/>
                      <a:gd name="T98" fmla="*/ 532 w 1321"/>
                      <a:gd name="T99" fmla="*/ 4 h 712"/>
                      <a:gd name="T100" fmla="*/ 553 w 1321"/>
                      <a:gd name="T101" fmla="*/ 4 h 712"/>
                      <a:gd name="T102" fmla="*/ 573 w 1321"/>
                      <a:gd name="T103" fmla="*/ 4 h 712"/>
                      <a:gd name="T104" fmla="*/ 573 w 1321"/>
                      <a:gd name="T105" fmla="*/ 4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100000">
                        <a:srgbClr val="FFE101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</p:grpSp>
          <p:grpSp>
            <p:nvGrpSpPr>
              <p:cNvPr id="34826" name="그룹 51"/>
              <p:cNvGrpSpPr>
                <a:grpSpLocks/>
              </p:cNvGrpSpPr>
              <p:nvPr/>
            </p:nvGrpSpPr>
            <p:grpSpPr bwMode="auto">
              <a:xfrm>
                <a:off x="500034" y="4691063"/>
                <a:ext cx="250825" cy="687387"/>
                <a:chOff x="415214" y="5648302"/>
                <a:chExt cx="252000" cy="687426"/>
              </a:xfrm>
            </p:grpSpPr>
            <p:cxnSp>
              <p:nvCxnSpPr>
                <p:cNvPr id="43" name="AutoShape 5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42809" y="5786422"/>
                  <a:ext cx="3190" cy="549306"/>
                </a:xfrm>
                <a:prstGeom prst="straightConnector1">
                  <a:avLst/>
                </a:prstGeom>
                <a:noFill/>
                <a:ln w="38100" cap="rnd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/>
                  <a:tailEnd/>
                </a:ln>
              </p:spPr>
            </p:cxnSp>
            <p:pic>
              <p:nvPicPr>
                <p:cNvPr id="34828" name="Picture 20" descr="원(1)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6000" contrast="6000"/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15214" y="5648302"/>
                  <a:ext cx="252000" cy="25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49" name="그룹 48"/>
            <p:cNvGrpSpPr/>
            <p:nvPr/>
          </p:nvGrpSpPr>
          <p:grpSpPr>
            <a:xfrm>
              <a:off x="500034" y="1736725"/>
              <a:ext cx="8261376" cy="2192341"/>
              <a:chOff x="500034" y="1736725"/>
              <a:chExt cx="8261376" cy="2192341"/>
            </a:xfrm>
          </p:grpSpPr>
          <p:grpSp>
            <p:nvGrpSpPr>
              <p:cNvPr id="46" name="그룹 45"/>
              <p:cNvGrpSpPr/>
              <p:nvPr/>
            </p:nvGrpSpPr>
            <p:grpSpPr>
              <a:xfrm>
                <a:off x="500034" y="1736725"/>
                <a:ext cx="1014418" cy="1987550"/>
                <a:chOff x="500034" y="1736725"/>
                <a:chExt cx="1014418" cy="1987550"/>
              </a:xfrm>
            </p:grpSpPr>
            <p:grpSp>
              <p:nvGrpSpPr>
                <p:cNvPr id="34838" name="그룹 32"/>
                <p:cNvGrpSpPr>
                  <a:grpSpLocks/>
                </p:cNvGrpSpPr>
                <p:nvPr/>
              </p:nvGrpSpPr>
              <p:grpSpPr bwMode="auto">
                <a:xfrm flipV="1">
                  <a:off x="500034" y="3057525"/>
                  <a:ext cx="228600" cy="666750"/>
                  <a:chOff x="1847850" y="4175125"/>
                  <a:chExt cx="228600" cy="666750"/>
                </a:xfrm>
              </p:grpSpPr>
              <p:cxnSp>
                <p:nvCxnSpPr>
                  <p:cNvPr id="34849" name="AutoShape 4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62150" y="4175125"/>
                    <a:ext cx="3175" cy="557213"/>
                  </a:xfrm>
                  <a:prstGeom prst="straightConnector1">
                    <a:avLst/>
                  </a:prstGeom>
                  <a:noFill/>
                  <a:ln w="38100" cap="rnd">
                    <a:solidFill>
                      <a:srgbClr val="92D365"/>
                    </a:solidFill>
                    <a:prstDash val="sysDot"/>
                    <a:round/>
                    <a:headEnd/>
                    <a:tailEnd/>
                  </a:ln>
                </p:spPr>
              </p:cxnSp>
              <p:grpSp>
                <p:nvGrpSpPr>
                  <p:cNvPr id="34850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1847850" y="4613275"/>
                    <a:ext cx="228600" cy="228600"/>
                    <a:chOff x="2016" y="1920"/>
                    <a:chExt cx="1680" cy="1680"/>
                  </a:xfrm>
                </p:grpSpPr>
                <p:sp>
                  <p:nvSpPr>
                    <p:cNvPr id="34851" name="Oval 4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1920"/>
                      <a:ext cx="1680" cy="168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92D365"/>
                        </a:gs>
                        <a:gs pos="100000">
                          <a:srgbClr val="44622F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4852" name="Freeform 41"/>
                    <p:cNvSpPr>
                      <a:spLocks/>
                    </p:cNvSpPr>
                    <p:nvPr/>
                  </p:nvSpPr>
                  <p:spPr bwMode="gray">
                    <a:xfrm>
                      <a:off x="2208" y="1948"/>
                      <a:ext cx="1296" cy="634"/>
                    </a:xfrm>
                    <a:custGeom>
                      <a:avLst/>
                      <a:gdLst>
                        <a:gd name="T0" fmla="*/ 573 w 1321"/>
                        <a:gd name="T1" fmla="*/ 4 h 712"/>
                        <a:gd name="T2" fmla="*/ 579 w 1321"/>
                        <a:gd name="T3" fmla="*/ 4 h 712"/>
                        <a:gd name="T4" fmla="*/ 581 w 1321"/>
                        <a:gd name="T5" fmla="*/ 4 h 712"/>
                        <a:gd name="T6" fmla="*/ 578 w 1321"/>
                        <a:gd name="T7" fmla="*/ 4 h 712"/>
                        <a:gd name="T8" fmla="*/ 571 w 1321"/>
                        <a:gd name="T9" fmla="*/ 4 h 712"/>
                        <a:gd name="T10" fmla="*/ 559 w 1321"/>
                        <a:gd name="T11" fmla="*/ 4 h 712"/>
                        <a:gd name="T12" fmla="*/ 544 w 1321"/>
                        <a:gd name="T13" fmla="*/ 4 h 712"/>
                        <a:gd name="T14" fmla="*/ 525 w 1321"/>
                        <a:gd name="T15" fmla="*/ 4 h 712"/>
                        <a:gd name="T16" fmla="*/ 504 w 1321"/>
                        <a:gd name="T17" fmla="*/ 4 h 712"/>
                        <a:gd name="T18" fmla="*/ 480 w 1321"/>
                        <a:gd name="T19" fmla="*/ 4 h 712"/>
                        <a:gd name="T20" fmla="*/ 453 w 1321"/>
                        <a:gd name="T21" fmla="*/ 4 h 712"/>
                        <a:gd name="T22" fmla="*/ 425 w 1321"/>
                        <a:gd name="T23" fmla="*/ 4 h 712"/>
                        <a:gd name="T24" fmla="*/ 393 w 1321"/>
                        <a:gd name="T25" fmla="*/ 4 h 712"/>
                        <a:gd name="T26" fmla="*/ 363 w 1321"/>
                        <a:gd name="T27" fmla="*/ 4 h 712"/>
                        <a:gd name="T28" fmla="*/ 350 w 1321"/>
                        <a:gd name="T29" fmla="*/ 4 h 712"/>
                        <a:gd name="T30" fmla="*/ 210 w 1321"/>
                        <a:gd name="T31" fmla="*/ 4 h 712"/>
                        <a:gd name="T32" fmla="*/ 208 w 1321"/>
                        <a:gd name="T33" fmla="*/ 4 h 712"/>
                        <a:gd name="T34" fmla="*/ 179 w 1321"/>
                        <a:gd name="T35" fmla="*/ 4 h 712"/>
                        <a:gd name="T36" fmla="*/ 154 w 1321"/>
                        <a:gd name="T37" fmla="*/ 4 h 712"/>
                        <a:gd name="T38" fmla="*/ 128 w 1321"/>
                        <a:gd name="T39" fmla="*/ 4 h 712"/>
                        <a:gd name="T40" fmla="*/ 106 w 1321"/>
                        <a:gd name="T41" fmla="*/ 4 h 712"/>
                        <a:gd name="T42" fmla="*/ 81 w 1321"/>
                        <a:gd name="T43" fmla="*/ 4 h 712"/>
                        <a:gd name="T44" fmla="*/ 65 w 1321"/>
                        <a:gd name="T45" fmla="*/ 4 h 712"/>
                        <a:gd name="T46" fmla="*/ 47 w 1321"/>
                        <a:gd name="T47" fmla="*/ 4 h 712"/>
                        <a:gd name="T48" fmla="*/ 26 w 1321"/>
                        <a:gd name="T49" fmla="*/ 4 h 712"/>
                        <a:gd name="T50" fmla="*/ 26 w 1321"/>
                        <a:gd name="T51" fmla="*/ 4 h 712"/>
                        <a:gd name="T52" fmla="*/ 18 w 1321"/>
                        <a:gd name="T53" fmla="*/ 4 h 712"/>
                        <a:gd name="T54" fmla="*/ 6 w 1321"/>
                        <a:gd name="T55" fmla="*/ 4 h 712"/>
                        <a:gd name="T56" fmla="*/ 0 w 1321"/>
                        <a:gd name="T57" fmla="*/ 4 h 712"/>
                        <a:gd name="T58" fmla="*/ 0 w 1321"/>
                        <a:gd name="T59" fmla="*/ 4 h 712"/>
                        <a:gd name="T60" fmla="*/ 4 w 1321"/>
                        <a:gd name="T61" fmla="*/ 4 h 712"/>
                        <a:gd name="T62" fmla="*/ 16 w 1321"/>
                        <a:gd name="T63" fmla="*/ 4 h 712"/>
                        <a:gd name="T64" fmla="*/ 26 w 1321"/>
                        <a:gd name="T65" fmla="*/ 4 h 712"/>
                        <a:gd name="T66" fmla="*/ 43 w 1321"/>
                        <a:gd name="T67" fmla="*/ 4 h 712"/>
                        <a:gd name="T68" fmla="*/ 67 w 1321"/>
                        <a:gd name="T69" fmla="*/ 4 h 712"/>
                        <a:gd name="T70" fmla="*/ 90 w 1321"/>
                        <a:gd name="T71" fmla="*/ 4 h 712"/>
                        <a:gd name="T72" fmla="*/ 120 w 1321"/>
                        <a:gd name="T73" fmla="*/ 4 h 712"/>
                        <a:gd name="T74" fmla="*/ 151 w 1321"/>
                        <a:gd name="T75" fmla="*/ 4 h 712"/>
                        <a:gd name="T76" fmla="*/ 181 w 1321"/>
                        <a:gd name="T77" fmla="*/ 4 h 712"/>
                        <a:gd name="T78" fmla="*/ 219 w 1321"/>
                        <a:gd name="T79" fmla="*/ 4 h 712"/>
                        <a:gd name="T80" fmla="*/ 256 w 1321"/>
                        <a:gd name="T81" fmla="*/ 4 h 712"/>
                        <a:gd name="T82" fmla="*/ 294 w 1321"/>
                        <a:gd name="T83" fmla="*/ 0 h 712"/>
                        <a:gd name="T84" fmla="*/ 294 w 1321"/>
                        <a:gd name="T85" fmla="*/ 0 h 712"/>
                        <a:gd name="T86" fmla="*/ 334 w 1321"/>
                        <a:gd name="T87" fmla="*/ 4 h 712"/>
                        <a:gd name="T88" fmla="*/ 372 w 1321"/>
                        <a:gd name="T89" fmla="*/ 4 h 712"/>
                        <a:gd name="T90" fmla="*/ 409 w 1321"/>
                        <a:gd name="T91" fmla="*/ 4 h 712"/>
                        <a:gd name="T92" fmla="*/ 444 w 1321"/>
                        <a:gd name="T93" fmla="*/ 4 h 712"/>
                        <a:gd name="T94" fmla="*/ 476 w 1321"/>
                        <a:gd name="T95" fmla="*/ 4 h 712"/>
                        <a:gd name="T96" fmla="*/ 505 w 1321"/>
                        <a:gd name="T97" fmla="*/ 4 h 712"/>
                        <a:gd name="T98" fmla="*/ 532 w 1321"/>
                        <a:gd name="T99" fmla="*/ 4 h 712"/>
                        <a:gd name="T100" fmla="*/ 553 w 1321"/>
                        <a:gd name="T101" fmla="*/ 4 h 712"/>
                        <a:gd name="T102" fmla="*/ 573 w 1321"/>
                        <a:gd name="T103" fmla="*/ 4 h 712"/>
                        <a:gd name="T104" fmla="*/ 573 w 1321"/>
                        <a:gd name="T105" fmla="*/ 4 h 712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1321"/>
                        <a:gd name="T160" fmla="*/ 0 h 712"/>
                        <a:gd name="T161" fmla="*/ 1321 w 1321"/>
                        <a:gd name="T162" fmla="*/ 712 h 712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1321" h="712">
                          <a:moveTo>
                            <a:pt x="1301" y="401"/>
                          </a:moveTo>
                          <a:lnTo>
                            <a:pt x="1317" y="442"/>
                          </a:lnTo>
                          <a:lnTo>
                            <a:pt x="1321" y="481"/>
                          </a:lnTo>
                          <a:lnTo>
                            <a:pt x="1315" y="516"/>
                          </a:lnTo>
                          <a:lnTo>
                            <a:pt x="1298" y="550"/>
                          </a:lnTo>
                          <a:lnTo>
                            <a:pt x="1272" y="579"/>
                          </a:lnTo>
                          <a:lnTo>
                            <a:pt x="1239" y="604"/>
                          </a:lnTo>
                          <a:lnTo>
                            <a:pt x="1196" y="628"/>
                          </a:lnTo>
                          <a:lnTo>
                            <a:pt x="1147" y="649"/>
                          </a:lnTo>
                          <a:lnTo>
                            <a:pt x="1092" y="667"/>
                          </a:lnTo>
                          <a:lnTo>
                            <a:pt x="1031" y="683"/>
                          </a:lnTo>
                          <a:lnTo>
                            <a:pt x="967" y="694"/>
                          </a:lnTo>
                          <a:lnTo>
                            <a:pt x="896" y="704"/>
                          </a:lnTo>
                          <a:lnTo>
                            <a:pt x="824" y="710"/>
                          </a:lnTo>
                          <a:lnTo>
                            <a:pt x="795" y="712"/>
                          </a:lnTo>
                          <a:lnTo>
                            <a:pt x="476" y="712"/>
                          </a:lnTo>
                          <a:lnTo>
                            <a:pt x="472" y="712"/>
                          </a:lnTo>
                          <a:lnTo>
                            <a:pt x="409" y="708"/>
                          </a:lnTo>
                          <a:lnTo>
                            <a:pt x="348" y="704"/>
                          </a:lnTo>
                          <a:lnTo>
                            <a:pt x="290" y="696"/>
                          </a:lnTo>
                          <a:lnTo>
                            <a:pt x="235" y="689"/>
                          </a:lnTo>
                          <a:lnTo>
                            <a:pt x="186" y="677"/>
                          </a:lnTo>
                          <a:lnTo>
                            <a:pt x="141" y="663"/>
                          </a:lnTo>
                          <a:lnTo>
                            <a:pt x="102" y="648"/>
                          </a:lnTo>
                          <a:lnTo>
                            <a:pt x="67" y="630"/>
                          </a:lnTo>
                          <a:lnTo>
                            <a:pt x="39" y="608"/>
                          </a:lnTo>
                          <a:lnTo>
                            <a:pt x="18" y="583"/>
                          </a:lnTo>
                          <a:lnTo>
                            <a:pt x="6" y="554"/>
                          </a:lnTo>
                          <a:lnTo>
                            <a:pt x="0" y="524"/>
                          </a:lnTo>
                          <a:lnTo>
                            <a:pt x="0" y="520"/>
                          </a:lnTo>
                          <a:lnTo>
                            <a:pt x="4" y="487"/>
                          </a:lnTo>
                          <a:lnTo>
                            <a:pt x="16" y="446"/>
                          </a:lnTo>
                          <a:lnTo>
                            <a:pt x="51" y="370"/>
                          </a:lnTo>
                          <a:lnTo>
                            <a:pt x="94" y="299"/>
                          </a:lnTo>
                          <a:lnTo>
                            <a:pt x="147" y="235"/>
                          </a:lnTo>
                          <a:lnTo>
                            <a:pt x="204" y="176"/>
                          </a:lnTo>
                          <a:lnTo>
                            <a:pt x="270" y="125"/>
                          </a:lnTo>
                          <a:lnTo>
                            <a:pt x="341" y="82"/>
                          </a:lnTo>
                          <a:lnTo>
                            <a:pt x="415" y="47"/>
                          </a:lnTo>
                          <a:lnTo>
                            <a:pt x="497" y="21"/>
                          </a:lnTo>
                          <a:lnTo>
                            <a:pt x="581" y="6"/>
                          </a:lnTo>
                          <a:lnTo>
                            <a:pt x="667" y="0"/>
                          </a:lnTo>
                          <a:lnTo>
                            <a:pt x="759" y="6"/>
                          </a:lnTo>
                          <a:lnTo>
                            <a:pt x="847" y="23"/>
                          </a:lnTo>
                          <a:lnTo>
                            <a:pt x="932" y="53"/>
                          </a:lnTo>
                          <a:lnTo>
                            <a:pt x="1010" y="90"/>
                          </a:lnTo>
                          <a:lnTo>
                            <a:pt x="1082" y="137"/>
                          </a:lnTo>
                          <a:lnTo>
                            <a:pt x="1149" y="194"/>
                          </a:lnTo>
                          <a:lnTo>
                            <a:pt x="1208" y="256"/>
                          </a:lnTo>
                          <a:lnTo>
                            <a:pt x="1258" y="325"/>
                          </a:lnTo>
                          <a:lnTo>
                            <a:pt x="1301" y="401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92D365"/>
                        </a:gs>
                      </a:gsLst>
                      <a:lin ang="5400000" scaled="1"/>
                    </a:gradFill>
                    <a:ln w="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  <p:grpSp>
              <p:nvGrpSpPr>
                <p:cNvPr id="34839" name="그룹 31"/>
                <p:cNvGrpSpPr>
                  <a:grpSpLocks/>
                </p:cNvGrpSpPr>
                <p:nvPr/>
              </p:nvGrpSpPr>
              <p:grpSpPr bwMode="auto">
                <a:xfrm flipV="1">
                  <a:off x="857224" y="2374900"/>
                  <a:ext cx="228600" cy="620713"/>
                  <a:chOff x="2686050" y="3073400"/>
                  <a:chExt cx="228600" cy="620713"/>
                </a:xfrm>
              </p:grpSpPr>
              <p:cxnSp>
                <p:nvCxnSpPr>
                  <p:cNvPr id="34845" name="AutoShape 4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801938" y="3073400"/>
                    <a:ext cx="1587" cy="434975"/>
                  </a:xfrm>
                  <a:prstGeom prst="straightConnector1">
                    <a:avLst/>
                  </a:prstGeom>
                  <a:noFill/>
                  <a:ln w="38100" cap="rnd">
                    <a:solidFill>
                      <a:srgbClr val="86CEF6"/>
                    </a:solidFill>
                    <a:prstDash val="sysDot"/>
                    <a:round/>
                    <a:headEnd/>
                    <a:tailEnd/>
                  </a:ln>
                </p:spPr>
              </p:cxnSp>
              <p:grpSp>
                <p:nvGrpSpPr>
                  <p:cNvPr id="34846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2686050" y="3465513"/>
                    <a:ext cx="228600" cy="228600"/>
                    <a:chOff x="2016" y="1920"/>
                    <a:chExt cx="1680" cy="1680"/>
                  </a:xfrm>
                </p:grpSpPr>
                <p:sp>
                  <p:nvSpPr>
                    <p:cNvPr id="34847" name="Oval 4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1920"/>
                      <a:ext cx="1680" cy="168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6CEF6"/>
                        </a:gs>
                        <a:gs pos="100000">
                          <a:srgbClr val="3E5F72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4848" name="Freeform 48"/>
                    <p:cNvSpPr>
                      <a:spLocks/>
                    </p:cNvSpPr>
                    <p:nvPr/>
                  </p:nvSpPr>
                  <p:spPr bwMode="gray">
                    <a:xfrm>
                      <a:off x="2208" y="1948"/>
                      <a:ext cx="1296" cy="634"/>
                    </a:xfrm>
                    <a:custGeom>
                      <a:avLst/>
                      <a:gdLst>
                        <a:gd name="T0" fmla="*/ 573 w 1321"/>
                        <a:gd name="T1" fmla="*/ 4 h 712"/>
                        <a:gd name="T2" fmla="*/ 579 w 1321"/>
                        <a:gd name="T3" fmla="*/ 4 h 712"/>
                        <a:gd name="T4" fmla="*/ 581 w 1321"/>
                        <a:gd name="T5" fmla="*/ 4 h 712"/>
                        <a:gd name="T6" fmla="*/ 578 w 1321"/>
                        <a:gd name="T7" fmla="*/ 4 h 712"/>
                        <a:gd name="T8" fmla="*/ 571 w 1321"/>
                        <a:gd name="T9" fmla="*/ 4 h 712"/>
                        <a:gd name="T10" fmla="*/ 559 w 1321"/>
                        <a:gd name="T11" fmla="*/ 4 h 712"/>
                        <a:gd name="T12" fmla="*/ 544 w 1321"/>
                        <a:gd name="T13" fmla="*/ 4 h 712"/>
                        <a:gd name="T14" fmla="*/ 525 w 1321"/>
                        <a:gd name="T15" fmla="*/ 4 h 712"/>
                        <a:gd name="T16" fmla="*/ 504 w 1321"/>
                        <a:gd name="T17" fmla="*/ 4 h 712"/>
                        <a:gd name="T18" fmla="*/ 480 w 1321"/>
                        <a:gd name="T19" fmla="*/ 4 h 712"/>
                        <a:gd name="T20" fmla="*/ 453 w 1321"/>
                        <a:gd name="T21" fmla="*/ 4 h 712"/>
                        <a:gd name="T22" fmla="*/ 425 w 1321"/>
                        <a:gd name="T23" fmla="*/ 4 h 712"/>
                        <a:gd name="T24" fmla="*/ 393 w 1321"/>
                        <a:gd name="T25" fmla="*/ 4 h 712"/>
                        <a:gd name="T26" fmla="*/ 363 w 1321"/>
                        <a:gd name="T27" fmla="*/ 4 h 712"/>
                        <a:gd name="T28" fmla="*/ 350 w 1321"/>
                        <a:gd name="T29" fmla="*/ 4 h 712"/>
                        <a:gd name="T30" fmla="*/ 210 w 1321"/>
                        <a:gd name="T31" fmla="*/ 4 h 712"/>
                        <a:gd name="T32" fmla="*/ 208 w 1321"/>
                        <a:gd name="T33" fmla="*/ 4 h 712"/>
                        <a:gd name="T34" fmla="*/ 179 w 1321"/>
                        <a:gd name="T35" fmla="*/ 4 h 712"/>
                        <a:gd name="T36" fmla="*/ 154 w 1321"/>
                        <a:gd name="T37" fmla="*/ 4 h 712"/>
                        <a:gd name="T38" fmla="*/ 128 w 1321"/>
                        <a:gd name="T39" fmla="*/ 4 h 712"/>
                        <a:gd name="T40" fmla="*/ 106 w 1321"/>
                        <a:gd name="T41" fmla="*/ 4 h 712"/>
                        <a:gd name="T42" fmla="*/ 81 w 1321"/>
                        <a:gd name="T43" fmla="*/ 4 h 712"/>
                        <a:gd name="T44" fmla="*/ 65 w 1321"/>
                        <a:gd name="T45" fmla="*/ 4 h 712"/>
                        <a:gd name="T46" fmla="*/ 47 w 1321"/>
                        <a:gd name="T47" fmla="*/ 4 h 712"/>
                        <a:gd name="T48" fmla="*/ 26 w 1321"/>
                        <a:gd name="T49" fmla="*/ 4 h 712"/>
                        <a:gd name="T50" fmla="*/ 26 w 1321"/>
                        <a:gd name="T51" fmla="*/ 4 h 712"/>
                        <a:gd name="T52" fmla="*/ 18 w 1321"/>
                        <a:gd name="T53" fmla="*/ 4 h 712"/>
                        <a:gd name="T54" fmla="*/ 6 w 1321"/>
                        <a:gd name="T55" fmla="*/ 4 h 712"/>
                        <a:gd name="T56" fmla="*/ 0 w 1321"/>
                        <a:gd name="T57" fmla="*/ 4 h 712"/>
                        <a:gd name="T58" fmla="*/ 0 w 1321"/>
                        <a:gd name="T59" fmla="*/ 4 h 712"/>
                        <a:gd name="T60" fmla="*/ 4 w 1321"/>
                        <a:gd name="T61" fmla="*/ 4 h 712"/>
                        <a:gd name="T62" fmla="*/ 16 w 1321"/>
                        <a:gd name="T63" fmla="*/ 4 h 712"/>
                        <a:gd name="T64" fmla="*/ 26 w 1321"/>
                        <a:gd name="T65" fmla="*/ 4 h 712"/>
                        <a:gd name="T66" fmla="*/ 43 w 1321"/>
                        <a:gd name="T67" fmla="*/ 4 h 712"/>
                        <a:gd name="T68" fmla="*/ 67 w 1321"/>
                        <a:gd name="T69" fmla="*/ 4 h 712"/>
                        <a:gd name="T70" fmla="*/ 90 w 1321"/>
                        <a:gd name="T71" fmla="*/ 4 h 712"/>
                        <a:gd name="T72" fmla="*/ 120 w 1321"/>
                        <a:gd name="T73" fmla="*/ 4 h 712"/>
                        <a:gd name="T74" fmla="*/ 151 w 1321"/>
                        <a:gd name="T75" fmla="*/ 4 h 712"/>
                        <a:gd name="T76" fmla="*/ 181 w 1321"/>
                        <a:gd name="T77" fmla="*/ 4 h 712"/>
                        <a:gd name="T78" fmla="*/ 219 w 1321"/>
                        <a:gd name="T79" fmla="*/ 4 h 712"/>
                        <a:gd name="T80" fmla="*/ 256 w 1321"/>
                        <a:gd name="T81" fmla="*/ 4 h 712"/>
                        <a:gd name="T82" fmla="*/ 294 w 1321"/>
                        <a:gd name="T83" fmla="*/ 0 h 712"/>
                        <a:gd name="T84" fmla="*/ 294 w 1321"/>
                        <a:gd name="T85" fmla="*/ 0 h 712"/>
                        <a:gd name="T86" fmla="*/ 334 w 1321"/>
                        <a:gd name="T87" fmla="*/ 4 h 712"/>
                        <a:gd name="T88" fmla="*/ 372 w 1321"/>
                        <a:gd name="T89" fmla="*/ 4 h 712"/>
                        <a:gd name="T90" fmla="*/ 409 w 1321"/>
                        <a:gd name="T91" fmla="*/ 4 h 712"/>
                        <a:gd name="T92" fmla="*/ 444 w 1321"/>
                        <a:gd name="T93" fmla="*/ 4 h 712"/>
                        <a:gd name="T94" fmla="*/ 476 w 1321"/>
                        <a:gd name="T95" fmla="*/ 4 h 712"/>
                        <a:gd name="T96" fmla="*/ 505 w 1321"/>
                        <a:gd name="T97" fmla="*/ 4 h 712"/>
                        <a:gd name="T98" fmla="*/ 532 w 1321"/>
                        <a:gd name="T99" fmla="*/ 4 h 712"/>
                        <a:gd name="T100" fmla="*/ 553 w 1321"/>
                        <a:gd name="T101" fmla="*/ 4 h 712"/>
                        <a:gd name="T102" fmla="*/ 573 w 1321"/>
                        <a:gd name="T103" fmla="*/ 4 h 712"/>
                        <a:gd name="T104" fmla="*/ 573 w 1321"/>
                        <a:gd name="T105" fmla="*/ 4 h 712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1321"/>
                        <a:gd name="T160" fmla="*/ 0 h 712"/>
                        <a:gd name="T161" fmla="*/ 1321 w 1321"/>
                        <a:gd name="T162" fmla="*/ 712 h 712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1321" h="712">
                          <a:moveTo>
                            <a:pt x="1301" y="401"/>
                          </a:moveTo>
                          <a:lnTo>
                            <a:pt x="1317" y="442"/>
                          </a:lnTo>
                          <a:lnTo>
                            <a:pt x="1321" y="481"/>
                          </a:lnTo>
                          <a:lnTo>
                            <a:pt x="1315" y="516"/>
                          </a:lnTo>
                          <a:lnTo>
                            <a:pt x="1298" y="550"/>
                          </a:lnTo>
                          <a:lnTo>
                            <a:pt x="1272" y="579"/>
                          </a:lnTo>
                          <a:lnTo>
                            <a:pt x="1239" y="604"/>
                          </a:lnTo>
                          <a:lnTo>
                            <a:pt x="1196" y="628"/>
                          </a:lnTo>
                          <a:lnTo>
                            <a:pt x="1147" y="649"/>
                          </a:lnTo>
                          <a:lnTo>
                            <a:pt x="1092" y="667"/>
                          </a:lnTo>
                          <a:lnTo>
                            <a:pt x="1031" y="683"/>
                          </a:lnTo>
                          <a:lnTo>
                            <a:pt x="967" y="694"/>
                          </a:lnTo>
                          <a:lnTo>
                            <a:pt x="896" y="704"/>
                          </a:lnTo>
                          <a:lnTo>
                            <a:pt x="824" y="710"/>
                          </a:lnTo>
                          <a:lnTo>
                            <a:pt x="795" y="712"/>
                          </a:lnTo>
                          <a:lnTo>
                            <a:pt x="476" y="712"/>
                          </a:lnTo>
                          <a:lnTo>
                            <a:pt x="472" y="712"/>
                          </a:lnTo>
                          <a:lnTo>
                            <a:pt x="409" y="708"/>
                          </a:lnTo>
                          <a:lnTo>
                            <a:pt x="348" y="704"/>
                          </a:lnTo>
                          <a:lnTo>
                            <a:pt x="290" y="696"/>
                          </a:lnTo>
                          <a:lnTo>
                            <a:pt x="235" y="689"/>
                          </a:lnTo>
                          <a:lnTo>
                            <a:pt x="186" y="677"/>
                          </a:lnTo>
                          <a:lnTo>
                            <a:pt x="141" y="663"/>
                          </a:lnTo>
                          <a:lnTo>
                            <a:pt x="102" y="648"/>
                          </a:lnTo>
                          <a:lnTo>
                            <a:pt x="67" y="630"/>
                          </a:lnTo>
                          <a:lnTo>
                            <a:pt x="39" y="608"/>
                          </a:lnTo>
                          <a:lnTo>
                            <a:pt x="18" y="583"/>
                          </a:lnTo>
                          <a:lnTo>
                            <a:pt x="6" y="554"/>
                          </a:lnTo>
                          <a:lnTo>
                            <a:pt x="0" y="524"/>
                          </a:lnTo>
                          <a:lnTo>
                            <a:pt x="0" y="520"/>
                          </a:lnTo>
                          <a:lnTo>
                            <a:pt x="4" y="487"/>
                          </a:lnTo>
                          <a:lnTo>
                            <a:pt x="16" y="446"/>
                          </a:lnTo>
                          <a:lnTo>
                            <a:pt x="51" y="370"/>
                          </a:lnTo>
                          <a:lnTo>
                            <a:pt x="94" y="299"/>
                          </a:lnTo>
                          <a:lnTo>
                            <a:pt x="147" y="235"/>
                          </a:lnTo>
                          <a:lnTo>
                            <a:pt x="204" y="176"/>
                          </a:lnTo>
                          <a:lnTo>
                            <a:pt x="270" y="125"/>
                          </a:lnTo>
                          <a:lnTo>
                            <a:pt x="341" y="82"/>
                          </a:lnTo>
                          <a:lnTo>
                            <a:pt x="415" y="47"/>
                          </a:lnTo>
                          <a:lnTo>
                            <a:pt x="497" y="21"/>
                          </a:lnTo>
                          <a:lnTo>
                            <a:pt x="581" y="6"/>
                          </a:lnTo>
                          <a:lnTo>
                            <a:pt x="667" y="0"/>
                          </a:lnTo>
                          <a:lnTo>
                            <a:pt x="759" y="6"/>
                          </a:lnTo>
                          <a:lnTo>
                            <a:pt x="847" y="23"/>
                          </a:lnTo>
                          <a:lnTo>
                            <a:pt x="932" y="53"/>
                          </a:lnTo>
                          <a:lnTo>
                            <a:pt x="1010" y="90"/>
                          </a:lnTo>
                          <a:lnTo>
                            <a:pt x="1082" y="137"/>
                          </a:lnTo>
                          <a:lnTo>
                            <a:pt x="1149" y="194"/>
                          </a:lnTo>
                          <a:lnTo>
                            <a:pt x="1208" y="256"/>
                          </a:lnTo>
                          <a:lnTo>
                            <a:pt x="1258" y="325"/>
                          </a:lnTo>
                          <a:lnTo>
                            <a:pt x="1301" y="401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BFDFF"/>
                        </a:gs>
                        <a:gs pos="100000">
                          <a:srgbClr val="86CEF6"/>
                        </a:gs>
                      </a:gsLst>
                      <a:lin ang="5400000" scaled="1"/>
                    </a:gradFill>
                    <a:ln w="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  <p:grpSp>
              <p:nvGrpSpPr>
                <p:cNvPr id="34840" name="그룹 30"/>
                <p:cNvGrpSpPr>
                  <a:grpSpLocks/>
                </p:cNvGrpSpPr>
                <p:nvPr/>
              </p:nvGrpSpPr>
              <p:grpSpPr bwMode="auto">
                <a:xfrm flipV="1">
                  <a:off x="1285852" y="1736725"/>
                  <a:ext cx="228600" cy="620713"/>
                  <a:chOff x="3562350" y="1893888"/>
                  <a:chExt cx="228600" cy="620712"/>
                </a:xfrm>
              </p:grpSpPr>
              <p:cxnSp>
                <p:nvCxnSpPr>
                  <p:cNvPr id="34841" name="AutoShape 5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676650" y="1893888"/>
                    <a:ext cx="3175" cy="549275"/>
                  </a:xfrm>
                  <a:prstGeom prst="straightConnector1">
                    <a:avLst/>
                  </a:prstGeom>
                  <a:noFill/>
                  <a:ln w="38100" cap="rnd">
                    <a:solidFill>
                      <a:srgbClr val="B67FF3"/>
                    </a:solidFill>
                    <a:prstDash val="sysDot"/>
                    <a:round/>
                    <a:headEnd/>
                    <a:tailEnd/>
                  </a:ln>
                </p:spPr>
              </p:cxnSp>
              <p:grpSp>
                <p:nvGrpSpPr>
                  <p:cNvPr id="34842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3562350" y="2286000"/>
                    <a:ext cx="228600" cy="228600"/>
                    <a:chOff x="2016" y="1920"/>
                    <a:chExt cx="1680" cy="1680"/>
                  </a:xfrm>
                </p:grpSpPr>
                <p:sp>
                  <p:nvSpPr>
                    <p:cNvPr id="34843" name="Oval 5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1920"/>
                      <a:ext cx="1680" cy="168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67FF3"/>
                        </a:gs>
                        <a:gs pos="100000">
                          <a:srgbClr val="543B70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4844" name="Freeform 54"/>
                    <p:cNvSpPr>
                      <a:spLocks/>
                    </p:cNvSpPr>
                    <p:nvPr/>
                  </p:nvSpPr>
                  <p:spPr bwMode="gray">
                    <a:xfrm>
                      <a:off x="2208" y="1948"/>
                      <a:ext cx="1296" cy="634"/>
                    </a:xfrm>
                    <a:custGeom>
                      <a:avLst/>
                      <a:gdLst>
                        <a:gd name="T0" fmla="*/ 573 w 1321"/>
                        <a:gd name="T1" fmla="*/ 4 h 712"/>
                        <a:gd name="T2" fmla="*/ 579 w 1321"/>
                        <a:gd name="T3" fmla="*/ 4 h 712"/>
                        <a:gd name="T4" fmla="*/ 581 w 1321"/>
                        <a:gd name="T5" fmla="*/ 4 h 712"/>
                        <a:gd name="T6" fmla="*/ 578 w 1321"/>
                        <a:gd name="T7" fmla="*/ 4 h 712"/>
                        <a:gd name="T8" fmla="*/ 571 w 1321"/>
                        <a:gd name="T9" fmla="*/ 4 h 712"/>
                        <a:gd name="T10" fmla="*/ 559 w 1321"/>
                        <a:gd name="T11" fmla="*/ 4 h 712"/>
                        <a:gd name="T12" fmla="*/ 544 w 1321"/>
                        <a:gd name="T13" fmla="*/ 4 h 712"/>
                        <a:gd name="T14" fmla="*/ 525 w 1321"/>
                        <a:gd name="T15" fmla="*/ 4 h 712"/>
                        <a:gd name="T16" fmla="*/ 504 w 1321"/>
                        <a:gd name="T17" fmla="*/ 4 h 712"/>
                        <a:gd name="T18" fmla="*/ 480 w 1321"/>
                        <a:gd name="T19" fmla="*/ 4 h 712"/>
                        <a:gd name="T20" fmla="*/ 453 w 1321"/>
                        <a:gd name="T21" fmla="*/ 4 h 712"/>
                        <a:gd name="T22" fmla="*/ 425 w 1321"/>
                        <a:gd name="T23" fmla="*/ 4 h 712"/>
                        <a:gd name="T24" fmla="*/ 393 w 1321"/>
                        <a:gd name="T25" fmla="*/ 4 h 712"/>
                        <a:gd name="T26" fmla="*/ 363 w 1321"/>
                        <a:gd name="T27" fmla="*/ 4 h 712"/>
                        <a:gd name="T28" fmla="*/ 350 w 1321"/>
                        <a:gd name="T29" fmla="*/ 4 h 712"/>
                        <a:gd name="T30" fmla="*/ 210 w 1321"/>
                        <a:gd name="T31" fmla="*/ 4 h 712"/>
                        <a:gd name="T32" fmla="*/ 208 w 1321"/>
                        <a:gd name="T33" fmla="*/ 4 h 712"/>
                        <a:gd name="T34" fmla="*/ 179 w 1321"/>
                        <a:gd name="T35" fmla="*/ 4 h 712"/>
                        <a:gd name="T36" fmla="*/ 154 w 1321"/>
                        <a:gd name="T37" fmla="*/ 4 h 712"/>
                        <a:gd name="T38" fmla="*/ 128 w 1321"/>
                        <a:gd name="T39" fmla="*/ 4 h 712"/>
                        <a:gd name="T40" fmla="*/ 106 w 1321"/>
                        <a:gd name="T41" fmla="*/ 4 h 712"/>
                        <a:gd name="T42" fmla="*/ 81 w 1321"/>
                        <a:gd name="T43" fmla="*/ 4 h 712"/>
                        <a:gd name="T44" fmla="*/ 65 w 1321"/>
                        <a:gd name="T45" fmla="*/ 4 h 712"/>
                        <a:gd name="T46" fmla="*/ 47 w 1321"/>
                        <a:gd name="T47" fmla="*/ 4 h 712"/>
                        <a:gd name="T48" fmla="*/ 26 w 1321"/>
                        <a:gd name="T49" fmla="*/ 4 h 712"/>
                        <a:gd name="T50" fmla="*/ 26 w 1321"/>
                        <a:gd name="T51" fmla="*/ 4 h 712"/>
                        <a:gd name="T52" fmla="*/ 18 w 1321"/>
                        <a:gd name="T53" fmla="*/ 4 h 712"/>
                        <a:gd name="T54" fmla="*/ 6 w 1321"/>
                        <a:gd name="T55" fmla="*/ 4 h 712"/>
                        <a:gd name="T56" fmla="*/ 0 w 1321"/>
                        <a:gd name="T57" fmla="*/ 4 h 712"/>
                        <a:gd name="T58" fmla="*/ 0 w 1321"/>
                        <a:gd name="T59" fmla="*/ 4 h 712"/>
                        <a:gd name="T60" fmla="*/ 4 w 1321"/>
                        <a:gd name="T61" fmla="*/ 4 h 712"/>
                        <a:gd name="T62" fmla="*/ 16 w 1321"/>
                        <a:gd name="T63" fmla="*/ 4 h 712"/>
                        <a:gd name="T64" fmla="*/ 26 w 1321"/>
                        <a:gd name="T65" fmla="*/ 4 h 712"/>
                        <a:gd name="T66" fmla="*/ 43 w 1321"/>
                        <a:gd name="T67" fmla="*/ 4 h 712"/>
                        <a:gd name="T68" fmla="*/ 67 w 1321"/>
                        <a:gd name="T69" fmla="*/ 4 h 712"/>
                        <a:gd name="T70" fmla="*/ 90 w 1321"/>
                        <a:gd name="T71" fmla="*/ 4 h 712"/>
                        <a:gd name="T72" fmla="*/ 120 w 1321"/>
                        <a:gd name="T73" fmla="*/ 4 h 712"/>
                        <a:gd name="T74" fmla="*/ 151 w 1321"/>
                        <a:gd name="T75" fmla="*/ 4 h 712"/>
                        <a:gd name="T76" fmla="*/ 181 w 1321"/>
                        <a:gd name="T77" fmla="*/ 4 h 712"/>
                        <a:gd name="T78" fmla="*/ 219 w 1321"/>
                        <a:gd name="T79" fmla="*/ 4 h 712"/>
                        <a:gd name="T80" fmla="*/ 256 w 1321"/>
                        <a:gd name="T81" fmla="*/ 4 h 712"/>
                        <a:gd name="T82" fmla="*/ 294 w 1321"/>
                        <a:gd name="T83" fmla="*/ 0 h 712"/>
                        <a:gd name="T84" fmla="*/ 294 w 1321"/>
                        <a:gd name="T85" fmla="*/ 0 h 712"/>
                        <a:gd name="T86" fmla="*/ 334 w 1321"/>
                        <a:gd name="T87" fmla="*/ 4 h 712"/>
                        <a:gd name="T88" fmla="*/ 372 w 1321"/>
                        <a:gd name="T89" fmla="*/ 4 h 712"/>
                        <a:gd name="T90" fmla="*/ 409 w 1321"/>
                        <a:gd name="T91" fmla="*/ 4 h 712"/>
                        <a:gd name="T92" fmla="*/ 444 w 1321"/>
                        <a:gd name="T93" fmla="*/ 4 h 712"/>
                        <a:gd name="T94" fmla="*/ 476 w 1321"/>
                        <a:gd name="T95" fmla="*/ 4 h 712"/>
                        <a:gd name="T96" fmla="*/ 505 w 1321"/>
                        <a:gd name="T97" fmla="*/ 4 h 712"/>
                        <a:gd name="T98" fmla="*/ 532 w 1321"/>
                        <a:gd name="T99" fmla="*/ 4 h 712"/>
                        <a:gd name="T100" fmla="*/ 553 w 1321"/>
                        <a:gd name="T101" fmla="*/ 4 h 712"/>
                        <a:gd name="T102" fmla="*/ 573 w 1321"/>
                        <a:gd name="T103" fmla="*/ 4 h 712"/>
                        <a:gd name="T104" fmla="*/ 573 w 1321"/>
                        <a:gd name="T105" fmla="*/ 4 h 712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1321"/>
                        <a:gd name="T160" fmla="*/ 0 h 712"/>
                        <a:gd name="T161" fmla="*/ 1321 w 1321"/>
                        <a:gd name="T162" fmla="*/ 712 h 712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1321" h="712">
                          <a:moveTo>
                            <a:pt x="1301" y="401"/>
                          </a:moveTo>
                          <a:lnTo>
                            <a:pt x="1317" y="442"/>
                          </a:lnTo>
                          <a:lnTo>
                            <a:pt x="1321" y="481"/>
                          </a:lnTo>
                          <a:lnTo>
                            <a:pt x="1315" y="516"/>
                          </a:lnTo>
                          <a:lnTo>
                            <a:pt x="1298" y="550"/>
                          </a:lnTo>
                          <a:lnTo>
                            <a:pt x="1272" y="579"/>
                          </a:lnTo>
                          <a:lnTo>
                            <a:pt x="1239" y="604"/>
                          </a:lnTo>
                          <a:lnTo>
                            <a:pt x="1196" y="628"/>
                          </a:lnTo>
                          <a:lnTo>
                            <a:pt x="1147" y="649"/>
                          </a:lnTo>
                          <a:lnTo>
                            <a:pt x="1092" y="667"/>
                          </a:lnTo>
                          <a:lnTo>
                            <a:pt x="1031" y="683"/>
                          </a:lnTo>
                          <a:lnTo>
                            <a:pt x="967" y="694"/>
                          </a:lnTo>
                          <a:lnTo>
                            <a:pt x="896" y="704"/>
                          </a:lnTo>
                          <a:lnTo>
                            <a:pt x="824" y="710"/>
                          </a:lnTo>
                          <a:lnTo>
                            <a:pt x="795" y="712"/>
                          </a:lnTo>
                          <a:lnTo>
                            <a:pt x="476" y="712"/>
                          </a:lnTo>
                          <a:lnTo>
                            <a:pt x="472" y="712"/>
                          </a:lnTo>
                          <a:lnTo>
                            <a:pt x="409" y="708"/>
                          </a:lnTo>
                          <a:lnTo>
                            <a:pt x="348" y="704"/>
                          </a:lnTo>
                          <a:lnTo>
                            <a:pt x="290" y="696"/>
                          </a:lnTo>
                          <a:lnTo>
                            <a:pt x="235" y="689"/>
                          </a:lnTo>
                          <a:lnTo>
                            <a:pt x="186" y="677"/>
                          </a:lnTo>
                          <a:lnTo>
                            <a:pt x="141" y="663"/>
                          </a:lnTo>
                          <a:lnTo>
                            <a:pt x="102" y="648"/>
                          </a:lnTo>
                          <a:lnTo>
                            <a:pt x="67" y="630"/>
                          </a:lnTo>
                          <a:lnTo>
                            <a:pt x="39" y="608"/>
                          </a:lnTo>
                          <a:lnTo>
                            <a:pt x="18" y="583"/>
                          </a:lnTo>
                          <a:lnTo>
                            <a:pt x="6" y="554"/>
                          </a:lnTo>
                          <a:lnTo>
                            <a:pt x="0" y="524"/>
                          </a:lnTo>
                          <a:lnTo>
                            <a:pt x="0" y="520"/>
                          </a:lnTo>
                          <a:lnTo>
                            <a:pt x="4" y="487"/>
                          </a:lnTo>
                          <a:lnTo>
                            <a:pt x="16" y="446"/>
                          </a:lnTo>
                          <a:lnTo>
                            <a:pt x="51" y="370"/>
                          </a:lnTo>
                          <a:lnTo>
                            <a:pt x="94" y="299"/>
                          </a:lnTo>
                          <a:lnTo>
                            <a:pt x="147" y="235"/>
                          </a:lnTo>
                          <a:lnTo>
                            <a:pt x="204" y="176"/>
                          </a:lnTo>
                          <a:lnTo>
                            <a:pt x="270" y="125"/>
                          </a:lnTo>
                          <a:lnTo>
                            <a:pt x="341" y="82"/>
                          </a:lnTo>
                          <a:lnTo>
                            <a:pt x="415" y="47"/>
                          </a:lnTo>
                          <a:lnTo>
                            <a:pt x="497" y="21"/>
                          </a:lnTo>
                          <a:lnTo>
                            <a:pt x="581" y="6"/>
                          </a:lnTo>
                          <a:lnTo>
                            <a:pt x="667" y="0"/>
                          </a:lnTo>
                          <a:lnTo>
                            <a:pt x="759" y="6"/>
                          </a:lnTo>
                          <a:lnTo>
                            <a:pt x="847" y="23"/>
                          </a:lnTo>
                          <a:lnTo>
                            <a:pt x="932" y="53"/>
                          </a:lnTo>
                          <a:lnTo>
                            <a:pt x="1010" y="90"/>
                          </a:lnTo>
                          <a:lnTo>
                            <a:pt x="1082" y="137"/>
                          </a:lnTo>
                          <a:lnTo>
                            <a:pt x="1149" y="194"/>
                          </a:lnTo>
                          <a:lnTo>
                            <a:pt x="1208" y="256"/>
                          </a:lnTo>
                          <a:lnTo>
                            <a:pt x="1258" y="325"/>
                          </a:lnTo>
                          <a:lnTo>
                            <a:pt x="1301" y="401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67FF3"/>
                        </a:gs>
                      </a:gsLst>
                      <a:lin ang="5400000" scaled="1"/>
                    </a:gradFill>
                    <a:ln w="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  <p:sp>
            <p:nvSpPr>
              <p:cNvPr id="37" name="TextBox 36"/>
              <p:cNvSpPr txBox="1"/>
              <p:nvPr/>
            </p:nvSpPr>
            <p:spPr bwMode="auto">
              <a:xfrm>
                <a:off x="1357290" y="2174878"/>
                <a:ext cx="6926317" cy="400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b="1" dirty="0" smtClean="0">
                    <a:ln w="3175">
                      <a:noFill/>
                    </a:ln>
                    <a:solidFill>
                      <a:srgbClr val="FF0000"/>
                    </a:solidFill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Decrease production of drum by increasing its disposal</a:t>
                </a:r>
                <a:endParaRPr lang="ko-KR" altLang="en-US" b="1" dirty="0">
                  <a:effectLst>
                    <a:glow rad="101600">
                      <a:srgbClr val="7030A0">
                        <a:alpha val="60000"/>
                      </a:srgbClr>
                    </a:glow>
                  </a:effectLst>
                  <a:latin typeface="Times New Roman" pitchFamily="18" charset="0"/>
                  <a:ea typeface="HY바다M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 bwMode="auto">
              <a:xfrm>
                <a:off x="979462" y="2811458"/>
                <a:ext cx="72866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b="1" dirty="0" smtClean="0">
                    <a:effectLst>
                      <a:glow rad="101600">
                        <a:srgbClr val="00B050">
                          <a:alpha val="60000"/>
                        </a:srgbClr>
                      </a:glow>
                    </a:effectLst>
                    <a:latin typeface="Times New Roman" pitchFamily="18" charset="0"/>
                    <a:ea typeface="HY바다M" pitchFamily="18" charset="-127"/>
                    <a:cs typeface="Times New Roman" pitchFamily="18" charset="0"/>
                  </a:rPr>
                  <a:t>Efficiency and Environment Improvement by Optimal operation</a:t>
                </a:r>
                <a:endParaRPr lang="ko-KR" altLang="en-US" b="1" dirty="0">
                  <a:effectLst>
                    <a:glow rad="101600">
                      <a:srgbClr val="00B050">
                        <a:alpha val="60000"/>
                      </a:srgbClr>
                    </a:glow>
                  </a:effectLst>
                  <a:latin typeface="Times New Roman" pitchFamily="18" charset="0"/>
                  <a:ea typeface="HY바다M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 bwMode="auto">
              <a:xfrm>
                <a:off x="617510" y="3528956"/>
                <a:ext cx="81439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b="1" dirty="0" smtClean="0">
                    <a:effectLst>
                      <a:glow rad="101600">
                        <a:srgbClr val="00B0F0">
                          <a:alpha val="60000"/>
                        </a:srgbClr>
                      </a:glow>
                    </a:effectLst>
                    <a:latin typeface="Times New Roman" pitchFamily="18" charset="0"/>
                    <a:ea typeface="HY바다M" pitchFamily="18" charset="-127"/>
                    <a:cs typeface="Times New Roman" pitchFamily="18" charset="0"/>
                  </a:rPr>
                  <a:t>Decontamination Process Standardization of its disposal metal </a:t>
                </a:r>
                <a:r>
                  <a:rPr lang="en-US" altLang="ko-KR" b="1" dirty="0" err="1" smtClean="0">
                    <a:effectLst>
                      <a:glow rad="101600">
                        <a:srgbClr val="00B0F0">
                          <a:alpha val="60000"/>
                        </a:srgbClr>
                      </a:glow>
                    </a:effectLst>
                    <a:latin typeface="Times New Roman" pitchFamily="18" charset="0"/>
                    <a:ea typeface="HY바다M" pitchFamily="18" charset="-127"/>
                    <a:cs typeface="Times New Roman" pitchFamily="18" charset="0"/>
                  </a:rPr>
                  <a:t>radwastes</a:t>
                </a:r>
                <a:endParaRPr lang="ko-KR" altLang="en-US" b="1" dirty="0">
                  <a:effectLst>
                    <a:glow rad="101600">
                      <a:srgbClr val="00B0F0">
                        <a:alpha val="60000"/>
                      </a:srgbClr>
                    </a:glow>
                  </a:effectLst>
                  <a:latin typeface="Times New Roman" pitchFamily="18" charset="0"/>
                  <a:ea typeface="HY바다M" pitchFamily="18" charset="-127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제목마스터샘플2"/>
          <p:cNvPicPr>
            <a:picLocks noChangeAspect="1" noChangeArrowheads="1"/>
          </p:cNvPicPr>
          <p:nvPr/>
        </p:nvPicPr>
        <p:blipFill>
          <a:blip r:embed="rId3"/>
          <a:srcRect t="4863" r="326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8581" name="WordArt 5"/>
          <p:cNvSpPr>
            <a:spLocks noChangeArrowheads="1" noChangeShapeType="1" noTextEdit="1"/>
          </p:cNvSpPr>
          <p:nvPr/>
        </p:nvSpPr>
        <p:spPr bwMode="auto">
          <a:xfrm>
            <a:off x="1214414" y="2428869"/>
            <a:ext cx="6929485" cy="11430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491"/>
              </a:avLst>
            </a:prstTxWarp>
          </a:bodyPr>
          <a:lstStyle/>
          <a:p>
            <a:pPr algn="ctr">
              <a:defRPr/>
            </a:pPr>
            <a:r>
              <a:rPr lang="en-US" altLang="ko-KR" sz="3600" b="1" kern="10" dirty="0" smtClean="0">
                <a:ln w="19050">
                  <a:solidFill>
                    <a:schemeClr val="tx1">
                      <a:alpha val="80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휴먼둥근헤드라인"/>
                <a:cs typeface="Times New Roman" pitchFamily="18" charset="0"/>
              </a:rPr>
              <a:t>Thank you for your attention!!! </a:t>
            </a:r>
            <a:endParaRPr lang="ko-KR" altLang="en-US" sz="3600" b="1" kern="10" dirty="0">
              <a:ln w="19050">
                <a:solidFill>
                  <a:schemeClr val="tx1">
                    <a:alpha val="80000"/>
                  </a:schemeClr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Times New Roman" pitchFamily="18" charset="0"/>
              <a:ea typeface="휴먼둥근헤드라인"/>
              <a:cs typeface="Times New Roman" pitchFamily="18" charset="0"/>
            </a:endParaRPr>
          </a:p>
        </p:txBody>
      </p:sp>
      <p:pic>
        <p:nvPicPr>
          <p:cNvPr id="7" name="그림 6" descr="버블퍼지는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 l="39028" t="4424" b="31310"/>
          <a:stretch>
            <a:fillRect/>
          </a:stretch>
        </p:blipFill>
        <p:spPr>
          <a:xfrm flipH="1">
            <a:off x="2300498" y="1564700"/>
            <a:ext cx="4500594" cy="2364366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2214546" y="5780006"/>
            <a:ext cx="4714908" cy="935142"/>
            <a:chOff x="2214546" y="5922858"/>
            <a:chExt cx="4714908" cy="935142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214546" y="6500834"/>
              <a:ext cx="4714908" cy="357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b="1" dirty="0" err="1" smtClean="0">
                  <a:solidFill>
                    <a:srgbClr val="0000CC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Sunkwang</a:t>
              </a:r>
              <a:r>
                <a:rPr lang="en-US" altLang="ko-KR" b="1" dirty="0" smtClean="0">
                  <a:solidFill>
                    <a:srgbClr val="0000CC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 Atomic Energy Safety Co. Ltd.</a:t>
              </a:r>
              <a:endParaRPr lang="ko-KR" altLang="en-US" b="1" dirty="0">
                <a:solidFill>
                  <a:srgbClr val="0000CC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pic>
          <p:nvPicPr>
            <p:cNvPr id="10" name="Picture 5" descr="\\Choiyoungku\문서양식\회사관련\회사로고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52910" y="5922858"/>
              <a:ext cx="642942" cy="6033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6" name="AutoShape 6"/>
          <p:cNvSpPr>
            <a:spLocks noChangeArrowheads="1"/>
          </p:cNvSpPr>
          <p:nvPr/>
        </p:nvSpPr>
        <p:spPr bwMode="auto">
          <a:xfrm>
            <a:off x="825500" y="2389188"/>
            <a:ext cx="7389813" cy="396877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57150" cmpd="thickThin" algn="ctr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endParaRPr lang="ko-KR" altLang="ko-KR" sz="2200"/>
          </a:p>
        </p:txBody>
      </p:sp>
      <p:sp>
        <p:nvSpPr>
          <p:cNvPr id="15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A77AD-737A-42FF-B648-CB4484E06702}" type="slidenum">
              <a:rPr lang="en-US" altLang="ko-KR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17" name="직사각형 16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pic>
        <p:nvPicPr>
          <p:cNvPr id="13" name="그림 12" descr="공조설비 해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500570"/>
            <a:ext cx="3425109" cy="256883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그림 13" descr="폐그레이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4435" y="4495530"/>
            <a:ext cx="3452077" cy="258905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6" name="그림 15" descr="HEPA필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50" y="4530868"/>
            <a:ext cx="3407608" cy="2555707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6152" name="그룹 22"/>
          <p:cNvGrpSpPr>
            <a:grpSpLocks/>
          </p:cNvGrpSpPr>
          <p:nvPr/>
        </p:nvGrpSpPr>
        <p:grpSpPr bwMode="auto">
          <a:xfrm>
            <a:off x="-20638" y="1052513"/>
            <a:ext cx="7807348" cy="592137"/>
            <a:chOff x="-20638" y="1052513"/>
            <a:chExt cx="9164638" cy="592137"/>
          </a:xfrm>
        </p:grpSpPr>
        <p:sp>
          <p:nvSpPr>
            <p:cNvPr id="424974" name="AutoShape 14"/>
            <p:cNvSpPr>
              <a:spLocks noChangeArrowheads="1"/>
            </p:cNvSpPr>
            <p:nvPr/>
          </p:nvSpPr>
          <p:spPr bwMode="auto">
            <a:xfrm>
              <a:off x="-20638" y="1052513"/>
              <a:ext cx="9164638" cy="592137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folHlink">
                    <a:alpha val="60001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5300" y="1093788"/>
              <a:ext cx="8220104" cy="5232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altLang="ko-K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2-1. Status of Treatments in Korea</a:t>
              </a:r>
              <a:endPara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</p:grp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85986" y="1686592"/>
            <a:ext cx="67720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7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Generation of Metal </a:t>
            </a:r>
            <a:r>
              <a:rPr lang="en-US" altLang="ko-KR" sz="2600" b="1" dirty="0" err="1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Radwasets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 from NPPs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157289" y="2571744"/>
            <a:ext cx="6772297" cy="35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altLang="ko-KR" sz="24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Facilities Improvement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altLang="ko-KR" sz="2400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   - reactor building and auxiliary building</a:t>
            </a:r>
            <a:endParaRPr lang="en-US" altLang="ko-KR" sz="2400" b="1" dirty="0">
              <a:solidFill>
                <a:srgbClr val="000066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altLang="ko-KR" sz="24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Equipment Performance Improvement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altLang="ko-KR" sz="2400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   - air and water purification systems</a:t>
            </a:r>
            <a:endParaRPr lang="ko-KR" altLang="en-US" sz="2400" b="1" dirty="0">
              <a:solidFill>
                <a:srgbClr val="000066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Blip>
                <a:blip r:embed="rId8"/>
              </a:buBlip>
            </a:pPr>
            <a:r>
              <a:rPr lang="ko-KR" altLang="en-US" sz="24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Replace Aging Facilities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altLang="ko-KR" sz="2400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   - various waste materials, grating, library, etc.</a:t>
            </a:r>
            <a:endParaRPr lang="en-US" altLang="ko-KR" sz="2400" b="1" dirty="0">
              <a:solidFill>
                <a:srgbClr val="000066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모서리가 둥근 직사각형 20"/>
          <p:cNvSpPr/>
          <p:nvPr/>
        </p:nvSpPr>
        <p:spPr bwMode="auto">
          <a:xfrm>
            <a:off x="655103" y="3621083"/>
            <a:ext cx="7877338" cy="2593999"/>
          </a:xfrm>
          <a:prstGeom prst="roundRect">
            <a:avLst>
              <a:gd name="adj" fmla="val 5038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9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B3CCB-CB1C-4A10-9DFB-551A710280E9}" type="slidenum">
              <a:rPr lang="en-US" altLang="ko-KR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423993" name="AutoShape 57"/>
          <p:cNvSpPr>
            <a:spLocks noChangeArrowheads="1"/>
          </p:cNvSpPr>
          <p:nvPr/>
        </p:nvSpPr>
        <p:spPr bwMode="gray">
          <a:xfrm>
            <a:off x="642910" y="4515084"/>
            <a:ext cx="7929618" cy="1705392"/>
          </a:xfrm>
          <a:prstGeom prst="roundRect">
            <a:avLst>
              <a:gd name="adj" fmla="val 7218"/>
            </a:avLst>
          </a:prstGeom>
          <a:solidFill>
            <a:srgbClr val="91F7F9"/>
          </a:solidFill>
          <a:ln w="3175">
            <a:noFill/>
            <a:round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algn="ctr" latinLnBrk="0">
              <a:defRPr/>
            </a:pPr>
            <a:endParaRPr kumimoji="0" lang="ko-KR" altLang="ko-KR" sz="1800">
              <a:latin typeface="Arial" charset="0"/>
              <a:ea typeface="굴림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611188" y="1773238"/>
            <a:ext cx="7848600" cy="1682750"/>
            <a:chOff x="611188" y="1773238"/>
            <a:chExt cx="7848600" cy="1682750"/>
          </a:xfrm>
        </p:grpSpPr>
        <p:sp>
          <p:nvSpPr>
            <p:cNvPr id="423939" name="AutoShape 3"/>
            <p:cNvSpPr>
              <a:spLocks noChangeArrowheads="1"/>
            </p:cNvSpPr>
            <p:nvPr/>
          </p:nvSpPr>
          <p:spPr bwMode="auto">
            <a:xfrm>
              <a:off x="641350" y="2287588"/>
              <a:ext cx="7818438" cy="1168400"/>
            </a:xfrm>
            <a:prstGeom prst="roundRect">
              <a:avLst>
                <a:gd name="adj" fmla="val 1472"/>
              </a:avLst>
            </a:prstGeom>
            <a:solidFill>
              <a:schemeClr val="bg1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>
              <a:outerShdw dist="63500" dir="2212194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sz="1600">
                  <a:solidFill>
                    <a:srgbClr val="000099"/>
                  </a:solidFill>
                  <a:latin typeface="HY견고딕" pitchFamily="18" charset="-127"/>
                </a:rPr>
                <a:t> </a:t>
              </a:r>
            </a:p>
          </p:txBody>
        </p:sp>
        <p:grpSp>
          <p:nvGrpSpPr>
            <p:cNvPr id="7216" name="그룹 29"/>
            <p:cNvGrpSpPr>
              <a:grpSpLocks/>
            </p:cNvGrpSpPr>
            <p:nvPr/>
          </p:nvGrpSpPr>
          <p:grpSpPr bwMode="auto">
            <a:xfrm>
              <a:off x="611188" y="1773238"/>
              <a:ext cx="3519487" cy="576262"/>
              <a:chOff x="611188" y="1773238"/>
              <a:chExt cx="3519487" cy="576262"/>
            </a:xfrm>
          </p:grpSpPr>
          <p:pic>
            <p:nvPicPr>
              <p:cNvPr id="7220" name="Picture 2" descr="바_1111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6000"/>
              </a:blip>
              <a:srcRect/>
              <a:stretch>
                <a:fillRect/>
              </a:stretch>
            </p:blipFill>
            <p:spPr bwMode="auto">
              <a:xfrm>
                <a:off x="611188" y="1773238"/>
                <a:ext cx="3519487" cy="576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3974" name="Text Box 38"/>
              <p:cNvSpPr txBox="1">
                <a:spLocks noChangeArrowheads="1"/>
              </p:cNvSpPr>
              <p:nvPr/>
            </p:nvSpPr>
            <p:spPr bwMode="auto">
              <a:xfrm>
                <a:off x="682625" y="1816100"/>
                <a:ext cx="331311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2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ko-KR" altLang="en-US" sz="2200" b="1" dirty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 </a:t>
                </a:r>
                <a:r>
                  <a:rPr lang="en-US" altLang="ko-KR" sz="2200" b="1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Amounts of drums</a:t>
                </a:r>
                <a:r>
                  <a:rPr lang="ko-KR" altLang="en-US" sz="2200" b="1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 </a:t>
                </a:r>
                <a:endParaRPr lang="ko-KR" altLang="en-US" sz="22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</p:grpSp>
        <p:sp>
          <p:nvSpPr>
            <p:cNvPr id="7217" name="Text Box 43"/>
            <p:cNvSpPr txBox="1">
              <a:spLocks noChangeArrowheads="1"/>
            </p:cNvSpPr>
            <p:nvPr/>
          </p:nvSpPr>
          <p:spPr bwMode="auto">
            <a:xfrm>
              <a:off x="957263" y="2463800"/>
              <a:ext cx="7502525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200" b="1" dirty="0" smtClean="0"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 Average of about 200 drums occurred in last three years</a:t>
              </a:r>
            </a:p>
            <a:p>
              <a:pPr>
                <a:spcBef>
                  <a:spcPct val="50000"/>
                </a:spcBef>
              </a:pPr>
              <a:r>
                <a:rPr lang="en-US" altLang="ko-KR" sz="2200" b="1" dirty="0" smtClean="0"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 Increased volume of its disposal due to recycle activation </a:t>
              </a:r>
              <a:endParaRPr lang="ko-KR" altLang="en-US" sz="2200" b="1" dirty="0"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pic>
          <p:nvPicPr>
            <p:cNvPr id="7218" name="Picture 2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6452" y="2583762"/>
              <a:ext cx="238162" cy="252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19" name="Picture 2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0966" y="3077254"/>
              <a:ext cx="238162" cy="252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28596" y="1071546"/>
            <a:ext cx="6572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5"/>
              </a:buBlip>
              <a:defRPr/>
            </a:pPr>
            <a:r>
              <a:rPr lang="ko-KR" altLang="en-US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8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Generation of Metal </a:t>
            </a:r>
            <a:r>
              <a:rPr lang="en-US" altLang="ko-KR" sz="2800" b="1" dirty="0" err="1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Radwaste</a:t>
            </a:r>
            <a:r>
              <a:rPr lang="en-US" altLang="ko-KR" sz="28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 Drum</a:t>
            </a:r>
            <a:endParaRPr lang="ko-KR" altLang="en-US" sz="28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7175" name="Rectangle 58"/>
          <p:cNvSpPr>
            <a:spLocks noChangeArrowheads="1"/>
          </p:cNvSpPr>
          <p:nvPr/>
        </p:nvSpPr>
        <p:spPr bwMode="auto">
          <a:xfrm>
            <a:off x="828675" y="4149725"/>
            <a:ext cx="7488238" cy="574675"/>
          </a:xfrm>
          <a:prstGeom prst="rect">
            <a:avLst/>
          </a:prstGeom>
          <a:gradFill rotWithShape="1">
            <a:gsLst>
              <a:gs pos="0">
                <a:srgbClr val="A9FFFF"/>
              </a:gs>
              <a:gs pos="50000">
                <a:srgbClr val="00FFFF"/>
              </a:gs>
              <a:gs pos="100000">
                <a:srgbClr val="A9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/>
          </a:p>
        </p:txBody>
      </p:sp>
      <p:graphicFrame>
        <p:nvGraphicFramePr>
          <p:cNvPr id="424122" name="Group 186"/>
          <p:cNvGraphicFramePr>
            <a:graphicFrameLocks noGrp="1"/>
          </p:cNvGraphicFramePr>
          <p:nvPr>
            <p:ph sz="half" idx="1"/>
          </p:nvPr>
        </p:nvGraphicFramePr>
        <p:xfrm>
          <a:off x="841375" y="4149725"/>
          <a:ext cx="7475538" cy="1873251"/>
        </p:xfrm>
        <a:graphic>
          <a:graphicData uri="http://schemas.openxmlformats.org/drawingml/2006/table">
            <a:tbl>
              <a:tblPr/>
              <a:tblGrid>
                <a:gridCol w="1663700"/>
                <a:gridCol w="1449388"/>
                <a:gridCol w="1455737"/>
                <a:gridCol w="1452563"/>
                <a:gridCol w="145415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            Year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Unit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2010 (July)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/>
                    </a:gra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#1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247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136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#2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Total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303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203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9" name="Text Box 60"/>
          <p:cNvSpPr txBox="1">
            <a:spLocks noChangeArrowheads="1"/>
          </p:cNvSpPr>
          <p:nvPr/>
        </p:nvSpPr>
        <p:spPr bwMode="auto">
          <a:xfrm>
            <a:off x="6786579" y="3803650"/>
            <a:ext cx="16732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(units: drums)</a:t>
            </a:r>
            <a:endParaRPr lang="en-US" altLang="ko-KR" sz="14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4BF59-FD8E-42FE-86A7-EF71852BA71C}" type="slidenum">
              <a:rPr lang="en-US" altLang="ko-KR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428596" y="1162692"/>
            <a:ext cx="5000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8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Storage of Metal </a:t>
            </a:r>
            <a:r>
              <a:rPr lang="en-US" altLang="ko-KR" sz="2800" b="1" dirty="0" err="1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Radwastes</a:t>
            </a:r>
            <a:endParaRPr lang="ko-KR" altLang="en-US" sz="28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pic>
        <p:nvPicPr>
          <p:cNvPr id="55" name="Picture 6" descr="지구"/>
          <p:cNvPicPr>
            <a:picLocks noChangeAspect="1" noChangeArrowheads="1"/>
          </p:cNvPicPr>
          <p:nvPr/>
        </p:nvPicPr>
        <p:blipFill>
          <a:blip r:embed="rId4"/>
          <a:srcRect l="48111"/>
          <a:stretch>
            <a:fillRect/>
          </a:stretch>
        </p:blipFill>
        <p:spPr bwMode="auto">
          <a:xfrm>
            <a:off x="3779838" y="3024188"/>
            <a:ext cx="47021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그룹 53"/>
          <p:cNvGrpSpPr/>
          <p:nvPr/>
        </p:nvGrpSpPr>
        <p:grpSpPr>
          <a:xfrm>
            <a:off x="611189" y="2068514"/>
            <a:ext cx="7848600" cy="3961325"/>
            <a:chOff x="611189" y="2068514"/>
            <a:chExt cx="7848600" cy="3961325"/>
          </a:xfrm>
        </p:grpSpPr>
        <p:sp>
          <p:nvSpPr>
            <p:cNvPr id="8195" name="AutoShape 2"/>
            <p:cNvSpPr>
              <a:spLocks noChangeArrowheads="1"/>
            </p:cNvSpPr>
            <p:nvPr/>
          </p:nvSpPr>
          <p:spPr bwMode="auto">
            <a:xfrm>
              <a:off x="655638" y="2616200"/>
              <a:ext cx="7804150" cy="598488"/>
            </a:xfrm>
            <a:prstGeom prst="roundRect">
              <a:avLst>
                <a:gd name="adj" fmla="val 7597"/>
              </a:avLst>
            </a:prstGeom>
            <a:gradFill rotWithShape="1">
              <a:gsLst>
                <a:gs pos="0">
                  <a:srgbClr val="A9FFFF"/>
                </a:gs>
                <a:gs pos="50000">
                  <a:srgbClr val="00FFFF"/>
                </a:gs>
                <a:gs pos="100000">
                  <a:srgbClr val="A9FFFF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611189" y="2068514"/>
              <a:ext cx="2246300" cy="576262"/>
              <a:chOff x="611189" y="1801814"/>
              <a:chExt cx="2246300" cy="576262"/>
            </a:xfrm>
          </p:grpSpPr>
          <p:pic>
            <p:nvPicPr>
              <p:cNvPr id="8242" name="Picture 4" descr="바_1111"/>
              <p:cNvPicPr>
                <a:picLocks noChangeAspect="1" noChangeArrowheads="1"/>
              </p:cNvPicPr>
              <p:nvPr/>
            </p:nvPicPr>
            <p:blipFill>
              <a:blip r:embed="rId5">
                <a:lum bright="-6000" contrast="6000"/>
              </a:blip>
              <a:srcRect/>
              <a:stretch>
                <a:fillRect/>
              </a:stretch>
            </p:blipFill>
            <p:spPr bwMode="auto">
              <a:xfrm>
                <a:off x="611189" y="1801814"/>
                <a:ext cx="2174861" cy="576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0085" name="Text Box 5"/>
              <p:cNvSpPr txBox="1">
                <a:spLocks noChangeArrowheads="1"/>
              </p:cNvSpPr>
              <p:nvPr/>
            </p:nvSpPr>
            <p:spPr bwMode="auto">
              <a:xfrm>
                <a:off x="656474" y="1855105"/>
                <a:ext cx="220101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2"/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ko-KR" sz="2200" b="1" dirty="0" smtClean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Managements</a:t>
                </a:r>
                <a:endParaRPr lang="ko-KR" altLang="en-US" sz="22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</p:grpSp>
        <p:sp>
          <p:nvSpPr>
            <p:cNvPr id="8198" name="AutoShape 7"/>
            <p:cNvSpPr>
              <a:spLocks noChangeArrowheads="1"/>
            </p:cNvSpPr>
            <p:nvPr/>
          </p:nvSpPr>
          <p:spPr bwMode="auto">
            <a:xfrm>
              <a:off x="627480" y="2586552"/>
              <a:ext cx="7818438" cy="3443287"/>
            </a:xfrm>
            <a:prstGeom prst="roundRect">
              <a:avLst>
                <a:gd name="adj" fmla="val 1991"/>
              </a:avLst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prstShdw prst="shdw17" dist="17961" dir="2700000">
                <a:srgbClr val="0000FF"/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8214" name="Rectangle 9"/>
            <p:cNvSpPr>
              <a:spLocks noChangeArrowheads="1"/>
            </p:cNvSpPr>
            <p:nvPr/>
          </p:nvSpPr>
          <p:spPr bwMode="auto">
            <a:xfrm>
              <a:off x="6215074" y="4884738"/>
              <a:ext cx="2214578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Decontamination</a:t>
              </a:r>
              <a:endParaRPr lang="ko-KR" altLang="en-US" sz="18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8215" name="Rectangle 10"/>
            <p:cNvSpPr>
              <a:spLocks noChangeArrowheads="1"/>
            </p:cNvSpPr>
            <p:nvPr/>
          </p:nvSpPr>
          <p:spPr bwMode="auto">
            <a:xfrm>
              <a:off x="5072067" y="4884738"/>
              <a:ext cx="1143008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N-3</a:t>
              </a:r>
            </a:p>
          </p:txBody>
        </p:sp>
        <p:sp>
          <p:nvSpPr>
            <p:cNvPr id="8216" name="Rectangle 11"/>
            <p:cNvSpPr>
              <a:spLocks noChangeArrowheads="1"/>
            </p:cNvSpPr>
            <p:nvPr/>
          </p:nvSpPr>
          <p:spPr bwMode="auto">
            <a:xfrm>
              <a:off x="4003679" y="4884738"/>
              <a:ext cx="1068387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1.4</a:t>
              </a:r>
            </a:p>
          </p:txBody>
        </p:sp>
        <p:sp>
          <p:nvSpPr>
            <p:cNvPr id="8217" name="Rectangle 12"/>
            <p:cNvSpPr>
              <a:spLocks noChangeArrowheads="1"/>
            </p:cNvSpPr>
            <p:nvPr/>
          </p:nvSpPr>
          <p:spPr bwMode="auto">
            <a:xfrm>
              <a:off x="1369990" y="4884738"/>
              <a:ext cx="2630506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Dryer, Fan housing</a:t>
              </a:r>
              <a:endParaRPr lang="ko-KR" altLang="en-US" sz="18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8218" name="Rectangle 13"/>
            <p:cNvSpPr>
              <a:spLocks noChangeArrowheads="1"/>
            </p:cNvSpPr>
            <p:nvPr/>
          </p:nvSpPr>
          <p:spPr bwMode="auto">
            <a:xfrm>
              <a:off x="642910" y="4884739"/>
              <a:ext cx="714380" cy="544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#2</a:t>
              </a:r>
              <a:endParaRPr lang="ko-KR" altLang="en-US" sz="18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8219" name="Rectangle 14"/>
            <p:cNvSpPr>
              <a:spLocks noChangeArrowheads="1"/>
            </p:cNvSpPr>
            <p:nvPr/>
          </p:nvSpPr>
          <p:spPr bwMode="auto">
            <a:xfrm>
              <a:off x="6215074" y="3214686"/>
              <a:ext cx="2214578" cy="54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Decontamination</a:t>
              </a:r>
              <a:endParaRPr lang="ko-KR" altLang="en-US" sz="18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8220" name="Rectangle 15"/>
            <p:cNvSpPr>
              <a:spLocks noChangeArrowheads="1"/>
            </p:cNvSpPr>
            <p:nvPr/>
          </p:nvSpPr>
          <p:spPr bwMode="auto">
            <a:xfrm>
              <a:off x="5072067" y="3194051"/>
              <a:ext cx="1143008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M-3</a:t>
              </a:r>
            </a:p>
          </p:txBody>
        </p:sp>
        <p:sp>
          <p:nvSpPr>
            <p:cNvPr id="8221" name="Rectangle 16"/>
            <p:cNvSpPr>
              <a:spLocks noChangeArrowheads="1"/>
            </p:cNvSpPr>
            <p:nvPr/>
          </p:nvSpPr>
          <p:spPr bwMode="auto">
            <a:xfrm>
              <a:off x="4013197" y="3214686"/>
              <a:ext cx="1058870" cy="54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8222" name="Rectangle 17"/>
            <p:cNvSpPr>
              <a:spLocks noChangeArrowheads="1"/>
            </p:cNvSpPr>
            <p:nvPr/>
          </p:nvSpPr>
          <p:spPr bwMode="auto">
            <a:xfrm>
              <a:off x="1369990" y="3194051"/>
              <a:ext cx="2630506" cy="59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Air conditioning system, Toolbox </a:t>
              </a:r>
              <a:endParaRPr lang="ko-KR" altLang="en-US" sz="18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8223" name="Rectangle 18"/>
            <p:cNvSpPr>
              <a:spLocks noChangeArrowheads="1"/>
            </p:cNvSpPr>
            <p:nvPr/>
          </p:nvSpPr>
          <p:spPr bwMode="auto">
            <a:xfrm>
              <a:off x="639742" y="3194051"/>
              <a:ext cx="717548" cy="169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#1</a:t>
              </a:r>
              <a:endParaRPr lang="ko-KR" altLang="en-US" sz="18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8224" name="Rectangle 19"/>
            <p:cNvSpPr>
              <a:spLocks noChangeArrowheads="1"/>
            </p:cNvSpPr>
            <p:nvPr/>
          </p:nvSpPr>
          <p:spPr bwMode="auto">
            <a:xfrm>
              <a:off x="6215074" y="5448301"/>
              <a:ext cx="2214578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-</a:t>
              </a:r>
            </a:p>
          </p:txBody>
        </p:sp>
        <p:sp>
          <p:nvSpPr>
            <p:cNvPr id="8225" name="Rectangle 20"/>
            <p:cNvSpPr>
              <a:spLocks noChangeArrowheads="1"/>
            </p:cNvSpPr>
            <p:nvPr/>
          </p:nvSpPr>
          <p:spPr bwMode="auto">
            <a:xfrm>
              <a:off x="5072067" y="5448301"/>
              <a:ext cx="1143008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-</a:t>
              </a:r>
              <a:endParaRPr lang="ko-KR" altLang="en-US" sz="18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8226" name="Rectangle 21"/>
            <p:cNvSpPr>
              <a:spLocks noChangeArrowheads="1"/>
            </p:cNvSpPr>
            <p:nvPr/>
          </p:nvSpPr>
          <p:spPr bwMode="auto">
            <a:xfrm>
              <a:off x="4000497" y="5448301"/>
              <a:ext cx="1071569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25.4</a:t>
              </a:r>
            </a:p>
          </p:txBody>
        </p:sp>
        <p:sp>
          <p:nvSpPr>
            <p:cNvPr id="8227" name="Rectangle 22"/>
            <p:cNvSpPr>
              <a:spLocks noChangeArrowheads="1"/>
            </p:cNvSpPr>
            <p:nvPr/>
          </p:nvSpPr>
          <p:spPr bwMode="auto">
            <a:xfrm>
              <a:off x="1369990" y="5448301"/>
              <a:ext cx="2630506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-</a:t>
              </a:r>
            </a:p>
          </p:txBody>
        </p:sp>
        <p:sp>
          <p:nvSpPr>
            <p:cNvPr id="8228" name="Rectangle 23"/>
            <p:cNvSpPr>
              <a:spLocks noChangeArrowheads="1"/>
            </p:cNvSpPr>
            <p:nvPr/>
          </p:nvSpPr>
          <p:spPr bwMode="auto">
            <a:xfrm>
              <a:off x="642910" y="5448301"/>
              <a:ext cx="714380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Total</a:t>
              </a:r>
              <a:endParaRPr lang="ko-KR" altLang="en-US" sz="18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8229" name="Rectangle 24"/>
            <p:cNvSpPr>
              <a:spLocks noChangeArrowheads="1"/>
            </p:cNvSpPr>
            <p:nvPr/>
          </p:nvSpPr>
          <p:spPr bwMode="auto">
            <a:xfrm>
              <a:off x="6215074" y="4321176"/>
              <a:ext cx="2214578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Storage</a:t>
              </a:r>
              <a:endParaRPr lang="ko-KR" altLang="en-US" sz="18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8230" name="Rectangle 25"/>
            <p:cNvSpPr>
              <a:spLocks noChangeArrowheads="1"/>
            </p:cNvSpPr>
            <p:nvPr/>
          </p:nvSpPr>
          <p:spPr bwMode="auto">
            <a:xfrm>
              <a:off x="5072067" y="4321176"/>
              <a:ext cx="1143008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M-3</a:t>
              </a:r>
            </a:p>
          </p:txBody>
        </p:sp>
        <p:sp>
          <p:nvSpPr>
            <p:cNvPr id="8231" name="Rectangle 26"/>
            <p:cNvSpPr>
              <a:spLocks noChangeArrowheads="1"/>
            </p:cNvSpPr>
            <p:nvPr/>
          </p:nvSpPr>
          <p:spPr bwMode="auto">
            <a:xfrm>
              <a:off x="4013197" y="4321176"/>
              <a:ext cx="1058870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232" name="Rectangle 27"/>
            <p:cNvSpPr>
              <a:spLocks noChangeArrowheads="1"/>
            </p:cNvSpPr>
            <p:nvPr/>
          </p:nvSpPr>
          <p:spPr bwMode="auto">
            <a:xfrm>
              <a:off x="1369990" y="4357694"/>
              <a:ext cx="2630506" cy="527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RCP Main Flange Bolt</a:t>
              </a:r>
            </a:p>
          </p:txBody>
        </p:sp>
        <p:sp>
          <p:nvSpPr>
            <p:cNvPr id="8233" name="Rectangle 28"/>
            <p:cNvSpPr>
              <a:spLocks noChangeArrowheads="1"/>
            </p:cNvSpPr>
            <p:nvPr/>
          </p:nvSpPr>
          <p:spPr bwMode="auto">
            <a:xfrm>
              <a:off x="6215074" y="3786190"/>
              <a:ext cx="2214578" cy="534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Storage</a:t>
              </a:r>
              <a:endParaRPr lang="ko-KR" altLang="en-US" sz="18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8234" name="Rectangle 29"/>
            <p:cNvSpPr>
              <a:spLocks noChangeArrowheads="1"/>
            </p:cNvSpPr>
            <p:nvPr/>
          </p:nvSpPr>
          <p:spPr bwMode="auto">
            <a:xfrm>
              <a:off x="5072067" y="3786190"/>
              <a:ext cx="1143008" cy="534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M-3</a:t>
              </a:r>
            </a:p>
          </p:txBody>
        </p:sp>
        <p:sp>
          <p:nvSpPr>
            <p:cNvPr id="8235" name="Rectangle 30"/>
            <p:cNvSpPr>
              <a:spLocks noChangeArrowheads="1"/>
            </p:cNvSpPr>
            <p:nvPr/>
          </p:nvSpPr>
          <p:spPr bwMode="auto">
            <a:xfrm>
              <a:off x="4013197" y="3786190"/>
              <a:ext cx="1058870" cy="534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8236" name="Rectangle 31"/>
            <p:cNvSpPr>
              <a:spLocks noChangeArrowheads="1"/>
            </p:cNvSpPr>
            <p:nvPr/>
          </p:nvSpPr>
          <p:spPr bwMode="auto">
            <a:xfrm>
              <a:off x="1357290" y="3786190"/>
              <a:ext cx="2643206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 smtClean="0">
                  <a:solidFill>
                    <a:srgbClr val="000066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Steel beam, Others</a:t>
              </a:r>
              <a:endParaRPr lang="ko-KR" altLang="en-US" sz="1800" b="1" dirty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8237" name="Rectangle 32"/>
            <p:cNvSpPr>
              <a:spLocks noChangeArrowheads="1"/>
            </p:cNvSpPr>
            <p:nvPr/>
          </p:nvSpPr>
          <p:spPr bwMode="auto">
            <a:xfrm>
              <a:off x="6215074" y="2630488"/>
              <a:ext cx="2214578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 smtClean="0">
                  <a:solidFill>
                    <a:srgbClr val="800000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Remarks</a:t>
              </a:r>
              <a:endParaRPr lang="ko-KR" altLang="en-US" sz="1800" b="1" dirty="0">
                <a:solidFill>
                  <a:srgbClr val="8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8238" name="Rectangle 33"/>
            <p:cNvSpPr>
              <a:spLocks noChangeArrowheads="1"/>
            </p:cNvSpPr>
            <p:nvPr/>
          </p:nvSpPr>
          <p:spPr bwMode="auto">
            <a:xfrm>
              <a:off x="5072075" y="2571744"/>
              <a:ext cx="1142999" cy="62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 smtClean="0">
                  <a:solidFill>
                    <a:srgbClr val="800000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Location</a:t>
              </a:r>
              <a:endParaRPr lang="ko-KR" altLang="en-US" sz="1800" b="1" dirty="0">
                <a:solidFill>
                  <a:srgbClr val="8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8239" name="Rectangle 34"/>
            <p:cNvSpPr>
              <a:spLocks noChangeArrowheads="1"/>
            </p:cNvSpPr>
            <p:nvPr/>
          </p:nvSpPr>
          <p:spPr bwMode="auto">
            <a:xfrm>
              <a:off x="4013197" y="2630488"/>
              <a:ext cx="1058870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lnSpc>
                  <a:spcPct val="50000"/>
                </a:lnSpc>
                <a:spcBef>
                  <a:spcPct val="20000"/>
                </a:spcBef>
              </a:pPr>
              <a:r>
                <a:rPr lang="en-US" altLang="ko-KR" sz="1800" b="1" dirty="0" smtClean="0">
                  <a:solidFill>
                    <a:srgbClr val="800000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Amount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</a:pPr>
              <a:r>
                <a:rPr lang="en-US" altLang="ko-KR" sz="1800" b="1" dirty="0" smtClean="0">
                  <a:solidFill>
                    <a:srgbClr val="800000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(tons)</a:t>
              </a:r>
              <a:endParaRPr lang="en-US" altLang="ko-KR" sz="1800" b="1" dirty="0">
                <a:solidFill>
                  <a:srgbClr val="8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8240" name="Rectangle 35"/>
            <p:cNvSpPr>
              <a:spLocks noChangeArrowheads="1"/>
            </p:cNvSpPr>
            <p:nvPr/>
          </p:nvSpPr>
          <p:spPr bwMode="auto">
            <a:xfrm>
              <a:off x="1357290" y="2630488"/>
              <a:ext cx="2643206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 smtClean="0">
                  <a:solidFill>
                    <a:srgbClr val="800000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Item</a:t>
              </a:r>
              <a:endParaRPr lang="ko-KR" altLang="en-US" sz="1800" b="1" dirty="0">
                <a:solidFill>
                  <a:srgbClr val="8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8241" name="Rectangle 36"/>
            <p:cNvSpPr>
              <a:spLocks noChangeArrowheads="1"/>
            </p:cNvSpPr>
            <p:nvPr/>
          </p:nvSpPr>
          <p:spPr bwMode="auto">
            <a:xfrm>
              <a:off x="642910" y="2630488"/>
              <a:ext cx="714380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800" b="1" dirty="0" smtClean="0">
                  <a:solidFill>
                    <a:srgbClr val="800000"/>
                  </a:solidFill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Unit</a:t>
              </a:r>
              <a:endParaRPr lang="ko-KR" altLang="en-US" sz="1800" b="1" dirty="0">
                <a:solidFill>
                  <a:srgbClr val="800000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8202" name="Line 37"/>
            <p:cNvSpPr>
              <a:spLocks noChangeShapeType="1"/>
            </p:cNvSpPr>
            <p:nvPr/>
          </p:nvSpPr>
          <p:spPr bwMode="auto">
            <a:xfrm flipV="1">
              <a:off x="1357291" y="3754437"/>
              <a:ext cx="7102498" cy="4571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3" name="Line 38"/>
            <p:cNvSpPr>
              <a:spLocks noChangeShapeType="1"/>
            </p:cNvSpPr>
            <p:nvPr/>
          </p:nvSpPr>
          <p:spPr bwMode="auto">
            <a:xfrm>
              <a:off x="669925" y="4878388"/>
              <a:ext cx="7789863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4" name="Line 39"/>
            <p:cNvSpPr>
              <a:spLocks noChangeShapeType="1"/>
            </p:cNvSpPr>
            <p:nvPr/>
          </p:nvSpPr>
          <p:spPr bwMode="auto">
            <a:xfrm>
              <a:off x="669925" y="5440363"/>
              <a:ext cx="7789863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5" name="Line 40"/>
            <p:cNvSpPr>
              <a:spLocks noChangeShapeType="1"/>
            </p:cNvSpPr>
            <p:nvPr/>
          </p:nvSpPr>
          <p:spPr bwMode="auto">
            <a:xfrm>
              <a:off x="1357290" y="2630488"/>
              <a:ext cx="0" cy="337185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6" name="Line 41"/>
            <p:cNvSpPr>
              <a:spLocks noChangeShapeType="1"/>
            </p:cNvSpPr>
            <p:nvPr/>
          </p:nvSpPr>
          <p:spPr bwMode="auto">
            <a:xfrm>
              <a:off x="4000496" y="2630488"/>
              <a:ext cx="0" cy="337185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7" name="Line 42"/>
            <p:cNvSpPr>
              <a:spLocks noChangeShapeType="1"/>
            </p:cNvSpPr>
            <p:nvPr/>
          </p:nvSpPr>
          <p:spPr bwMode="auto">
            <a:xfrm>
              <a:off x="5072066" y="2630488"/>
              <a:ext cx="0" cy="337185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8" name="Line 43"/>
            <p:cNvSpPr>
              <a:spLocks noChangeShapeType="1"/>
            </p:cNvSpPr>
            <p:nvPr/>
          </p:nvSpPr>
          <p:spPr bwMode="auto">
            <a:xfrm>
              <a:off x="6215074" y="2630488"/>
              <a:ext cx="0" cy="337185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9" name="Line 44"/>
            <p:cNvSpPr>
              <a:spLocks noChangeShapeType="1"/>
            </p:cNvSpPr>
            <p:nvPr/>
          </p:nvSpPr>
          <p:spPr bwMode="auto">
            <a:xfrm>
              <a:off x="669925" y="3206750"/>
              <a:ext cx="7789863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0" name="Line 45"/>
            <p:cNvSpPr>
              <a:spLocks noChangeShapeType="1"/>
            </p:cNvSpPr>
            <p:nvPr/>
          </p:nvSpPr>
          <p:spPr bwMode="auto">
            <a:xfrm flipV="1">
              <a:off x="1357291" y="4316412"/>
              <a:ext cx="7102498" cy="4571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직사각형 56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699E6-D6B1-4EC1-BF82-C1E2A628E9F9}" type="slidenum">
              <a:rPr lang="en-US" altLang="ko-KR"/>
              <a:pPr>
                <a:defRPr/>
              </a:pPr>
              <a:t>7</a:t>
            </a:fld>
            <a:endParaRPr lang="en-US" altLang="ko-KR"/>
          </a:p>
        </p:txBody>
      </p:sp>
      <p:pic>
        <p:nvPicPr>
          <p:cNvPr id="9219" name="Picture 3" descr="바_1111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747686" y="1447800"/>
            <a:ext cx="3854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849" name="Text Box 57"/>
          <p:cNvSpPr txBox="1">
            <a:spLocks noChangeArrowheads="1"/>
          </p:cNvSpPr>
          <p:nvPr/>
        </p:nvSpPr>
        <p:spPr bwMode="auto">
          <a:xfrm>
            <a:off x="849286" y="1508125"/>
            <a:ext cx="310515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1. </a:t>
            </a:r>
            <a:r>
              <a:rPr lang="en-US" altLang="ko-KR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Drum Storage</a:t>
            </a:r>
            <a:endParaRPr lang="ko-KR" altLang="en-US" sz="22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9221" name="AutoShape 2"/>
          <p:cNvSpPr>
            <a:spLocks noChangeArrowheads="1"/>
          </p:cNvSpPr>
          <p:nvPr/>
        </p:nvSpPr>
        <p:spPr bwMode="auto">
          <a:xfrm>
            <a:off x="777849" y="1966913"/>
            <a:ext cx="6383356" cy="1077912"/>
          </a:xfrm>
          <a:prstGeom prst="roundRect">
            <a:avLst>
              <a:gd name="adj" fmla="val 1991"/>
            </a:avLst>
          </a:prstGeom>
          <a:solidFill>
            <a:schemeClr val="bg1"/>
          </a:solidFill>
          <a:ln w="12700">
            <a:solidFill>
              <a:srgbClr val="000099"/>
            </a:solidFill>
            <a:round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 wrap="none" anchor="ctr"/>
          <a:lstStyle/>
          <a:p>
            <a:r>
              <a:rPr lang="en-US" altLang="ko-KR" sz="1600">
                <a:solidFill>
                  <a:srgbClr val="000099"/>
                </a:solidFill>
                <a:latin typeface="HY견고딕" pitchFamily="18" charset="-127"/>
              </a:rPr>
              <a:t> </a:t>
            </a:r>
          </a:p>
        </p:txBody>
      </p:sp>
      <p:sp>
        <p:nvSpPr>
          <p:cNvPr id="9222" name="Text Box 50"/>
          <p:cNvSpPr txBox="1">
            <a:spLocks noChangeArrowheads="1"/>
          </p:cNvSpPr>
          <p:nvPr/>
        </p:nvSpPr>
        <p:spPr bwMode="auto">
          <a:xfrm>
            <a:off x="1036611" y="2166166"/>
            <a:ext cx="483871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ko-KR" sz="18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Impossible to decontaminate metal </a:t>
            </a:r>
            <a:r>
              <a:rPr lang="en-US" altLang="ko-KR" sz="1800" b="1" dirty="0" err="1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radwastes</a:t>
            </a:r>
            <a:endParaRPr lang="en-US" altLang="ko-KR" sz="1800" b="1" dirty="0" smtClean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After pretreatment and volume reduction</a:t>
            </a:r>
            <a:endParaRPr lang="ko-KR" altLang="en-US" sz="1800" b="1" dirty="0">
              <a:solidFill>
                <a:srgbClr val="000066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417845" name="Oval 53" descr="드럼처리1"/>
          <p:cNvSpPr>
            <a:spLocks noChangeArrowheads="1"/>
          </p:cNvSpPr>
          <p:nvPr/>
        </p:nvSpPr>
        <p:spPr bwMode="auto">
          <a:xfrm>
            <a:off x="6626226" y="1466836"/>
            <a:ext cx="1749425" cy="1627187"/>
          </a:xfrm>
          <a:prstGeom prst="ellipse">
            <a:avLst/>
          </a:prstGeom>
          <a:blipFill dpi="0" rotWithShape="1">
            <a:blip r:embed="rId4" cstate="print">
              <a:lum bright="6000"/>
            </a:blip>
            <a:srcRect/>
            <a:stretch>
              <a:fillRect/>
            </a:stretch>
          </a:blipFill>
          <a:ln w="2857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9224" name="Picture 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286" y="2200275"/>
            <a:ext cx="255588" cy="252413"/>
          </a:xfrm>
          <a:noFill/>
          <a:ln>
            <a:miter lim="800000"/>
            <a:headEnd/>
            <a:tailEnd/>
          </a:ln>
        </p:spPr>
      </p:pic>
      <p:pic>
        <p:nvPicPr>
          <p:cNvPr id="9225" name="Picture 70" descr="바_1111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747686" y="3124200"/>
            <a:ext cx="3854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863" name="Text Box 71"/>
          <p:cNvSpPr txBox="1">
            <a:spLocks noChangeArrowheads="1"/>
          </p:cNvSpPr>
          <p:nvPr/>
        </p:nvSpPr>
        <p:spPr bwMode="auto">
          <a:xfrm>
            <a:off x="849286" y="3184525"/>
            <a:ext cx="310515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2. </a:t>
            </a:r>
            <a:r>
              <a:rPr lang="en-US" altLang="ko-KR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Attenuation Storage </a:t>
            </a:r>
            <a:endParaRPr lang="ko-KR" altLang="en-US" sz="22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9227" name="AutoShape 72"/>
          <p:cNvSpPr>
            <a:spLocks noChangeArrowheads="1"/>
          </p:cNvSpPr>
          <p:nvPr/>
        </p:nvSpPr>
        <p:spPr bwMode="auto">
          <a:xfrm>
            <a:off x="777849" y="3643313"/>
            <a:ext cx="6359525" cy="1077912"/>
          </a:xfrm>
          <a:prstGeom prst="roundRect">
            <a:avLst>
              <a:gd name="adj" fmla="val 1991"/>
            </a:avLst>
          </a:prstGeom>
          <a:solidFill>
            <a:schemeClr val="bg1"/>
          </a:solidFill>
          <a:ln w="12700">
            <a:solidFill>
              <a:srgbClr val="000099"/>
            </a:solidFill>
            <a:round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 wrap="none" anchor="ctr"/>
          <a:lstStyle/>
          <a:p>
            <a:r>
              <a:rPr lang="en-US" altLang="ko-KR" sz="1600">
                <a:solidFill>
                  <a:srgbClr val="000099"/>
                </a:solidFill>
                <a:latin typeface="HY견고딕" pitchFamily="18" charset="-127"/>
              </a:rPr>
              <a:t> </a:t>
            </a:r>
          </a:p>
        </p:txBody>
      </p:sp>
      <p:sp>
        <p:nvSpPr>
          <p:cNvPr id="9228" name="Text Box 73"/>
          <p:cNvSpPr txBox="1">
            <a:spLocks noChangeArrowheads="1"/>
          </p:cNvSpPr>
          <p:nvPr/>
        </p:nvSpPr>
        <p:spPr bwMode="auto">
          <a:xfrm>
            <a:off x="1036611" y="3841750"/>
            <a:ext cx="6048375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altLang="ko-KR" sz="1800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Long half-life radionuclide contaminated large facilities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Complex geometry </a:t>
            </a:r>
            <a:r>
              <a:rPr lang="en-US" altLang="ko-KR" sz="18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metal </a:t>
            </a:r>
            <a:r>
              <a:rPr lang="en-US" altLang="ko-KR" sz="1800" b="1" dirty="0" err="1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radwastes</a:t>
            </a:r>
            <a:r>
              <a:rPr lang="en-US" altLang="ko-KR" sz="1800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endParaRPr lang="ko-KR" altLang="en-US" sz="1800" b="1" dirty="0">
              <a:solidFill>
                <a:srgbClr val="000066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417866" name="Oval 74" descr="임시저장"/>
          <p:cNvSpPr>
            <a:spLocks noChangeAspect="1" noChangeArrowheads="1"/>
          </p:cNvSpPr>
          <p:nvPr/>
        </p:nvSpPr>
        <p:spPr bwMode="auto">
          <a:xfrm>
            <a:off x="6661139" y="3181348"/>
            <a:ext cx="1857375" cy="1617662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9230" name="Picture 7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3574" y="3876675"/>
            <a:ext cx="2555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76" descr="바_1111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747686" y="4824413"/>
            <a:ext cx="38544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869" name="Text Box 77"/>
          <p:cNvSpPr txBox="1">
            <a:spLocks noChangeArrowheads="1"/>
          </p:cNvSpPr>
          <p:nvPr/>
        </p:nvSpPr>
        <p:spPr bwMode="auto">
          <a:xfrm>
            <a:off x="849286" y="4884738"/>
            <a:ext cx="310515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3. </a:t>
            </a:r>
            <a:r>
              <a:rPr lang="en-US" altLang="ko-KR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Temporary Storage</a:t>
            </a:r>
            <a:endParaRPr lang="ko-KR" altLang="en-US" sz="22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9233" name="AutoShape 78"/>
          <p:cNvSpPr>
            <a:spLocks noChangeArrowheads="1"/>
          </p:cNvSpPr>
          <p:nvPr/>
        </p:nvSpPr>
        <p:spPr bwMode="auto">
          <a:xfrm>
            <a:off x="777849" y="5343525"/>
            <a:ext cx="6359525" cy="1077913"/>
          </a:xfrm>
          <a:prstGeom prst="roundRect">
            <a:avLst>
              <a:gd name="adj" fmla="val 1991"/>
            </a:avLst>
          </a:prstGeom>
          <a:solidFill>
            <a:schemeClr val="bg1"/>
          </a:solidFill>
          <a:ln w="12700">
            <a:solidFill>
              <a:srgbClr val="000099"/>
            </a:solidFill>
            <a:round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 wrap="none" anchor="ctr"/>
          <a:lstStyle/>
          <a:p>
            <a:r>
              <a:rPr lang="en-US" altLang="ko-KR" sz="1600">
                <a:solidFill>
                  <a:srgbClr val="000099"/>
                </a:solidFill>
                <a:latin typeface="HY견고딕" pitchFamily="18" charset="-127"/>
              </a:rPr>
              <a:t> </a:t>
            </a:r>
          </a:p>
        </p:txBody>
      </p:sp>
      <p:sp>
        <p:nvSpPr>
          <p:cNvPr id="9234" name="Text Box 79"/>
          <p:cNvSpPr txBox="1">
            <a:spLocks noChangeArrowheads="1"/>
          </p:cNvSpPr>
          <p:nvPr/>
        </p:nvSpPr>
        <p:spPr bwMode="auto">
          <a:xfrm>
            <a:off x="1036611" y="5541963"/>
            <a:ext cx="590391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Its disposable </a:t>
            </a:r>
            <a:r>
              <a:rPr lang="en-US" altLang="ko-KR" sz="18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metal </a:t>
            </a:r>
            <a:r>
              <a:rPr lang="en-US" altLang="ko-KR" sz="1800" b="1" dirty="0" err="1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radwastes</a:t>
            </a:r>
            <a:r>
              <a:rPr lang="en-US" altLang="ko-KR" sz="1800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(by level, type)</a:t>
            </a:r>
            <a:r>
              <a:rPr lang="ko-KR" altLang="en-US" sz="1800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 </a:t>
            </a:r>
            <a:endParaRPr lang="ko-KR" altLang="en-US" sz="1800" b="1" dirty="0">
              <a:solidFill>
                <a:srgbClr val="000066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Decontamination after temporary storage</a:t>
            </a:r>
            <a:endParaRPr lang="ko-KR" altLang="en-US" sz="1800" b="1" dirty="0">
              <a:solidFill>
                <a:srgbClr val="000066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417872" name="Oval 80" descr="드럼보관"/>
          <p:cNvSpPr>
            <a:spLocks noChangeAspect="1" noChangeArrowheads="1"/>
          </p:cNvSpPr>
          <p:nvPr/>
        </p:nvSpPr>
        <p:spPr bwMode="auto">
          <a:xfrm>
            <a:off x="6662739" y="4895860"/>
            <a:ext cx="1855788" cy="1627187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9236" name="Picture 8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286" y="5576888"/>
            <a:ext cx="2555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5161" y="2581275"/>
            <a:ext cx="255588" cy="252413"/>
          </a:xfrm>
          <a:noFill/>
          <a:ln>
            <a:miter lim="800000"/>
            <a:headEnd/>
            <a:tailEnd/>
          </a:ln>
        </p:spPr>
      </p:pic>
      <p:pic>
        <p:nvPicPr>
          <p:cNvPr id="9238" name="Picture 7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5161" y="4252913"/>
            <a:ext cx="2555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8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874" y="5964238"/>
            <a:ext cx="2555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85986" y="857232"/>
            <a:ext cx="2485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8"/>
              </a:buBlip>
              <a:defRPr/>
            </a:pPr>
            <a:r>
              <a:rPr lang="ko-KR" altLang="en-US" sz="28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8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Treatments</a:t>
            </a:r>
            <a:endParaRPr lang="ko-KR" altLang="en-US" sz="28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1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45" grpId="0" animBg="1"/>
      <p:bldP spid="417866" grpId="0" animBg="1"/>
      <p:bldP spid="4178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1F87F-86D0-4364-ACA1-E5F8B2B31BBB}" type="slidenum">
              <a:rPr lang="en-US" altLang="ko-KR"/>
              <a:pPr>
                <a:defRPr/>
              </a:pPr>
              <a:t>8</a:t>
            </a:fld>
            <a:endParaRPr lang="en-US" altLang="ko-KR"/>
          </a:p>
        </p:txBody>
      </p:sp>
      <p:pic>
        <p:nvPicPr>
          <p:cNvPr id="10243" name="Picture 2" descr="4아래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80645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4아래-레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00" y="4094163"/>
            <a:ext cx="806450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35"/>
          <p:cNvSpPr txBox="1">
            <a:spLocks noChangeArrowheads="1"/>
          </p:cNvSpPr>
          <p:nvPr/>
        </p:nvSpPr>
        <p:spPr bwMode="auto">
          <a:xfrm>
            <a:off x="1168402" y="1919998"/>
            <a:ext cx="6261118" cy="39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8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- After scrubbing,  then high pressure steam or water cleaning</a:t>
            </a:r>
            <a:endParaRPr lang="ko-KR" altLang="en-US" sz="18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pic>
        <p:nvPicPr>
          <p:cNvPr id="11273" name="Picture 40" descr="제거성1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369024"/>
            <a:ext cx="2159000" cy="1395866"/>
          </a:xfrm>
          <a:effectLst>
            <a:softEdge rad="112500"/>
          </a:effectLst>
        </p:spPr>
      </p:pic>
      <p:pic>
        <p:nvPicPr>
          <p:cNvPr id="11274" name="Picture 42" descr="제거성2"/>
          <p:cNvPicPr preferRelativeResize="0">
            <a:picLocks noGrp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0913" y="2367436"/>
            <a:ext cx="2159000" cy="1395867"/>
          </a:xfrm>
          <a:effectLst>
            <a:softEdge rad="112500"/>
          </a:effectLst>
        </p:spPr>
      </p:pic>
      <p:pic>
        <p:nvPicPr>
          <p:cNvPr id="11276" name="Picture 50" descr="고착성1"/>
          <p:cNvPicPr preferRelativeResize="0">
            <a:picLocks noGrp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4859159"/>
            <a:ext cx="2159000" cy="139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7" name="Picture 53" descr="고착성2"/>
          <p:cNvPicPr preferRelativeResize="0">
            <a:picLocks noGrp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2975" y="4859159"/>
            <a:ext cx="2159000" cy="139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8" name="Picture 56" descr="고착성3"/>
          <p:cNvPicPr preferRelativeResize="0">
            <a:picLocks noGrp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83288" y="4859159"/>
            <a:ext cx="2159000" cy="139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그림 20" descr="세척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72864" y="2370286"/>
            <a:ext cx="2160000" cy="1402286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812800" y="1546225"/>
            <a:ext cx="3544886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ko-KR" sz="2200" b="1" dirty="0">
                <a:solidFill>
                  <a:srgbClr val="008000"/>
                </a:solidFill>
                <a:latin typeface="HY바다M" pitchFamily="18" charset="-127"/>
                <a:ea typeface="HY바다M" pitchFamily="18" charset="-127"/>
              </a:rPr>
              <a:t> </a:t>
            </a:r>
            <a:r>
              <a:rPr lang="en-US" altLang="ko-KR" sz="2200" b="1" dirty="0" smtClean="0">
                <a:solidFill>
                  <a:srgbClr val="008000"/>
                </a:solidFill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General contamination </a:t>
            </a:r>
            <a:endParaRPr lang="ko-KR" altLang="en-US" sz="2200" b="1" dirty="0">
              <a:solidFill>
                <a:srgbClr val="008000"/>
              </a:solidFill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885825" y="3962400"/>
            <a:ext cx="3186109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ko-KR" sz="2600" b="1" dirty="0">
                <a:solidFill>
                  <a:srgbClr val="FF3300"/>
                </a:solidFill>
                <a:latin typeface="HY바다M" pitchFamily="18" charset="-127"/>
                <a:ea typeface="HY바다M" pitchFamily="18" charset="-127"/>
              </a:rPr>
              <a:t> </a:t>
            </a:r>
            <a:r>
              <a:rPr lang="en-US" altLang="ko-KR" sz="2200" b="1" dirty="0" smtClean="0">
                <a:solidFill>
                  <a:srgbClr val="FF3300"/>
                </a:solidFill>
                <a:latin typeface="Times New Roman" pitchFamily="18" charset="0"/>
                <a:ea typeface="HY바다M" pitchFamily="18" charset="-127"/>
                <a:cs typeface="Times New Roman" pitchFamily="18" charset="0"/>
              </a:rPr>
              <a:t>Heavy contamination</a:t>
            </a:r>
            <a:r>
              <a:rPr lang="en-US" altLang="ko-KR" sz="2600" b="1" dirty="0" smtClean="0">
                <a:solidFill>
                  <a:srgbClr val="FF3300"/>
                </a:solidFill>
                <a:latin typeface="HY바다M" pitchFamily="18" charset="-127"/>
                <a:ea typeface="HY바다M" pitchFamily="18" charset="-127"/>
              </a:rPr>
              <a:t> </a:t>
            </a:r>
            <a:endParaRPr lang="en-US" altLang="ko-KR" sz="2600" b="1" dirty="0">
              <a:solidFill>
                <a:srgbClr val="FF3300"/>
              </a:solidFill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85986" y="976954"/>
            <a:ext cx="32716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11"/>
              </a:buBlip>
              <a:defRPr/>
            </a:pPr>
            <a:r>
              <a:rPr lang="ko-KR" altLang="en-US" sz="28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8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Decontamination</a:t>
            </a:r>
            <a:endParaRPr lang="ko-KR" altLang="en-US" sz="28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1155676" y="4390573"/>
            <a:ext cx="6702472" cy="39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8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- After grinding (0.1~0.2 mm),  then high pressure steam cleaning</a:t>
            </a:r>
            <a:endParaRPr lang="ko-KR" altLang="en-US" sz="1800" b="1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모서리가 둥근 직사각형 68"/>
          <p:cNvSpPr/>
          <p:nvPr/>
        </p:nvSpPr>
        <p:spPr bwMode="auto">
          <a:xfrm>
            <a:off x="4515068" y="1389976"/>
            <a:ext cx="4104456" cy="4896544"/>
          </a:xfrm>
          <a:prstGeom prst="roundRect">
            <a:avLst>
              <a:gd name="adj" fmla="val 4815"/>
            </a:avLst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4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2B338-C17C-448C-A1FB-66B75D66CC07}" type="slidenum">
              <a:rPr lang="en-US" altLang="ko-KR"/>
              <a:pPr>
                <a:defRPr/>
              </a:pPr>
              <a:t>9</a:t>
            </a:fld>
            <a:endParaRPr lang="en-US" altLang="ko-KR"/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669925" y="1714500"/>
            <a:ext cx="3759200" cy="4665663"/>
            <a:chOff x="231" y="1253"/>
            <a:chExt cx="2368" cy="2939"/>
          </a:xfrm>
        </p:grpSpPr>
        <p:sp>
          <p:nvSpPr>
            <p:cNvPr id="11285" name="AutoShape 95"/>
            <p:cNvSpPr>
              <a:spLocks noChangeArrowheads="1"/>
            </p:cNvSpPr>
            <p:nvPr/>
          </p:nvSpPr>
          <p:spPr bwMode="auto">
            <a:xfrm rot="5400000">
              <a:off x="1246" y="3222"/>
              <a:ext cx="346" cy="688"/>
            </a:xfrm>
            <a:prstGeom prst="rightArrow">
              <a:avLst>
                <a:gd name="adj1" fmla="val 70593"/>
                <a:gd name="adj2" fmla="val 31653"/>
              </a:avLst>
            </a:prstGeom>
            <a:gradFill rotWithShape="1">
              <a:gsLst>
                <a:gs pos="0">
                  <a:srgbClr val="FFFFFF">
                    <a:alpha val="6000"/>
                  </a:srgbClr>
                </a:gs>
                <a:gs pos="100000">
                  <a:srgbClr val="3333FF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286" name="AutoShape 96"/>
            <p:cNvSpPr>
              <a:spLocks noChangeArrowheads="1"/>
            </p:cNvSpPr>
            <p:nvPr/>
          </p:nvSpPr>
          <p:spPr bwMode="auto">
            <a:xfrm rot="5400000">
              <a:off x="1255" y="2723"/>
              <a:ext cx="346" cy="688"/>
            </a:xfrm>
            <a:prstGeom prst="rightArrow">
              <a:avLst>
                <a:gd name="adj1" fmla="val 70593"/>
                <a:gd name="adj2" fmla="val 31653"/>
              </a:avLst>
            </a:prstGeom>
            <a:gradFill rotWithShape="1">
              <a:gsLst>
                <a:gs pos="0">
                  <a:srgbClr val="FFFFFF">
                    <a:alpha val="6000"/>
                  </a:srgbClr>
                </a:gs>
                <a:gs pos="100000">
                  <a:srgbClr val="3333FF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287" name="AutoShape 97"/>
            <p:cNvSpPr>
              <a:spLocks noChangeArrowheads="1"/>
            </p:cNvSpPr>
            <p:nvPr/>
          </p:nvSpPr>
          <p:spPr bwMode="auto">
            <a:xfrm rot="5400000">
              <a:off x="1246" y="2214"/>
              <a:ext cx="346" cy="688"/>
            </a:xfrm>
            <a:prstGeom prst="rightArrow">
              <a:avLst>
                <a:gd name="adj1" fmla="val 70593"/>
                <a:gd name="adj2" fmla="val 31653"/>
              </a:avLst>
            </a:prstGeom>
            <a:gradFill rotWithShape="1">
              <a:gsLst>
                <a:gs pos="0">
                  <a:srgbClr val="FFFFFF">
                    <a:alpha val="6000"/>
                  </a:srgbClr>
                </a:gs>
                <a:gs pos="100000">
                  <a:srgbClr val="3333FF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288" name="AutoShape 98"/>
            <p:cNvSpPr>
              <a:spLocks noChangeArrowheads="1"/>
            </p:cNvSpPr>
            <p:nvPr/>
          </p:nvSpPr>
          <p:spPr bwMode="auto">
            <a:xfrm rot="5400000">
              <a:off x="1247" y="1717"/>
              <a:ext cx="346" cy="688"/>
            </a:xfrm>
            <a:prstGeom prst="rightArrow">
              <a:avLst>
                <a:gd name="adj1" fmla="val 70593"/>
                <a:gd name="adj2" fmla="val 31653"/>
              </a:avLst>
            </a:prstGeom>
            <a:gradFill rotWithShape="1">
              <a:gsLst>
                <a:gs pos="0">
                  <a:srgbClr val="FFFFFF">
                    <a:alpha val="6000"/>
                  </a:srgbClr>
                </a:gs>
                <a:gs pos="100000">
                  <a:srgbClr val="3333FF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289" name="AutoShape 29"/>
            <p:cNvSpPr>
              <a:spLocks noChangeArrowheads="1"/>
            </p:cNvSpPr>
            <p:nvPr/>
          </p:nvSpPr>
          <p:spPr bwMode="auto">
            <a:xfrm rot="5400000">
              <a:off x="1247" y="1235"/>
              <a:ext cx="346" cy="688"/>
            </a:xfrm>
            <a:prstGeom prst="rightArrow">
              <a:avLst>
                <a:gd name="adj1" fmla="val 70593"/>
                <a:gd name="adj2" fmla="val 31653"/>
              </a:avLst>
            </a:prstGeom>
            <a:gradFill rotWithShape="1">
              <a:gsLst>
                <a:gs pos="0">
                  <a:srgbClr val="FFFFFF">
                    <a:alpha val="6000"/>
                  </a:srgbClr>
                </a:gs>
                <a:gs pos="100000">
                  <a:srgbClr val="3333FF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1290" name="Group 91"/>
            <p:cNvGrpSpPr>
              <a:grpSpLocks/>
            </p:cNvGrpSpPr>
            <p:nvPr/>
          </p:nvGrpSpPr>
          <p:grpSpPr bwMode="auto">
            <a:xfrm>
              <a:off x="234" y="2741"/>
              <a:ext cx="2353" cy="453"/>
              <a:chOff x="234" y="2656"/>
              <a:chExt cx="2353" cy="453"/>
            </a:xfrm>
          </p:grpSpPr>
          <p:grpSp>
            <p:nvGrpSpPr>
              <p:cNvPr id="11321" name="Group 37"/>
              <p:cNvGrpSpPr>
                <a:grpSpLocks/>
              </p:cNvGrpSpPr>
              <p:nvPr/>
            </p:nvGrpSpPr>
            <p:grpSpPr bwMode="auto">
              <a:xfrm>
                <a:off x="234" y="2656"/>
                <a:ext cx="2353" cy="453"/>
                <a:chOff x="201" y="1026"/>
                <a:chExt cx="2353" cy="543"/>
              </a:xfrm>
            </p:grpSpPr>
            <p:pic>
              <p:nvPicPr>
                <p:cNvPr id="11323" name="Picture 38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76205"/>
                <a:stretch>
                  <a:fillRect/>
                </a:stretch>
              </p:blipFill>
              <p:spPr bwMode="auto">
                <a:xfrm>
                  <a:off x="201" y="1026"/>
                  <a:ext cx="502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24" name="Picture 39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11949" r="23846"/>
                <a:stretch>
                  <a:fillRect/>
                </a:stretch>
              </p:blipFill>
              <p:spPr bwMode="auto">
                <a:xfrm>
                  <a:off x="521" y="1026"/>
                  <a:ext cx="1769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25" name="Picture 40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83229"/>
                <a:stretch>
                  <a:fillRect/>
                </a:stretch>
              </p:blipFill>
              <p:spPr bwMode="auto">
                <a:xfrm>
                  <a:off x="2200" y="1026"/>
                  <a:ext cx="354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1322" name="Rectangle 41"/>
              <p:cNvSpPr>
                <a:spLocks noChangeArrowheads="1"/>
              </p:cNvSpPr>
              <p:nvPr/>
            </p:nvSpPr>
            <p:spPr bwMode="auto">
              <a:xfrm>
                <a:off x="282" y="2686"/>
                <a:ext cx="2223" cy="353"/>
              </a:xfrm>
              <a:prstGeom prst="rect">
                <a:avLst/>
              </a:prstGeom>
              <a:noFill/>
              <a:ln w="57150" cmpd="thickThin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1800" b="1" dirty="0" smtClean="0"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Classification and Numbering </a:t>
                </a:r>
                <a:endParaRPr lang="ko-KR" altLang="en-US" sz="1800" b="1" dirty="0"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11291" name="Group 94"/>
            <p:cNvGrpSpPr>
              <a:grpSpLocks/>
            </p:cNvGrpSpPr>
            <p:nvPr/>
          </p:nvGrpSpPr>
          <p:grpSpPr bwMode="auto">
            <a:xfrm>
              <a:off x="237" y="1253"/>
              <a:ext cx="2353" cy="453"/>
              <a:chOff x="237" y="1244"/>
              <a:chExt cx="2353" cy="453"/>
            </a:xfrm>
          </p:grpSpPr>
          <p:grpSp>
            <p:nvGrpSpPr>
              <p:cNvPr id="11316" name="Group 44"/>
              <p:cNvGrpSpPr>
                <a:grpSpLocks/>
              </p:cNvGrpSpPr>
              <p:nvPr/>
            </p:nvGrpSpPr>
            <p:grpSpPr bwMode="auto">
              <a:xfrm>
                <a:off x="237" y="1244"/>
                <a:ext cx="2353" cy="453"/>
                <a:chOff x="201" y="1026"/>
                <a:chExt cx="2353" cy="543"/>
              </a:xfrm>
            </p:grpSpPr>
            <p:pic>
              <p:nvPicPr>
                <p:cNvPr id="11318" name="Picture 45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76205"/>
                <a:stretch>
                  <a:fillRect/>
                </a:stretch>
              </p:blipFill>
              <p:spPr bwMode="auto">
                <a:xfrm>
                  <a:off x="201" y="1026"/>
                  <a:ext cx="502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19" name="Picture 46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11949" r="23846"/>
                <a:stretch>
                  <a:fillRect/>
                </a:stretch>
              </p:blipFill>
              <p:spPr bwMode="auto">
                <a:xfrm>
                  <a:off x="521" y="1026"/>
                  <a:ext cx="1769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20" name="Picture 47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83229"/>
                <a:stretch>
                  <a:fillRect/>
                </a:stretch>
              </p:blipFill>
              <p:spPr bwMode="auto">
                <a:xfrm>
                  <a:off x="2200" y="1026"/>
                  <a:ext cx="354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1317" name="Rectangle 48"/>
              <p:cNvSpPr>
                <a:spLocks noChangeArrowheads="1"/>
              </p:cNvSpPr>
              <p:nvPr/>
            </p:nvSpPr>
            <p:spPr bwMode="auto">
              <a:xfrm>
                <a:off x="259" y="1307"/>
                <a:ext cx="224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800" b="1" dirty="0" smtClean="0"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Transportation</a:t>
                </a:r>
              </a:p>
              <a:p>
                <a:pPr algn="ctr"/>
                <a:r>
                  <a:rPr lang="en-US" altLang="ko-KR" sz="1800" b="1" dirty="0" smtClean="0"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(Decontamination site)</a:t>
                </a:r>
                <a:endParaRPr lang="ko-KR" altLang="en-US" sz="1800" b="1" dirty="0"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11292" name="Group 90"/>
            <p:cNvGrpSpPr>
              <a:grpSpLocks/>
            </p:cNvGrpSpPr>
            <p:nvPr/>
          </p:nvGrpSpPr>
          <p:grpSpPr bwMode="auto">
            <a:xfrm>
              <a:off x="235" y="3249"/>
              <a:ext cx="2353" cy="453"/>
              <a:chOff x="235" y="2884"/>
              <a:chExt cx="2353" cy="453"/>
            </a:xfrm>
          </p:grpSpPr>
          <p:grpSp>
            <p:nvGrpSpPr>
              <p:cNvPr id="11311" name="Group 72"/>
              <p:cNvGrpSpPr>
                <a:grpSpLocks/>
              </p:cNvGrpSpPr>
              <p:nvPr/>
            </p:nvGrpSpPr>
            <p:grpSpPr bwMode="auto">
              <a:xfrm>
                <a:off x="235" y="2884"/>
                <a:ext cx="2353" cy="453"/>
                <a:chOff x="201" y="1026"/>
                <a:chExt cx="2353" cy="543"/>
              </a:xfrm>
            </p:grpSpPr>
            <p:pic>
              <p:nvPicPr>
                <p:cNvPr id="11313" name="Picture 73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76205"/>
                <a:stretch>
                  <a:fillRect/>
                </a:stretch>
              </p:blipFill>
              <p:spPr bwMode="auto">
                <a:xfrm>
                  <a:off x="201" y="1026"/>
                  <a:ext cx="502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14" name="Picture 74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11949" r="23846"/>
                <a:stretch>
                  <a:fillRect/>
                </a:stretch>
              </p:blipFill>
              <p:spPr bwMode="auto">
                <a:xfrm>
                  <a:off x="521" y="1026"/>
                  <a:ext cx="1769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15" name="Picture 75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83229"/>
                <a:stretch>
                  <a:fillRect/>
                </a:stretch>
              </p:blipFill>
              <p:spPr bwMode="auto">
                <a:xfrm>
                  <a:off x="2200" y="1026"/>
                  <a:ext cx="354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1312" name="Rectangle 76"/>
              <p:cNvSpPr>
                <a:spLocks noChangeArrowheads="1"/>
              </p:cNvSpPr>
              <p:nvPr/>
            </p:nvSpPr>
            <p:spPr bwMode="auto">
              <a:xfrm>
                <a:off x="283" y="2914"/>
                <a:ext cx="2223" cy="353"/>
              </a:xfrm>
              <a:prstGeom prst="rect">
                <a:avLst/>
              </a:prstGeom>
              <a:noFill/>
              <a:ln w="57150" cmpd="thickThin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1800" b="1" dirty="0" smtClean="0"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Analysis and Packaging</a:t>
                </a:r>
                <a:endParaRPr lang="ko-KR" altLang="en-US" sz="1800" b="1" dirty="0"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11293" name="Group 89"/>
            <p:cNvGrpSpPr>
              <a:grpSpLocks/>
            </p:cNvGrpSpPr>
            <p:nvPr/>
          </p:nvGrpSpPr>
          <p:grpSpPr bwMode="auto">
            <a:xfrm>
              <a:off x="246" y="3739"/>
              <a:ext cx="2353" cy="453"/>
              <a:chOff x="246" y="3474"/>
              <a:chExt cx="2353" cy="453"/>
            </a:xfrm>
          </p:grpSpPr>
          <p:grpSp>
            <p:nvGrpSpPr>
              <p:cNvPr id="11306" name="Group 79"/>
              <p:cNvGrpSpPr>
                <a:grpSpLocks/>
              </p:cNvGrpSpPr>
              <p:nvPr/>
            </p:nvGrpSpPr>
            <p:grpSpPr bwMode="auto">
              <a:xfrm>
                <a:off x="246" y="3474"/>
                <a:ext cx="2353" cy="453"/>
                <a:chOff x="201" y="1026"/>
                <a:chExt cx="2353" cy="543"/>
              </a:xfrm>
            </p:grpSpPr>
            <p:pic>
              <p:nvPicPr>
                <p:cNvPr id="11308" name="Picture 80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76205"/>
                <a:stretch>
                  <a:fillRect/>
                </a:stretch>
              </p:blipFill>
              <p:spPr bwMode="auto">
                <a:xfrm>
                  <a:off x="201" y="1026"/>
                  <a:ext cx="502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09" name="Picture 81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11949" r="23846"/>
                <a:stretch>
                  <a:fillRect/>
                </a:stretch>
              </p:blipFill>
              <p:spPr bwMode="auto">
                <a:xfrm>
                  <a:off x="521" y="1026"/>
                  <a:ext cx="1769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10" name="Picture 82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83229"/>
                <a:stretch>
                  <a:fillRect/>
                </a:stretch>
              </p:blipFill>
              <p:spPr bwMode="auto">
                <a:xfrm>
                  <a:off x="2200" y="1026"/>
                  <a:ext cx="354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1307" name="Rectangle 83"/>
              <p:cNvSpPr>
                <a:spLocks noChangeArrowheads="1"/>
              </p:cNvSpPr>
              <p:nvPr/>
            </p:nvSpPr>
            <p:spPr bwMode="auto">
              <a:xfrm>
                <a:off x="294" y="3504"/>
                <a:ext cx="2223" cy="353"/>
              </a:xfrm>
              <a:prstGeom prst="rect">
                <a:avLst/>
              </a:prstGeom>
              <a:noFill/>
              <a:ln w="57150" cmpd="thickThin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800" b="1" dirty="0" smtClean="0"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Transportation</a:t>
                </a:r>
              </a:p>
              <a:p>
                <a:pPr algn="ctr"/>
                <a:r>
                  <a:rPr lang="en-US" altLang="ko-KR" sz="1800" b="1" dirty="0" smtClean="0"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(Its disposal storage site)</a:t>
                </a:r>
                <a:endParaRPr lang="ko-KR" altLang="en-US" sz="1800" b="1" dirty="0"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11294" name="Group 93"/>
            <p:cNvGrpSpPr>
              <a:grpSpLocks/>
            </p:cNvGrpSpPr>
            <p:nvPr/>
          </p:nvGrpSpPr>
          <p:grpSpPr bwMode="auto">
            <a:xfrm>
              <a:off x="231" y="1752"/>
              <a:ext cx="2353" cy="453"/>
              <a:chOff x="231" y="1796"/>
              <a:chExt cx="2353" cy="453"/>
            </a:xfrm>
          </p:grpSpPr>
          <p:grpSp>
            <p:nvGrpSpPr>
              <p:cNvPr id="11301" name="Group 30"/>
              <p:cNvGrpSpPr>
                <a:grpSpLocks/>
              </p:cNvGrpSpPr>
              <p:nvPr/>
            </p:nvGrpSpPr>
            <p:grpSpPr bwMode="auto">
              <a:xfrm>
                <a:off x="231" y="1796"/>
                <a:ext cx="2353" cy="453"/>
                <a:chOff x="201" y="1026"/>
                <a:chExt cx="2353" cy="543"/>
              </a:xfrm>
            </p:grpSpPr>
            <p:pic>
              <p:nvPicPr>
                <p:cNvPr id="11303" name="Picture 31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76205"/>
                <a:stretch>
                  <a:fillRect/>
                </a:stretch>
              </p:blipFill>
              <p:spPr bwMode="auto">
                <a:xfrm>
                  <a:off x="201" y="1026"/>
                  <a:ext cx="502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04" name="Picture 32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11949" r="23846"/>
                <a:stretch>
                  <a:fillRect/>
                </a:stretch>
              </p:blipFill>
              <p:spPr bwMode="auto">
                <a:xfrm>
                  <a:off x="521" y="1026"/>
                  <a:ext cx="1769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05" name="Picture 33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83229"/>
                <a:stretch>
                  <a:fillRect/>
                </a:stretch>
              </p:blipFill>
              <p:spPr bwMode="auto">
                <a:xfrm>
                  <a:off x="2200" y="1026"/>
                  <a:ext cx="354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1302" name="Rectangle 87"/>
              <p:cNvSpPr>
                <a:spLocks noChangeArrowheads="1"/>
              </p:cNvSpPr>
              <p:nvPr/>
            </p:nvSpPr>
            <p:spPr bwMode="auto">
              <a:xfrm>
                <a:off x="282" y="1858"/>
                <a:ext cx="2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800" b="1" dirty="0" smtClean="0"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Decontamination</a:t>
                </a:r>
                <a:endParaRPr lang="en-US" altLang="ko-KR" sz="1800" b="1" dirty="0"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11295" name="Group 92"/>
            <p:cNvGrpSpPr>
              <a:grpSpLocks/>
            </p:cNvGrpSpPr>
            <p:nvPr/>
          </p:nvGrpSpPr>
          <p:grpSpPr bwMode="auto">
            <a:xfrm>
              <a:off x="234" y="2241"/>
              <a:ext cx="2353" cy="453"/>
              <a:chOff x="234" y="2248"/>
              <a:chExt cx="2353" cy="453"/>
            </a:xfrm>
          </p:grpSpPr>
          <p:grpSp>
            <p:nvGrpSpPr>
              <p:cNvPr id="11296" name="Group 66"/>
              <p:cNvGrpSpPr>
                <a:grpSpLocks/>
              </p:cNvGrpSpPr>
              <p:nvPr/>
            </p:nvGrpSpPr>
            <p:grpSpPr bwMode="auto">
              <a:xfrm>
                <a:off x="234" y="2248"/>
                <a:ext cx="2353" cy="453"/>
                <a:chOff x="201" y="1026"/>
                <a:chExt cx="2353" cy="543"/>
              </a:xfrm>
            </p:grpSpPr>
            <p:pic>
              <p:nvPicPr>
                <p:cNvPr id="11298" name="Picture 67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76205"/>
                <a:stretch>
                  <a:fillRect/>
                </a:stretch>
              </p:blipFill>
              <p:spPr bwMode="auto">
                <a:xfrm>
                  <a:off x="201" y="1026"/>
                  <a:ext cx="502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99" name="Picture 68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11949" r="23846"/>
                <a:stretch>
                  <a:fillRect/>
                </a:stretch>
              </p:blipFill>
              <p:spPr bwMode="auto">
                <a:xfrm>
                  <a:off x="521" y="1026"/>
                  <a:ext cx="1769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00" name="Picture 69" descr="그림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83229"/>
                <a:stretch>
                  <a:fillRect/>
                </a:stretch>
              </p:blipFill>
              <p:spPr bwMode="auto">
                <a:xfrm>
                  <a:off x="2200" y="1026"/>
                  <a:ext cx="354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1297" name="Rectangle 88"/>
              <p:cNvSpPr>
                <a:spLocks noChangeArrowheads="1"/>
              </p:cNvSpPr>
              <p:nvPr/>
            </p:nvSpPr>
            <p:spPr bwMode="auto">
              <a:xfrm>
                <a:off x="282" y="2303"/>
                <a:ext cx="2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800" b="1" dirty="0" smtClean="0"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Radiation measurements</a:t>
                </a:r>
                <a:endParaRPr lang="ko-KR" altLang="en-US" sz="1800" b="1" dirty="0">
                  <a:latin typeface="Times New Roman" pitchFamily="18" charset="0"/>
                  <a:ea typeface="HY헤드라인M" pitchFamily="18" charset="-127"/>
                  <a:cs typeface="Times New Roman" pitchFamily="18" charset="0"/>
                </a:endParaRPr>
              </a:p>
            </p:txBody>
          </p:sp>
        </p:grpSp>
      </p:grpSp>
      <p:pic>
        <p:nvPicPr>
          <p:cNvPr id="10249" name="Picture 103" descr="고압스팀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2438" y="1505721"/>
            <a:ext cx="1619250" cy="129063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51" name="Picture 109" descr="연마 제염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2438" y="3104560"/>
            <a:ext cx="1619250" cy="129063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52" name="Picture 112" descr="방사선(능) 측정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3288" y="4680948"/>
            <a:ext cx="1619250" cy="1290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53" name="Picture 113" descr="포장 및 보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6088" y="4688885"/>
            <a:ext cx="1619250" cy="1290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275" name="Text Box 116"/>
          <p:cNvSpPr txBox="1">
            <a:spLocks noChangeArrowheads="1"/>
          </p:cNvSpPr>
          <p:nvPr/>
        </p:nvSpPr>
        <p:spPr bwMode="auto">
          <a:xfrm>
            <a:off x="4716463" y="2722563"/>
            <a:ext cx="1570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b="1" dirty="0" smtClean="0">
                <a:solidFill>
                  <a:srgbClr val="000066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Scrubbing</a:t>
            </a:r>
            <a:endParaRPr lang="ko-KR" altLang="en-US" sz="1400" b="1" dirty="0">
              <a:solidFill>
                <a:srgbClr val="000066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11276" name="Text Box 117"/>
          <p:cNvSpPr txBox="1">
            <a:spLocks noChangeArrowheads="1"/>
          </p:cNvSpPr>
          <p:nvPr/>
        </p:nvSpPr>
        <p:spPr bwMode="auto">
          <a:xfrm>
            <a:off x="6715141" y="2730500"/>
            <a:ext cx="1857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High pressure steam</a:t>
            </a:r>
            <a:endParaRPr lang="ko-KR" altLang="en-US" sz="1400" b="1" dirty="0">
              <a:solidFill>
                <a:srgbClr val="0000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77" name="Text Box 118"/>
          <p:cNvSpPr txBox="1">
            <a:spLocks noChangeArrowheads="1"/>
          </p:cNvSpPr>
          <p:nvPr/>
        </p:nvSpPr>
        <p:spPr bwMode="auto">
          <a:xfrm>
            <a:off x="4487863" y="4325938"/>
            <a:ext cx="20002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High pressure watering</a:t>
            </a:r>
            <a:endParaRPr lang="ko-KR" altLang="en-US" sz="1400" b="1" dirty="0">
              <a:solidFill>
                <a:srgbClr val="0000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78" name="Text Box 119"/>
          <p:cNvSpPr txBox="1">
            <a:spLocks noChangeArrowheads="1"/>
          </p:cNvSpPr>
          <p:nvPr/>
        </p:nvSpPr>
        <p:spPr bwMode="auto">
          <a:xfrm>
            <a:off x="6804025" y="4329113"/>
            <a:ext cx="1570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Grinding</a:t>
            </a:r>
            <a:endParaRPr lang="ko-KR" altLang="en-US" sz="1400" b="1" dirty="0">
              <a:solidFill>
                <a:srgbClr val="0000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79" name="Text Box 120"/>
          <p:cNvSpPr txBox="1">
            <a:spLocks noChangeArrowheads="1"/>
          </p:cNvSpPr>
          <p:nvPr/>
        </p:nvSpPr>
        <p:spPr bwMode="auto">
          <a:xfrm>
            <a:off x="6715141" y="5938838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Packaging &amp; Storage</a:t>
            </a:r>
            <a:endParaRPr lang="ko-KR" altLang="en-US" sz="1400" b="1" dirty="0">
              <a:solidFill>
                <a:srgbClr val="0000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80" name="Text Box 121"/>
          <p:cNvSpPr txBox="1">
            <a:spLocks noChangeArrowheads="1"/>
          </p:cNvSpPr>
          <p:nvPr/>
        </p:nvSpPr>
        <p:spPr bwMode="auto">
          <a:xfrm>
            <a:off x="4730750" y="5924550"/>
            <a:ext cx="1570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b="1" dirty="0" smtClean="0"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t>Measurements</a:t>
            </a:r>
            <a:endParaRPr lang="ko-KR" altLang="en-US" sz="1400" b="1" dirty="0">
              <a:solidFill>
                <a:srgbClr val="0000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6" name="그림 65" descr="수제염 사진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04454" y="1490740"/>
            <a:ext cx="1611086" cy="12924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" name="그림 70" descr="고압살수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88112" y="3104787"/>
            <a:ext cx="1620000" cy="1277257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85986" y="1071546"/>
            <a:ext cx="37717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10"/>
              </a:buBlip>
              <a:defRPr/>
            </a:pPr>
            <a:r>
              <a:rPr lang="ko-KR" altLang="en-US" sz="2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 </a:t>
            </a:r>
            <a:r>
              <a:rPr lang="en-US" altLang="ko-KR" sz="2600" b="1" dirty="0" smtClean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Y목각파임B" pitchFamily="18" charset="-127"/>
                <a:cs typeface="Times New Roman" pitchFamily="18" charset="0"/>
              </a:rPr>
              <a:t>Its Disposal Process</a:t>
            </a:r>
            <a:endParaRPr lang="ko-KR" altLang="en-US" sz="2600" b="1" dirty="0">
              <a:ln w="6350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Y목각파임B" pitchFamily="18" charset="-127"/>
              <a:cs typeface="Times New Roman" pitchFamily="18" charset="0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252082" y="72570"/>
            <a:ext cx="5034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2. </a:t>
            </a:r>
            <a:r>
              <a:rPr lang="en-US" altLang="ko-K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Metal </a:t>
            </a:r>
            <a:r>
              <a:rPr lang="en-US" altLang="ko-KR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Radwastes</a:t>
            </a:r>
            <a:endParaRPr lang="en-US" altLang="ko-KR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3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헤드라인M"/>
        <a:ea typeface="HY헤드라인M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10474</TotalTime>
  <Words>1712</Words>
  <Application>Microsoft Office PowerPoint</Application>
  <PresentationFormat>화면 슬라이드 쇼(4:3)</PresentationFormat>
  <Paragraphs>659</Paragraphs>
  <Slides>33</Slides>
  <Notes>31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</vt:vector>
  </TitlesOfParts>
  <Company>powerpt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기술개발 발표</dc:title>
  <dc:creator>최영구</dc:creator>
  <cp:lastModifiedBy>sec</cp:lastModifiedBy>
  <cp:revision>945</cp:revision>
  <cp:lastPrinted>2004-06-11T15:43:23Z</cp:lastPrinted>
  <dcterms:created xsi:type="dcterms:W3CDTF">2004-06-08T01:49:21Z</dcterms:created>
  <dcterms:modified xsi:type="dcterms:W3CDTF">2010-07-19T06:21:45Z</dcterms:modified>
</cp:coreProperties>
</file>