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9" r:id="rId2"/>
    <p:sldId id="358" r:id="rId3"/>
    <p:sldId id="393" r:id="rId4"/>
    <p:sldId id="394" r:id="rId5"/>
    <p:sldId id="422" r:id="rId6"/>
    <p:sldId id="377" r:id="rId7"/>
    <p:sldId id="400" r:id="rId8"/>
    <p:sldId id="401" r:id="rId9"/>
    <p:sldId id="396" r:id="rId10"/>
    <p:sldId id="395" r:id="rId11"/>
    <p:sldId id="415" r:id="rId12"/>
    <p:sldId id="404" r:id="rId13"/>
    <p:sldId id="423" r:id="rId14"/>
    <p:sldId id="414" r:id="rId15"/>
    <p:sldId id="406" r:id="rId16"/>
    <p:sldId id="416" r:id="rId17"/>
    <p:sldId id="417" r:id="rId18"/>
    <p:sldId id="418" r:id="rId19"/>
    <p:sldId id="399" r:id="rId20"/>
    <p:sldId id="419" r:id="rId21"/>
    <p:sldId id="407" r:id="rId22"/>
    <p:sldId id="367" r:id="rId23"/>
    <p:sldId id="398" r:id="rId24"/>
    <p:sldId id="405" r:id="rId25"/>
    <p:sldId id="413" r:id="rId26"/>
    <p:sldId id="421" r:id="rId27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2000" b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FFFF"/>
    <a:srgbClr val="9DFBCA"/>
    <a:srgbClr val="FFFFFF"/>
    <a:srgbClr val="CCFFCC"/>
    <a:srgbClr val="B7FFDB"/>
    <a:srgbClr val="D60093"/>
    <a:srgbClr val="66FF33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3" autoAdjust="0"/>
    <p:restoredTop sz="95981" autoAdjust="0"/>
  </p:normalViewPr>
  <p:slideViewPr>
    <p:cSldViewPr>
      <p:cViewPr>
        <p:scale>
          <a:sx n="75" d="100"/>
          <a:sy n="75" d="100"/>
        </p:scale>
        <p:origin x="-732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74" y="-72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7AD98A1-E1E1-45F0-9296-689A904E79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4" tIns="46012" rIns="92024" bIns="46012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BC7D693-E180-40C3-AD4C-F0807266A4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슬라이드 노트 개체 틀 3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99FB-FE91-4BC9-B179-071F201F6017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26B8E-FDFE-4C95-B888-E3DC87527BDA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48CE3-B235-4EAE-AAF8-3FE843B4C574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B7090-0F66-44A7-B1FF-CBFA1E8008FF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3AE32-D84B-498A-8A59-C5AA698A1943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5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9874E-ADDD-472E-835B-4F746BF3A5FB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80A11-962F-4B8F-9C46-6C48547268D7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43AFE-424D-4BE6-A6FB-2F897EE8E0F2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5BB9-F4AB-46F1-8D50-E5CCE14D9C6D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554F1-EE30-45FE-91B7-6FE7C4F7DD18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751A7-8EC1-4045-9ED0-EAE3291523EE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5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89F61-B27E-44EE-A543-B20D8B27A2A3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E7F2E-D2B3-42E9-8027-EB9611ECF3F1}" type="slidenum">
              <a:rPr lang="en-US" altLang="ko-KR" smtClean="0">
                <a:latin typeface="굴림" charset="-127"/>
                <a:ea typeface="굴림" charset="-127"/>
              </a:rPr>
              <a:pPr/>
              <a:t>21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E98BB-57D0-4B5E-8B28-D58E5A8D692A}" type="slidenum">
              <a:rPr lang="en-US" altLang="ko-KR" smtClean="0">
                <a:latin typeface="굴림" charset="-127"/>
                <a:ea typeface="굴림" charset="-127"/>
              </a:rPr>
              <a:pPr/>
              <a:t>22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슬라이드 노트 개체 틀 5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9559E-B991-4FCE-9CDA-DBD1EDE5AB48}" type="slidenum">
              <a:rPr lang="en-US" altLang="ko-KR" smtClean="0">
                <a:latin typeface="굴림" charset="-127"/>
                <a:ea typeface="굴림" charset="-127"/>
              </a:rPr>
              <a:pPr/>
              <a:t>23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A9CFC-3832-4512-8962-84E3F664C8A3}" type="slidenum">
              <a:rPr lang="en-US" altLang="ko-KR" smtClean="0">
                <a:latin typeface="굴림" charset="-127"/>
                <a:ea typeface="굴림" charset="-127"/>
              </a:rPr>
              <a:pPr/>
              <a:t>24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A6B7-AFEA-4F15-A6E5-E5397FADBF54}" type="slidenum">
              <a:rPr lang="ko-KR" altLang="ko-KR" smtClean="0">
                <a:latin typeface="Arial" charset="0"/>
                <a:ea typeface="굴림" charset="-127"/>
              </a:rPr>
              <a:pPr/>
              <a:t>25</a:t>
            </a:fld>
            <a:endParaRPr lang="ko-KR" altLang="ko-KR" smtClean="0">
              <a:latin typeface="Arial" charset="0"/>
              <a:ea typeface="굴림" charset="-127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70659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E5112-19EC-4A30-8723-7342983F7BAE}" type="slidenum">
              <a:rPr lang="en-US" altLang="ko-KR" smtClean="0">
                <a:latin typeface="굴림" charset="-127"/>
                <a:ea typeface="굴림" charset="-127"/>
              </a:rPr>
              <a:pPr/>
              <a:t>26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46A28-E798-4DA0-8F63-24F65EEBC152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5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D9C76-664C-4ACD-B046-9BE70F48D021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7DE5-78C3-4D4C-A683-5C1AE7B93CB2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7651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5CD20-1FFF-43AC-9D4C-CA676EEEAA26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29699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B683C-3849-4F5E-B30F-71FE0E4DA4DC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1747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1B77C-FE0E-4068-A530-4188303B4DAB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3795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이미지 개체 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B69CF-41C6-431F-8E4B-19FE7FC8F045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5843" name="슬라이드 노트 개체 틀 4"/>
          <p:cNvSpPr>
            <a:spLocks noGrp="1"/>
          </p:cNvSpPr>
          <p:nvPr/>
        </p:nvSpPr>
        <p:spPr bwMode="auto">
          <a:xfrm>
            <a:off x="673100" y="4686300"/>
            <a:ext cx="5389563" cy="4440238"/>
          </a:xfrm>
          <a:prstGeom prst="rect">
            <a:avLst/>
          </a:prstGeom>
        </p:spPr>
        <p:txBody>
          <a:bodyPr lIns="92024" tIns="46012" rIns="92024" bIns="46012"/>
          <a:lstStyle/>
          <a:p>
            <a:pPr eaLnBrk="0" hangingPunct="0">
              <a:spcBef>
                <a:spcPct val="30000"/>
              </a:spcBef>
            </a:pPr>
            <a:endParaRPr lang="ko-KR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D84-F123-4352-8436-0B9D81EDFC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6F24-B37C-4BFA-A75F-703209508B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B523-5CFE-4440-A0AE-42AADF583C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37EF-EDA0-45EB-A931-061CC935D0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E274-3FFE-4176-95FB-624553A611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92370" y="1447800"/>
            <a:ext cx="4018085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1131" y="1447800"/>
            <a:ext cx="4018085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1506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AD4F-FB01-4873-8F91-3F99845D54C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 bwMode="auto">
          <a:xfrm>
            <a:off x="5929313" y="428625"/>
            <a:ext cx="3214687" cy="400050"/>
          </a:xfrm>
          <a:prstGeom prst="rect">
            <a:avLst/>
          </a:prstGeom>
          <a:solidFill>
            <a:srgbClr val="B7FFD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4" tIns="45712" rIns="91424" bIns="45712">
            <a:spAutoFit/>
          </a:bodyPr>
          <a:lstStyle/>
          <a:p>
            <a:pPr defTabSz="912813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7AE5-CD9B-45D9-8073-1769A323C7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62150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0E922B1C-9ECC-4894-B9A9-420C878FA25A}" type="slidenum">
              <a:rPr lang="en-US" altLang="ko-KR" sz="1400" b="0" smtClean="0">
                <a:latin typeface="굴림" pitchFamily="50" charset="-127"/>
                <a:ea typeface="굴림" pitchFamily="50" charset="-127"/>
              </a:rPr>
              <a:pPr algn="r">
                <a:defRPr/>
              </a:pPr>
              <a:t>‹#›</a:t>
            </a:fld>
            <a:endParaRPr lang="en-US" altLang="ko-KR" sz="1400" b="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5BC4-48DB-4DAB-A2F1-AA36D1DAB3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B3191-AB47-4433-AF0C-47500DE76F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758E-4D1D-4E3D-B276-9E4151E44B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B6CD-FB0E-4A11-9755-EDDF8E72B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1541-4FE6-4D24-8FDA-C65DDC4818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D561-BA01-4935-A457-E1AA45DF6A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45610FF-FA1A-493C-82D8-FFA70AD26C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1113" y="6286500"/>
            <a:ext cx="9144000" cy="571500"/>
          </a:xfrm>
          <a:prstGeom prst="rect">
            <a:avLst/>
          </a:prstGeom>
          <a:solidFill>
            <a:srgbClr val="00FFFF">
              <a:alpha val="61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latinLnBrk="0">
              <a:defRPr/>
            </a:pPr>
            <a:endParaRPr kumimoji="0" lang="ko-KR" altLang="ko-KR" sz="240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9144000" cy="836613"/>
          </a:xfrm>
          <a:prstGeom prst="rect">
            <a:avLst/>
          </a:prstGeom>
          <a:solidFill>
            <a:srgbClr val="9DFBCA">
              <a:alpha val="70000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latinLnBrk="0">
              <a:defRPr/>
            </a:pPr>
            <a:endParaRPr kumimoji="0" lang="en-US" altLang="ko-KR" sz="1600" dirty="0">
              <a:latin typeface="Arial" charset="0"/>
              <a:ea typeface="굴림" pitchFamily="50" charset="-127"/>
            </a:endParaRPr>
          </a:p>
          <a:p>
            <a:pPr algn="r" latinLnBrk="0">
              <a:defRPr/>
            </a:pPr>
            <a:endParaRPr kumimoji="0" lang="en-US" altLang="ko-KR" sz="1600" dirty="0">
              <a:latin typeface="Arial" charset="0"/>
              <a:ea typeface="굴림" pitchFamily="50" charset="-127"/>
            </a:endParaRPr>
          </a:p>
        </p:txBody>
      </p:sp>
      <p:sp>
        <p:nvSpPr>
          <p:cNvPr id="1037" name="AutoShape 13"/>
          <p:cNvSpPr>
            <a:spLocks noChangeAspect="1" noChangeArrowheads="1" noTextEdit="1"/>
          </p:cNvSpPr>
          <p:nvPr/>
        </p:nvSpPr>
        <p:spPr bwMode="auto">
          <a:xfrm>
            <a:off x="5716588" y="6643688"/>
            <a:ext cx="33512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4175" y="6357938"/>
            <a:ext cx="22669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5"/>
          <p:cNvSpPr>
            <a:spLocks noChangeArrowheads="1"/>
          </p:cNvSpPr>
          <p:nvPr/>
        </p:nvSpPr>
        <p:spPr bwMode="auto">
          <a:xfrm>
            <a:off x="2987675" y="3463925"/>
            <a:ext cx="3313113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 eaLnBrk="0" latinLnBrk="0" hangingPunct="0"/>
            <a:r>
              <a:rPr lang="en-US" altLang="ko-KR" sz="2800" i="1">
                <a:solidFill>
                  <a:srgbClr val="0099CC"/>
                </a:solidFill>
                <a:latin typeface="Arial" charset="0"/>
              </a:rPr>
              <a:t>August  30, 2010</a:t>
            </a:r>
            <a:endParaRPr lang="en-US" altLang="ko-KR" sz="28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843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92725"/>
            <a:ext cx="9140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5"/>
          <p:cNvSpPr>
            <a:spLocks noChangeArrowheads="1"/>
          </p:cNvSpPr>
          <p:nvPr/>
        </p:nvSpPr>
        <p:spPr bwMode="auto">
          <a:xfrm>
            <a:off x="2762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684213" y="692150"/>
            <a:ext cx="7942262" cy="2016125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50000">
                <a:srgbClr val="CCECFF"/>
              </a:gs>
              <a:gs pos="100000">
                <a:srgbClr val="0066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rgbClr val="0FFFE8">
                <a:alpha val="50000"/>
              </a:srgbClr>
            </a:outerShdw>
          </a:effectLst>
        </p:spPr>
        <p:txBody>
          <a:bodyPr lIns="90488" tIns="44450" rIns="90488" bIns="44450" anchor="ctr"/>
          <a:lstStyle/>
          <a:p>
            <a:pPr>
              <a:spcBef>
                <a:spcPct val="50000"/>
              </a:spcBef>
              <a:defRPr/>
            </a:pPr>
            <a:r>
              <a:rPr lang="en-US" altLang="ko-KR" sz="3600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 Improvements of ADR System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3924300" y="4471988"/>
            <a:ext cx="5040313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 eaLnBrk="0" latinLnBrk="0" hangingPunct="0"/>
            <a:r>
              <a:rPr lang="en-US" altLang="ko-KR" sz="3600" i="1">
                <a:solidFill>
                  <a:srgbClr val="0099CC"/>
                </a:solidFill>
                <a:latin typeface="Arial" charset="0"/>
              </a:rPr>
              <a:t>Ulchin NPP units 5&amp;6</a:t>
            </a:r>
            <a:endParaRPr lang="en-US" altLang="ko-KR" sz="3600" i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AutoShape 3"/>
          <p:cNvSpPr>
            <a:spLocks noChangeArrowheads="1"/>
          </p:cNvSpPr>
          <p:nvPr/>
        </p:nvSpPr>
        <p:spPr bwMode="auto">
          <a:xfrm>
            <a:off x="387350" y="1341438"/>
            <a:ext cx="8072438" cy="9350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2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 6. LCD (4 Lines, 20 Characters per line) was  </a:t>
            </a:r>
            <a:r>
              <a:rPr lang="en-US" altLang="ko-KR" sz="22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too small </a:t>
            </a:r>
            <a:r>
              <a:rPr lang="en-US" altLang="ko-KR" sz="22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to</a:t>
            </a:r>
            <a:endParaRPr lang="ko-KR" altLang="en-US" sz="22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r>
              <a:rPr lang="ko-KR" altLang="en-US" sz="22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en-US" altLang="ko-KR" sz="22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display all the information that workers need to know</a:t>
            </a:r>
          </a:p>
        </p:txBody>
      </p:sp>
      <p:grpSp>
        <p:nvGrpSpPr>
          <p:cNvPr id="36866" name="Group 46"/>
          <p:cNvGrpSpPr>
            <a:grpSpLocks/>
          </p:cNvGrpSpPr>
          <p:nvPr/>
        </p:nvGrpSpPr>
        <p:grpSpPr bwMode="auto">
          <a:xfrm>
            <a:off x="490538" y="2668588"/>
            <a:ext cx="7869237" cy="3028950"/>
            <a:chOff x="1610" y="1149"/>
            <a:chExt cx="3720" cy="1725"/>
          </a:xfrm>
        </p:grpSpPr>
        <p:sp>
          <p:nvSpPr>
            <p:cNvPr id="421895" name="Text Box 7"/>
            <p:cNvSpPr txBox="1">
              <a:spLocks noChangeArrowheads="1"/>
            </p:cNvSpPr>
            <p:nvPr/>
          </p:nvSpPr>
          <p:spPr bwMode="auto">
            <a:xfrm>
              <a:off x="3895" y="1166"/>
              <a:ext cx="116" cy="2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1424" tIns="45712" rIns="91424" bIns="45712">
              <a:spAutoFit/>
            </a:bodyPr>
            <a:lstStyle/>
            <a:p>
              <a:pPr defTabSz="912813" latinLnBrk="0">
                <a:defRPr/>
              </a:pPr>
              <a:endParaRPr lang="ko-KR" altLang="ko-KR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875" name="Text Box 25"/>
            <p:cNvSpPr txBox="1">
              <a:spLocks noChangeArrowheads="1"/>
            </p:cNvSpPr>
            <p:nvPr/>
          </p:nvSpPr>
          <p:spPr bwMode="auto">
            <a:xfrm>
              <a:off x="3578" y="1149"/>
              <a:ext cx="11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defTabSz="912813" latinLnBrk="0"/>
              <a:endParaRPr lang="ko-KR" altLang="ko-KR"/>
            </a:p>
          </p:txBody>
        </p:sp>
        <p:sp>
          <p:nvSpPr>
            <p:cNvPr id="36876" name="Text Box 26"/>
            <p:cNvSpPr txBox="1">
              <a:spLocks noChangeArrowheads="1"/>
            </p:cNvSpPr>
            <p:nvPr/>
          </p:nvSpPr>
          <p:spPr bwMode="auto">
            <a:xfrm>
              <a:off x="3442" y="1149"/>
              <a:ext cx="11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24" tIns="45712" rIns="91424" bIns="45712">
              <a:spAutoFit/>
            </a:bodyPr>
            <a:lstStyle/>
            <a:p>
              <a:pPr defTabSz="912813" latinLnBrk="0"/>
              <a:endParaRPr lang="ko-KR" altLang="ko-KR"/>
            </a:p>
          </p:txBody>
        </p:sp>
        <p:sp>
          <p:nvSpPr>
            <p:cNvPr id="36877" name="Oval 27"/>
            <p:cNvSpPr>
              <a:spLocks noChangeArrowheads="1"/>
            </p:cNvSpPr>
            <p:nvPr/>
          </p:nvSpPr>
          <p:spPr bwMode="auto">
            <a:xfrm>
              <a:off x="4446" y="1254"/>
              <a:ext cx="884" cy="755"/>
            </a:xfrm>
            <a:prstGeom prst="ellipse">
              <a:avLst/>
            </a:prstGeom>
            <a:solidFill>
              <a:srgbClr val="6666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 latinLnBrk="0"/>
              <a:r>
                <a:rPr kumimoji="0" lang="en-US" altLang="ko-KR" sz="1400">
                  <a:solidFill>
                    <a:schemeClr val="bg1"/>
                  </a:solidFill>
                </a:rPr>
                <a:t>Check RWP No.</a:t>
              </a:r>
            </a:p>
            <a:p>
              <a:pPr algn="ctr" defTabSz="912813" latinLnBrk="0"/>
              <a:r>
                <a:rPr kumimoji="0" lang="en-US" altLang="ko-KR" sz="1500">
                  <a:solidFill>
                    <a:schemeClr val="bg1"/>
                  </a:solidFill>
                </a:rPr>
                <a:t> in Radiation</a:t>
              </a:r>
            </a:p>
            <a:p>
              <a:pPr algn="ctr" defTabSz="912813" latinLnBrk="0"/>
              <a:r>
                <a:rPr kumimoji="0" lang="en-US" altLang="ko-KR" sz="1500">
                  <a:solidFill>
                    <a:schemeClr val="bg1"/>
                  </a:solidFill>
                </a:rPr>
                <a:t> information </a:t>
              </a:r>
            </a:p>
            <a:p>
              <a:pPr algn="ctr" defTabSz="912813" latinLnBrk="0"/>
              <a:r>
                <a:rPr kumimoji="0" lang="en-US" altLang="ko-KR" sz="150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36878" name="Oval 28"/>
            <p:cNvSpPr>
              <a:spLocks noChangeArrowheads="1"/>
            </p:cNvSpPr>
            <p:nvPr/>
          </p:nvSpPr>
          <p:spPr bwMode="auto">
            <a:xfrm>
              <a:off x="4535" y="2115"/>
              <a:ext cx="659" cy="645"/>
            </a:xfrm>
            <a:prstGeom prst="ellipse">
              <a:avLst/>
            </a:prstGeom>
            <a:solidFill>
              <a:srgbClr val="6666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Check RWP </a:t>
              </a:r>
            </a:p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No. to  </a:t>
              </a:r>
              <a:r>
                <a:rPr lang="en-US" altLang="ko-KR" sz="1600">
                  <a:solidFill>
                    <a:schemeClr val="bg1"/>
                  </a:solidFill>
                </a:rPr>
                <a:t>H.P</a:t>
              </a:r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6879" name="Oval 29"/>
            <p:cNvSpPr>
              <a:spLocks noChangeArrowheads="1"/>
            </p:cNvSpPr>
            <p:nvPr/>
          </p:nvSpPr>
          <p:spPr bwMode="auto">
            <a:xfrm>
              <a:off x="1612" y="2156"/>
              <a:ext cx="779" cy="718"/>
            </a:xfrm>
            <a:prstGeom prst="ellipse">
              <a:avLst/>
            </a:prstGeom>
            <a:solidFill>
              <a:srgbClr val="6666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Check</a:t>
              </a:r>
              <a:endParaRPr kumimoji="0" lang="ko-KR" altLang="en-US" sz="1600">
                <a:solidFill>
                  <a:schemeClr val="bg1"/>
                </a:solidFill>
              </a:endParaRPr>
            </a:p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Personnel </a:t>
              </a:r>
            </a:p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Information</a:t>
              </a:r>
            </a:p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in DREAMS</a:t>
              </a:r>
              <a:endParaRPr kumimoji="0"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6880" name="Oval 30"/>
            <p:cNvSpPr>
              <a:spLocks noChangeArrowheads="1"/>
            </p:cNvSpPr>
            <p:nvPr/>
          </p:nvSpPr>
          <p:spPr bwMode="auto">
            <a:xfrm>
              <a:off x="1610" y="1213"/>
              <a:ext cx="816" cy="862"/>
            </a:xfrm>
            <a:prstGeom prst="ellipse">
              <a:avLst/>
            </a:prstGeom>
            <a:solidFill>
              <a:srgbClr val="666699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Check ADR Sys.</a:t>
              </a:r>
            </a:p>
            <a:p>
              <a:pPr algn="ctr" defTabSz="912813" latinLnBrk="0"/>
              <a:r>
                <a:rPr kumimoji="0" lang="en-US" altLang="ko-KR" sz="1600">
                  <a:solidFill>
                    <a:schemeClr val="bg1"/>
                  </a:solidFill>
                </a:rPr>
                <a:t>in H.P Room</a:t>
              </a:r>
              <a:endParaRPr kumimoji="0"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6881" name="AutoShape 31"/>
            <p:cNvSpPr>
              <a:spLocks noChangeArrowheads="1"/>
            </p:cNvSpPr>
            <p:nvPr/>
          </p:nvSpPr>
          <p:spPr bwMode="gray">
            <a:xfrm>
              <a:off x="3198" y="1249"/>
              <a:ext cx="408" cy="1497"/>
            </a:xfrm>
            <a:prstGeom prst="roundRect">
              <a:avLst>
                <a:gd name="adj" fmla="val 49106"/>
              </a:avLst>
            </a:prstGeom>
            <a:solidFill>
              <a:srgbClr val="339966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latinLnBrk="0"/>
              <a:r>
                <a:rPr kumimoji="0" lang="en-US" altLang="ko-KR" sz="1600">
                  <a:solidFill>
                    <a:schemeClr val="bg1"/>
                  </a:solidFill>
                  <a:latin typeface="Arial" charset="0"/>
                </a:rPr>
                <a:t>ADR</a:t>
              </a:r>
            </a:p>
            <a:p>
              <a:pPr algn="ctr" latinLnBrk="0"/>
              <a:r>
                <a:rPr kumimoji="0" lang="en-US" altLang="ko-KR" sz="1600">
                  <a:solidFill>
                    <a:schemeClr val="bg1"/>
                  </a:solidFill>
                  <a:latin typeface="Arial" charset="0"/>
                </a:rPr>
                <a:t>Reader</a:t>
              </a:r>
              <a:endParaRPr kumimoji="0" lang="en-US" altLang="ko-KR" sz="1600" b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882" name="AutoShape 32"/>
            <p:cNvSpPr>
              <a:spLocks noChangeArrowheads="1"/>
            </p:cNvSpPr>
            <p:nvPr/>
          </p:nvSpPr>
          <p:spPr bwMode="auto">
            <a:xfrm>
              <a:off x="2608" y="1292"/>
              <a:ext cx="391" cy="1413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 latinLnBrk="0"/>
              <a:r>
                <a:rPr lang="en-US" altLang="ko-KR" sz="1500">
                  <a:solidFill>
                    <a:schemeClr val="bg1"/>
                  </a:solidFill>
                </a:rPr>
                <a:t>Inform</a:t>
              </a:r>
            </a:p>
            <a:p>
              <a:pPr algn="ctr" defTabSz="912813" latinLnBrk="0"/>
              <a:r>
                <a:rPr lang="en-US" altLang="ko-KR" sz="1500">
                  <a:solidFill>
                    <a:schemeClr val="bg1"/>
                  </a:solidFill>
                </a:rPr>
                <a:t>-ation</a:t>
              </a:r>
            </a:p>
            <a:p>
              <a:pPr algn="ctr" defTabSz="912813" latinLnBrk="0"/>
              <a:r>
                <a:rPr lang="en-US" altLang="ko-KR" sz="1500">
                  <a:solidFill>
                    <a:schemeClr val="bg1"/>
                  </a:solidFill>
                </a:rPr>
                <a:t> on</a:t>
              </a:r>
            </a:p>
            <a:p>
              <a:pPr algn="ctr" defTabSz="912813" latinLnBrk="0"/>
              <a:r>
                <a:rPr lang="en-US" altLang="ko-KR" sz="1500">
                  <a:solidFill>
                    <a:schemeClr val="bg1"/>
                  </a:solidFill>
                </a:rPr>
                <a:t>Worker</a:t>
              </a:r>
              <a:endParaRPr lang="ko-KR" altLang="en-US" sz="1500">
                <a:solidFill>
                  <a:schemeClr val="bg1"/>
                </a:solidFill>
              </a:endParaRPr>
            </a:p>
          </p:txBody>
        </p:sp>
        <p:sp>
          <p:nvSpPr>
            <p:cNvPr id="36883" name="AutoShape 33"/>
            <p:cNvSpPr>
              <a:spLocks noChangeArrowheads="1"/>
            </p:cNvSpPr>
            <p:nvPr/>
          </p:nvSpPr>
          <p:spPr bwMode="auto">
            <a:xfrm>
              <a:off x="3851" y="1292"/>
              <a:ext cx="397" cy="1413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 latinLnBrk="0"/>
              <a:r>
                <a:rPr lang="en-US" altLang="ko-KR" sz="1600">
                  <a:solidFill>
                    <a:schemeClr val="bg1"/>
                  </a:solidFill>
                </a:rPr>
                <a:t>If more</a:t>
              </a:r>
            </a:p>
            <a:p>
              <a:pPr algn="ctr" defTabSz="912813" latinLnBrk="0"/>
              <a:r>
                <a:rPr lang="en-US" altLang="ko-KR" sz="1600">
                  <a:solidFill>
                    <a:schemeClr val="bg1"/>
                  </a:solidFill>
                </a:rPr>
                <a:t>Than</a:t>
              </a:r>
            </a:p>
            <a:p>
              <a:pPr algn="ctr" defTabSz="912813" latinLnBrk="0"/>
              <a:r>
                <a:rPr lang="en-US" altLang="ko-KR" sz="1600">
                  <a:solidFill>
                    <a:schemeClr val="bg1"/>
                  </a:solidFill>
                </a:rPr>
                <a:t>2RWPs</a:t>
              </a:r>
              <a:endParaRPr lang="ko-KR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36884" name="AutoShape 34"/>
            <p:cNvSpPr>
              <a:spLocks noChangeArrowheads="1"/>
            </p:cNvSpPr>
            <p:nvPr/>
          </p:nvSpPr>
          <p:spPr bwMode="auto">
            <a:xfrm>
              <a:off x="2456" y="1680"/>
              <a:ext cx="136" cy="127"/>
            </a:xfrm>
            <a:prstGeom prst="rightArrow">
              <a:avLst>
                <a:gd name="adj1" fmla="val 50000"/>
                <a:gd name="adj2" fmla="val 26772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  <p:sp>
          <p:nvSpPr>
            <p:cNvPr id="36885" name="AutoShape 37"/>
            <p:cNvSpPr>
              <a:spLocks noChangeArrowheads="1"/>
            </p:cNvSpPr>
            <p:nvPr/>
          </p:nvSpPr>
          <p:spPr bwMode="auto">
            <a:xfrm rot="10800000">
              <a:off x="3636" y="1927"/>
              <a:ext cx="181" cy="127"/>
            </a:xfrm>
            <a:prstGeom prst="rightArrow">
              <a:avLst>
                <a:gd name="adj1" fmla="val 50000"/>
                <a:gd name="adj2" fmla="val 3563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  <p:sp>
          <p:nvSpPr>
            <p:cNvPr id="36886" name="AutoShape 38"/>
            <p:cNvSpPr>
              <a:spLocks noChangeArrowheads="1"/>
            </p:cNvSpPr>
            <p:nvPr/>
          </p:nvSpPr>
          <p:spPr bwMode="auto">
            <a:xfrm rot="10800000">
              <a:off x="4281" y="1660"/>
              <a:ext cx="136" cy="127"/>
            </a:xfrm>
            <a:prstGeom prst="rightArrow">
              <a:avLst>
                <a:gd name="adj1" fmla="val 50000"/>
                <a:gd name="adj2" fmla="val 26772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</p:grpSp>
      <p:sp>
        <p:nvSpPr>
          <p:cNvPr id="36867" name="AutoShape 38"/>
          <p:cNvSpPr>
            <a:spLocks noChangeArrowheads="1"/>
          </p:cNvSpPr>
          <p:nvPr/>
        </p:nvSpPr>
        <p:spPr bwMode="auto">
          <a:xfrm rot="10800000">
            <a:off x="6213475" y="4892675"/>
            <a:ext cx="287338" cy="222250"/>
          </a:xfrm>
          <a:prstGeom prst="rightArrow">
            <a:avLst>
              <a:gd name="adj1" fmla="val 50000"/>
              <a:gd name="adj2" fmla="val 26827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36868" name="AutoShape 34"/>
          <p:cNvSpPr>
            <a:spLocks noChangeArrowheads="1"/>
          </p:cNvSpPr>
          <p:nvPr/>
        </p:nvSpPr>
        <p:spPr bwMode="auto">
          <a:xfrm>
            <a:off x="3500438" y="4035425"/>
            <a:ext cx="287337" cy="222250"/>
          </a:xfrm>
          <a:prstGeom prst="rightArrow">
            <a:avLst>
              <a:gd name="adj1" fmla="val 50000"/>
              <a:gd name="adj2" fmla="val 26827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36869" name="AutoShape 34"/>
          <p:cNvSpPr>
            <a:spLocks noChangeArrowheads="1"/>
          </p:cNvSpPr>
          <p:nvPr/>
        </p:nvSpPr>
        <p:spPr bwMode="auto">
          <a:xfrm>
            <a:off x="2214563" y="4972050"/>
            <a:ext cx="287337" cy="222250"/>
          </a:xfrm>
          <a:prstGeom prst="rightArrow">
            <a:avLst>
              <a:gd name="adj1" fmla="val 50000"/>
              <a:gd name="adj2" fmla="val 26827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871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4BF965EF-0FEF-4B55-AB22-E98F4932E720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5"/>
          <p:cNvSpPr>
            <a:spLocks noChangeArrowheads="1"/>
          </p:cNvSpPr>
          <p:nvPr/>
        </p:nvSpPr>
        <p:spPr bwMode="gray">
          <a:xfrm>
            <a:off x="250825" y="2682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problems(Cont.)</a:t>
            </a:r>
            <a:endParaRPr kumimoji="0" lang="ko-KR" altLang="en-US" sz="3200">
              <a:latin typeface="Arial" charset="0"/>
            </a:endParaRPr>
          </a:p>
        </p:txBody>
      </p:sp>
    </p:spTree>
  </p:cSld>
  <p:clrMapOvr>
    <a:masterClrMapping/>
  </p:clrMapOvr>
  <p:transition advTm="86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gray">
          <a:xfrm>
            <a:off x="142875" y="11318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2600">
              <a:latin typeface="Arial" charset="0"/>
            </a:endParaRPr>
          </a:p>
        </p:txBody>
      </p:sp>
      <p:sp>
        <p:nvSpPr>
          <p:cNvPr id="38914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그림 5" descr="구형 리더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844675"/>
            <a:ext cx="62642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C9B055EF-A07F-453E-AB7F-441E72B81CA9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>
            <a:off x="1403350" y="1125538"/>
            <a:ext cx="6337300" cy="5746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400" dirty="0">
                <a:solidFill>
                  <a:schemeClr val="bg1"/>
                </a:solidFill>
                <a:latin typeface="Arial" charset="0"/>
              </a:rPr>
              <a:t> Existing LCD picture(old model) 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gray">
          <a:xfrm>
            <a:off x="250825" y="2682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problems(Cont.)</a:t>
            </a:r>
            <a:endParaRPr kumimoji="0" lang="ko-KR" altLang="en-US" sz="3200">
              <a:latin typeface="Arial" charset="0"/>
            </a:endParaRPr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29" name="AutoShape 41"/>
          <p:cNvSpPr>
            <a:spLocks noChangeArrowheads="1"/>
          </p:cNvSpPr>
          <p:nvPr/>
        </p:nvSpPr>
        <p:spPr bwMode="auto">
          <a:xfrm>
            <a:off x="382588" y="1341438"/>
            <a:ext cx="8005762" cy="6477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7. ADR</a:t>
            </a:r>
            <a:r>
              <a:rPr lang="ko-KR" altLang="en-US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System errors(turnstile &amp; data transmission)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62" name="Text Box 42"/>
          <p:cNvSpPr txBox="1">
            <a:spLocks noChangeArrowheads="1"/>
          </p:cNvSpPr>
          <p:nvPr/>
        </p:nvSpPr>
        <p:spPr bwMode="auto">
          <a:xfrm>
            <a:off x="695325" y="2420938"/>
            <a:ext cx="8269288" cy="30162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lnSpc>
                <a:spcPct val="150000"/>
              </a:lnSpc>
              <a:spcBef>
                <a:spcPct val="50000"/>
              </a:spcBef>
            </a:pPr>
            <a:r>
              <a:rPr lang="en-US" altLang="ko-KR"/>
              <a:t>     Turnstile sensors sometimes were not recognized exactly.</a:t>
            </a:r>
          </a:p>
          <a:p>
            <a:pPr defTabSz="912813" latinLnBrk="0">
              <a:lnSpc>
                <a:spcPct val="150000"/>
              </a:lnSpc>
              <a:spcBef>
                <a:spcPct val="50000"/>
              </a:spcBef>
            </a:pPr>
            <a:endParaRPr lang="en-US" altLang="ko-KR"/>
          </a:p>
          <a:p>
            <a:pPr defTabSz="912813" latinLnBrk="0">
              <a:lnSpc>
                <a:spcPct val="150000"/>
              </a:lnSpc>
              <a:spcBef>
                <a:spcPct val="50000"/>
              </a:spcBef>
            </a:pPr>
            <a:r>
              <a:rPr lang="en-US" altLang="ko-KR"/>
              <a:t>     Using the hardwire cable between PC and Reader caused</a:t>
            </a:r>
          </a:p>
          <a:p>
            <a:pPr defTabSz="912813" latinLnBrk="0">
              <a:lnSpc>
                <a:spcPct val="200000"/>
              </a:lnSpc>
              <a:spcBef>
                <a:spcPct val="50000"/>
              </a:spcBef>
            </a:pPr>
            <a:r>
              <a:rPr lang="en-US" altLang="ko-KR"/>
              <a:t>     many data transmission errors.</a:t>
            </a:r>
            <a:endParaRPr lang="ko-KR" altLang="en-US"/>
          </a:p>
          <a:p>
            <a:pPr defTabSz="912813" latinLnBrk="0">
              <a:spcBef>
                <a:spcPct val="50000"/>
              </a:spcBef>
            </a:pPr>
            <a:endParaRPr lang="ko-KR" altLang="en-US"/>
          </a:p>
        </p:txBody>
      </p:sp>
      <p:pic>
        <p:nvPicPr>
          <p:cNvPr id="40963" name="Picture 37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611438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64" name="Picture 37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3856038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66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4EF83B4C-7832-4556-BE82-75FD990BD6D5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5"/>
          <p:cNvSpPr>
            <a:spLocks noChangeArrowheads="1"/>
          </p:cNvSpPr>
          <p:nvPr/>
        </p:nvSpPr>
        <p:spPr bwMode="gray">
          <a:xfrm>
            <a:off x="250825" y="2682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problems(Cont.)</a:t>
            </a:r>
            <a:endParaRPr kumimoji="0" lang="ko-KR" altLang="en-US" sz="3200">
              <a:latin typeface="Arial" charset="0"/>
            </a:endParaRPr>
          </a:p>
        </p:txBody>
      </p:sp>
    </p:spTree>
  </p:cSld>
  <p:clrMapOvr>
    <a:masterClrMapping/>
  </p:clrMapOvr>
  <p:transition advTm="86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9"/>
          <p:cNvSpPr>
            <a:spLocks noChangeArrowheads="1"/>
          </p:cNvSpPr>
          <p:nvPr/>
        </p:nvSpPr>
        <p:spPr bwMode="gray">
          <a:xfrm>
            <a:off x="179388" y="260350"/>
            <a:ext cx="7858125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Ⅲ</a:t>
            </a:r>
            <a:r>
              <a:rPr kumimoji="0" lang="en-US" altLang="ko-KR" sz="3200">
                <a:latin typeface="Arial" charset="0"/>
              </a:rPr>
              <a:t>. Lessons learned from the use of ADR Sys.</a:t>
            </a:r>
            <a:endParaRPr kumimoji="0" lang="ko-KR" altLang="en-US" sz="3200">
              <a:latin typeface="Arial" charset="0"/>
            </a:endParaRPr>
          </a:p>
        </p:txBody>
      </p:sp>
      <p:sp>
        <p:nvSpPr>
          <p:cNvPr id="282655" name="AutoShape 31"/>
          <p:cNvSpPr>
            <a:spLocks noChangeArrowheads="1"/>
          </p:cNvSpPr>
          <p:nvPr/>
        </p:nvSpPr>
        <p:spPr bwMode="auto">
          <a:xfrm>
            <a:off x="455613" y="1341438"/>
            <a:ext cx="7758112" cy="6429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1. To reduce ADR system failures and errors 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AutoShape 31"/>
          <p:cNvSpPr>
            <a:spLocks noChangeArrowheads="1"/>
          </p:cNvSpPr>
          <p:nvPr/>
        </p:nvSpPr>
        <p:spPr bwMode="auto">
          <a:xfrm>
            <a:off x="498475" y="2555875"/>
            <a:ext cx="7740650" cy="6429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2. To be convenient for users to access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485775" y="3749675"/>
            <a:ext cx="7727950" cy="6635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3. Easy maintenance and cutting costs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14" name="Rectangle 28" descr="작은 물방울"/>
          <p:cNvSpPr>
            <a:spLocks noChangeArrowheads="1"/>
          </p:cNvSpPr>
          <p:nvPr/>
        </p:nvSpPr>
        <p:spPr bwMode="auto">
          <a:xfrm>
            <a:off x="323850" y="4911725"/>
            <a:ext cx="82804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>
                <a:solidFill>
                  <a:srgbClr val="FF0000"/>
                </a:solidFill>
              </a:rPr>
              <a:t>★</a:t>
            </a:r>
            <a:r>
              <a:rPr lang="en-US" altLang="ko-KR" sz="2400"/>
              <a:t>  New ADR System has been adopted from March,</a:t>
            </a:r>
          </a:p>
          <a:p>
            <a:pPr>
              <a:lnSpc>
                <a:spcPct val="150000"/>
              </a:lnSpc>
            </a:pPr>
            <a:r>
              <a:rPr lang="en-US" altLang="ko-KR" sz="2400"/>
              <a:t>     2007</a:t>
            </a:r>
            <a:endParaRPr lang="ko-KR" altLang="en-US" sz="2400"/>
          </a:p>
        </p:txBody>
      </p:sp>
      <p:sp>
        <p:nvSpPr>
          <p:cNvPr id="43015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FB2C797B-9A42-4928-894E-0058AE0A60D0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95288" y="1268413"/>
            <a:ext cx="8208962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defTabSz="912813" latinLnBrk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1. Simplifying steps for easy access 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58" name="Rectangle 6"/>
          <p:cNvSpPr>
            <a:spLocks noChangeArrowheads="1"/>
          </p:cNvSpPr>
          <p:nvPr/>
        </p:nvSpPr>
        <p:spPr bwMode="gray">
          <a:xfrm>
            <a:off x="252413" y="303213"/>
            <a:ext cx="82804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improvements</a:t>
            </a:r>
          </a:p>
        </p:txBody>
      </p:sp>
      <p:graphicFrame>
        <p:nvGraphicFramePr>
          <p:cNvPr id="12" name="Group 115"/>
          <p:cNvGraphicFramePr>
            <a:graphicFrameLocks noGrp="1"/>
          </p:cNvGraphicFramePr>
          <p:nvPr>
            <p:ph sz="half" idx="4294967295"/>
          </p:nvPr>
        </p:nvGraphicFramePr>
        <p:xfrm>
          <a:off x="468313" y="2060575"/>
          <a:ext cx="8064896" cy="3744416"/>
        </p:xfrm>
        <a:graphic>
          <a:graphicData uri="http://schemas.openxmlformats.org/drawingml/2006/table">
            <a:tbl>
              <a:tblPr/>
              <a:tblGrid>
                <a:gridCol w="4032448"/>
                <a:gridCol w="4032448"/>
              </a:tblGrid>
              <a:tr h="723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Before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After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021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Scan ADR &amp; TLD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Push “ENTER”  button twice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Confirm RWP No. and input RWP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No. (if more than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 RWPs exist)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Enter radiological controlled area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Same as “Before”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None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Select  the RWP shown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on the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touch screen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Enter radiological controlled area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0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71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9C167990-F391-4CAC-B7A3-DB6C79DFF045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450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6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  <p:graphicFrame>
        <p:nvGraphicFramePr>
          <p:cNvPr id="429175" name="Group 119"/>
          <p:cNvGraphicFramePr>
            <a:graphicFrameLocks noGrp="1"/>
          </p:cNvGraphicFramePr>
          <p:nvPr>
            <p:ph sz="half" idx="2"/>
          </p:nvPr>
        </p:nvGraphicFramePr>
        <p:xfrm>
          <a:off x="496888" y="2636838"/>
          <a:ext cx="8035925" cy="2808288"/>
        </p:xfrm>
        <a:graphic>
          <a:graphicData uri="http://schemas.openxmlformats.org/drawingml/2006/table">
            <a:tbl>
              <a:tblPr/>
              <a:tblGrid>
                <a:gridCol w="3608387"/>
                <a:gridCol w="4427538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Before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After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224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● None. but worker’s RWP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No.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● Developed  program to display most of information  on the wide LCD screen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Worker’s  radiation dose history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</a:t>
                      </a: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- Protective equipments requirement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- RWP, WBC, etc.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50825" y="1268413"/>
            <a:ext cx="8569325" cy="10080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defTabSz="719138" latinLnBrk="0">
              <a:spcBef>
                <a:spcPts val="400"/>
              </a:spcBef>
            </a:pPr>
            <a:r>
              <a:rPr lang="en-US" altLang="ko-KR" sz="2400">
                <a:solidFill>
                  <a:schemeClr val="bg1"/>
                </a:solidFill>
              </a:rPr>
              <a:t> 2. Redesign of displaying system for additional </a:t>
            </a:r>
          </a:p>
          <a:p>
            <a:pPr defTabSz="719138" latinLnBrk="0">
              <a:spcBef>
                <a:spcPts val="400"/>
              </a:spcBef>
            </a:pPr>
            <a:r>
              <a:rPr lang="en-US" altLang="ko-KR" sz="2400">
                <a:solidFill>
                  <a:schemeClr val="bg1"/>
                </a:solidFill>
              </a:rPr>
              <a:t>     information about radiation worker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47118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1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2D6B56E9-86D0-469A-B2C2-1A441CB4B42C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471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AutoShape 5"/>
          <p:cNvSpPr>
            <a:spLocks noChangeArrowheads="1"/>
          </p:cNvSpPr>
          <p:nvPr/>
        </p:nvSpPr>
        <p:spPr bwMode="auto">
          <a:xfrm>
            <a:off x="684213" y="1125538"/>
            <a:ext cx="8064500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Redesign small LCD to the wide touch screen  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66610" name="Picture 18" descr="그림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773238"/>
            <a:ext cx="3678237" cy="3816350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6612" name="Picture 20" descr="그림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9338" y="1781175"/>
            <a:ext cx="3816350" cy="3808413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9156" name="AutoShape 23"/>
          <p:cNvSpPr>
            <a:spLocks noChangeArrowheads="1"/>
          </p:cNvSpPr>
          <p:nvPr/>
        </p:nvSpPr>
        <p:spPr bwMode="auto">
          <a:xfrm>
            <a:off x="1762125" y="5876925"/>
            <a:ext cx="1441450" cy="423863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Before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9157" name="AutoShape 24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5884863"/>
            <a:ext cx="1441450" cy="423862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After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9158" name="AutoShape 25"/>
          <p:cNvSpPr>
            <a:spLocks noChangeArrowheads="1"/>
          </p:cNvSpPr>
          <p:nvPr/>
        </p:nvSpPr>
        <p:spPr bwMode="auto">
          <a:xfrm>
            <a:off x="4503738" y="3363913"/>
            <a:ext cx="322262" cy="79533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49159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78056C49-69FE-4271-8366-6EB6630629C0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sp>
        <p:nvSpPr>
          <p:cNvPr id="49162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2"/>
          <p:cNvSpPr>
            <a:spLocks noChangeArrowheads="1"/>
          </p:cNvSpPr>
          <p:nvPr/>
        </p:nvSpPr>
        <p:spPr bwMode="auto">
          <a:xfrm>
            <a:off x="369888" y="1125538"/>
            <a:ext cx="8523287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RWPs &amp; Individual  information on worker</a:t>
            </a:r>
          </a:p>
        </p:txBody>
      </p:sp>
      <p:pic>
        <p:nvPicPr>
          <p:cNvPr id="374789" name="Picture 5" descr="리더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773238"/>
            <a:ext cx="3927475" cy="4464050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74790" name="Picture 6" descr="작업허가서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1773238"/>
            <a:ext cx="4110037" cy="4392612"/>
          </a:xfrm>
          <a:ln w="1905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04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1C1C8522-98BE-44C1-9752-AD723CC4B263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AutoShape 4"/>
          <p:cNvSpPr>
            <a:spLocks noChangeArrowheads="1"/>
          </p:cNvSpPr>
          <p:nvPr/>
        </p:nvSpPr>
        <p:spPr bwMode="auto">
          <a:xfrm>
            <a:off x="468313" y="1123950"/>
            <a:ext cx="7920037" cy="64928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ko-KR" sz="18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  <a:p>
            <a:pPr algn="ctr"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Specific requirements and notices for radiation safety</a:t>
            </a:r>
          </a:p>
          <a:p>
            <a:pPr algn="ctr">
              <a:defRPr/>
            </a:pPr>
            <a:endParaRPr lang="en-US" altLang="ko-KR" sz="18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76837" name="Picture 5" descr="작업용품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925638"/>
            <a:ext cx="7848600" cy="4598987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3251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32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524625"/>
            <a:ext cx="2133600" cy="476250"/>
          </a:xfrm>
          <a:noFill/>
        </p:spPr>
        <p:txBody>
          <a:bodyPr/>
          <a:lstStyle/>
          <a:p>
            <a:fld id="{7E747489-22A1-4C8B-86A2-9EBFF1CFB9AA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309" name="Group 37"/>
          <p:cNvGraphicFramePr>
            <a:graphicFrameLocks noGrp="1"/>
          </p:cNvGraphicFramePr>
          <p:nvPr>
            <p:ph sz="half" idx="1"/>
          </p:nvPr>
        </p:nvGraphicFramePr>
        <p:xfrm>
          <a:off x="468313" y="2133600"/>
          <a:ext cx="8064896" cy="2664296"/>
        </p:xfrm>
        <a:graphic>
          <a:graphicData uri="http://schemas.openxmlformats.org/drawingml/2006/table">
            <a:tbl>
              <a:tblPr/>
              <a:tblGrid>
                <a:gridCol w="4009480"/>
                <a:gridCol w="4055416"/>
              </a:tblGrid>
              <a:tr h="509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Before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After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2154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4 sensors  inside turnstile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Use of a hardwire cable between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PC and Reader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Added  2 photo sensors for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exact  acknowledge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Changed to LAN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288" y="1268413"/>
            <a:ext cx="8137525" cy="6477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defTabSz="912813" latinLnBrk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3. Making system error and failure to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zero</a:t>
            </a:r>
            <a:endParaRPr lang="ko-KR" altLang="en-US" sz="2400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5309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  <p:sp>
        <p:nvSpPr>
          <p:cNvPr id="55310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11" name="직사각형 9"/>
          <p:cNvSpPr>
            <a:spLocks noChangeArrowheads="1"/>
          </p:cNvSpPr>
          <p:nvPr/>
        </p:nvSpPr>
        <p:spPr bwMode="auto">
          <a:xfrm>
            <a:off x="4067175" y="5732463"/>
            <a:ext cx="792163" cy="576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algn="ctr" latinLnBrk="0"/>
            <a:endParaRPr lang="ko-KR" altLang="en-US"/>
          </a:p>
        </p:txBody>
      </p:sp>
      <p:sp>
        <p:nvSpPr>
          <p:cNvPr id="55312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621A2D94-E9A3-465B-9339-0A010FC0D4F1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553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1" name="AutoShape 5"/>
          <p:cNvSpPr>
            <a:spLocks noChangeArrowheads="1"/>
          </p:cNvSpPr>
          <p:nvPr/>
        </p:nvSpPr>
        <p:spPr bwMode="gray">
          <a:xfrm>
            <a:off x="971550" y="1522413"/>
            <a:ext cx="7272338" cy="647700"/>
          </a:xfrm>
          <a:prstGeom prst="roundRect">
            <a:avLst>
              <a:gd name="adj" fmla="val 49106"/>
            </a:avLst>
          </a:prstGeom>
          <a:solidFill>
            <a:srgbClr val="3366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바탕" pitchFamily="18" charset="-127"/>
                <a:ea typeface="바탕" pitchFamily="18" charset="-127"/>
              </a:rPr>
              <a:t> Ⅰ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.  </a:t>
            </a:r>
            <a:r>
              <a:rPr lang="en-US" altLang="ko-KR" sz="2400" dirty="0">
                <a:solidFill>
                  <a:schemeClr val="bg1"/>
                </a:solidFill>
                <a:latin typeface="Arial Narrow" pitchFamily="34" charset="0"/>
                <a:ea typeface="굴림" pitchFamily="50" charset="-127"/>
              </a:rPr>
              <a:t>Brief Overview of 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ADR System</a:t>
            </a:r>
            <a:endParaRPr kumimoji="0" lang="ko-KR" altLang="en-US" sz="1200" b="0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60102" name="AutoShape 6"/>
          <p:cNvSpPr>
            <a:spLocks noChangeArrowheads="1"/>
          </p:cNvSpPr>
          <p:nvPr/>
        </p:nvSpPr>
        <p:spPr bwMode="gray">
          <a:xfrm>
            <a:off x="971550" y="3500438"/>
            <a:ext cx="7272338" cy="649287"/>
          </a:xfrm>
          <a:prstGeom prst="roundRect">
            <a:avLst>
              <a:gd name="adj" fmla="val 49106"/>
            </a:avLst>
          </a:prstGeom>
          <a:solidFill>
            <a:srgbClr val="3366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lang="en-US" altLang="ko-KR" sz="2400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 Ⅲ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.  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</a:rPr>
              <a:t>Lessons learned from the use of ADR Sys.</a:t>
            </a:r>
            <a:endParaRPr kumimoji="0" lang="ko-KR" altLang="en-US" sz="1200" b="0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60103" name="AutoShape 7"/>
          <p:cNvSpPr>
            <a:spLocks noChangeArrowheads="1"/>
          </p:cNvSpPr>
          <p:nvPr/>
        </p:nvSpPr>
        <p:spPr bwMode="gray">
          <a:xfrm>
            <a:off x="971550" y="2492375"/>
            <a:ext cx="7272338" cy="649288"/>
          </a:xfrm>
          <a:prstGeom prst="roundRect">
            <a:avLst>
              <a:gd name="adj" fmla="val 49106"/>
            </a:avLst>
          </a:prstGeom>
          <a:solidFill>
            <a:srgbClr val="3366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lang="en-US" altLang="ko-KR" sz="2400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 Ⅱ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.  Existing problems</a:t>
            </a:r>
            <a:endParaRPr kumimoji="0" lang="ko-KR" altLang="en-US" sz="2400" b="0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60116" name="AutoShape 20"/>
          <p:cNvSpPr>
            <a:spLocks noChangeArrowheads="1"/>
          </p:cNvSpPr>
          <p:nvPr/>
        </p:nvSpPr>
        <p:spPr bwMode="gray">
          <a:xfrm>
            <a:off x="971550" y="4508500"/>
            <a:ext cx="7296150" cy="649288"/>
          </a:xfrm>
          <a:prstGeom prst="roundRect">
            <a:avLst>
              <a:gd name="adj" fmla="val 49106"/>
            </a:avLst>
          </a:prstGeom>
          <a:solidFill>
            <a:srgbClr val="0066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.  Contents of improvement</a:t>
            </a:r>
            <a:endParaRPr kumimoji="0" lang="ko-KR" altLang="en-US" sz="2400" b="0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gray">
          <a:xfrm>
            <a:off x="1023938" y="5516563"/>
            <a:ext cx="7321550" cy="649287"/>
          </a:xfrm>
          <a:prstGeom prst="roundRect">
            <a:avLst>
              <a:gd name="adj" fmla="val 49106"/>
            </a:avLst>
          </a:prstGeom>
          <a:solidFill>
            <a:srgbClr val="0066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바탕" pitchFamily="18" charset="-127"/>
                <a:ea typeface="바탕" pitchFamily="18" charset="-127"/>
              </a:rPr>
              <a:t>Ⅴ</a:t>
            </a:r>
            <a:r>
              <a:rPr kumimoji="0" lang="en-US" altLang="ko-KR" sz="2400" dirty="0">
                <a:solidFill>
                  <a:schemeClr val="bg1"/>
                </a:solidFill>
                <a:latin typeface="Arial" charset="0"/>
                <a:ea typeface="굴림" pitchFamily="50" charset="-127"/>
              </a:rPr>
              <a:t>.  Effects</a:t>
            </a:r>
            <a:endParaRPr kumimoji="0" lang="ko-KR" altLang="en-US" sz="2400" dirty="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4313" y="285750"/>
            <a:ext cx="8534400" cy="969963"/>
          </a:xfrm>
          <a:prstGeom prst="rect">
            <a:avLst/>
          </a:prstGeom>
        </p:spPr>
        <p:txBody>
          <a:bodyPr anchor="ctr"/>
          <a:lstStyle/>
          <a:p>
            <a:pPr algn="ctr" fontAlgn="auto" latinLnBrk="0">
              <a:spcAft>
                <a:spcPts val="0"/>
              </a:spcAft>
              <a:defRPr/>
            </a:pPr>
            <a:r>
              <a:rPr kumimoji="0" lang="en-US" altLang="ko-K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Contents</a:t>
            </a: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 flipV="1">
            <a:off x="120650" y="1268413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8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2/25</a:t>
            </a:r>
          </a:p>
        </p:txBody>
      </p:sp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308725"/>
            <a:ext cx="26987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4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AutoShape 2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1196975"/>
            <a:ext cx="8713788" cy="576263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No access errors after adding photo sensors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70692" name="Picture 4" descr="구턴스타일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1795463"/>
            <a:ext cx="3744913" cy="4205287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70694" name="Picture 6" descr="신턴스타일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2725" y="1773238"/>
            <a:ext cx="3671888" cy="417671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7654" name="Picture 13" descr="턴스타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933950" y="1774825"/>
            <a:ext cx="1366838" cy="1366838"/>
          </a:xfrm>
          <a:ln w="15875">
            <a:solidFill>
              <a:schemeClr val="tx1"/>
            </a:solidFill>
          </a:ln>
        </p:spPr>
      </p:pic>
      <p:sp>
        <p:nvSpPr>
          <p:cNvPr id="57349" name="AutoShape 20"/>
          <p:cNvSpPr>
            <a:spLocks noChangeArrowheads="1"/>
          </p:cNvSpPr>
          <p:nvPr/>
        </p:nvSpPr>
        <p:spPr bwMode="auto">
          <a:xfrm>
            <a:off x="1258888" y="6145213"/>
            <a:ext cx="1441450" cy="423862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Before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7350" name="AutoShape 22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6080125"/>
            <a:ext cx="1441450" cy="423863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bg1"/>
                </a:solidFill>
              </a:rPr>
              <a:t>After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657" name="AutoShape 23"/>
          <p:cNvSpPr>
            <a:spLocks noChangeArrowheads="1"/>
          </p:cNvSpPr>
          <p:nvPr/>
        </p:nvSpPr>
        <p:spPr bwMode="auto">
          <a:xfrm rot="1966841">
            <a:off x="6311900" y="2665413"/>
            <a:ext cx="828675" cy="430212"/>
          </a:xfrm>
          <a:prstGeom prst="leftArrowCallout">
            <a:avLst>
              <a:gd name="adj1" fmla="val 25000"/>
              <a:gd name="adj2" fmla="val 25000"/>
              <a:gd name="adj3" fmla="val 32103"/>
              <a:gd name="adj4" fmla="val 66667"/>
            </a:avLst>
          </a:prstGeom>
          <a:noFill/>
          <a:ln w="63500" algn="ctr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370712" name="AutoShape 24"/>
          <p:cNvSpPr>
            <a:spLocks noChangeArrowheads="1"/>
          </p:cNvSpPr>
          <p:nvPr/>
        </p:nvSpPr>
        <p:spPr bwMode="auto">
          <a:xfrm>
            <a:off x="5508625" y="1392238"/>
            <a:ext cx="1223963" cy="647700"/>
          </a:xfrm>
          <a:prstGeom prst="wedgeRoundRectCallout">
            <a:avLst>
              <a:gd name="adj1" fmla="val -43773"/>
              <a:gd name="adj2" fmla="val 63236"/>
              <a:gd name="adj3" fmla="val 16667"/>
            </a:avLst>
          </a:prstGeom>
          <a:noFill/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24" tIns="45712" rIns="91424" bIns="45712"/>
          <a:lstStyle/>
          <a:p>
            <a:pPr algn="ctr" defTabSz="912813" latinLnBrk="0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사각형 설명선 12"/>
          <p:cNvSpPr/>
          <p:nvPr/>
        </p:nvSpPr>
        <p:spPr bwMode="auto">
          <a:xfrm>
            <a:off x="4284663" y="2760663"/>
            <a:ext cx="1150937" cy="431800"/>
          </a:xfrm>
          <a:prstGeom prst="wedgeRectCallout">
            <a:avLst>
              <a:gd name="adj1" fmla="val 57431"/>
              <a:gd name="adj2" fmla="val -16678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1424" tIns="45712" rIns="91424" bIns="45712">
            <a:spAutoFit/>
          </a:bodyPr>
          <a:lstStyle/>
          <a:p>
            <a:pPr defTabSz="912813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사각형 설명선 14"/>
          <p:cNvSpPr/>
          <p:nvPr/>
        </p:nvSpPr>
        <p:spPr bwMode="auto">
          <a:xfrm>
            <a:off x="4211638" y="3213100"/>
            <a:ext cx="1000125" cy="400050"/>
          </a:xfrm>
          <a:prstGeom prst="wedgeRectCallout">
            <a:avLst>
              <a:gd name="adj1" fmla="val 67503"/>
              <a:gd name="adj2" fmla="val -236265"/>
            </a:avLst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912813" latinLnBrk="0">
              <a:defRPr/>
            </a:pPr>
            <a:r>
              <a:rPr lang="en-US" altLang="ko-KR" dirty="0">
                <a:latin typeface="굴림" pitchFamily="50" charset="-127"/>
                <a:ea typeface="굴림" pitchFamily="50" charset="-127"/>
              </a:rPr>
              <a:t>Sensor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735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6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0C816C16-39B5-429C-861D-C7C6D378164B}" type="slidenum">
              <a:rPr lang="en-US" altLang="ko-KR" smtClean="0">
                <a:latin typeface="굴림" charset="-127"/>
                <a:ea typeface="굴림" charset="-127"/>
              </a:rPr>
              <a:pPr/>
              <a:t>20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sp>
        <p:nvSpPr>
          <p:cNvPr id="57357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  <p:sp>
        <p:nvSpPr>
          <p:cNvPr id="57358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 advTm="1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0" name="Group 18"/>
          <p:cNvGraphicFramePr>
            <a:graphicFrameLocks noGrp="1"/>
          </p:cNvGraphicFramePr>
          <p:nvPr>
            <p:ph sz="half" idx="2"/>
          </p:nvPr>
        </p:nvGraphicFramePr>
        <p:xfrm>
          <a:off x="468313" y="2060575"/>
          <a:ext cx="8064500" cy="3527426"/>
        </p:xfrm>
        <a:graphic>
          <a:graphicData uri="http://schemas.openxmlformats.org/drawingml/2006/table">
            <a:tbl>
              <a:tblPr/>
              <a:tblGrid>
                <a:gridCol w="3768725"/>
                <a:gridCol w="4295775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Before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After</a:t>
                      </a:r>
                      <a:endParaRPr kumimoji="1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02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● Difficulties in repair and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normalization of ADR system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because of foreign supplier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● Caused the price of ADR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system and spare parts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to keep being high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● Localization of ADR system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resulted in prompt maintenance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supports from domestic supplier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and decreased purchase price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charset="-127"/>
                          <a:ea typeface="굴림" charset="-127"/>
                        </a:rPr>
                        <a:t>    including cost for maintenance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charset="-127"/>
                        <a:ea typeface="굴림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25450" y="1268413"/>
            <a:ext cx="8107363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defTabSz="912813" latinLnBrk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4. Convenience of maintenance &amp; Cost reduction  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9405" name="Rectangle 6"/>
          <p:cNvSpPr>
            <a:spLocks noChangeArrowheads="1"/>
          </p:cNvSpPr>
          <p:nvPr/>
        </p:nvSpPr>
        <p:spPr bwMode="gray">
          <a:xfrm>
            <a:off x="258763" y="303213"/>
            <a:ext cx="532130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Ⅳ</a:t>
            </a:r>
            <a:r>
              <a:rPr kumimoji="0" lang="en-US" altLang="ko-KR" sz="3200">
                <a:latin typeface="Arial" charset="0"/>
              </a:rPr>
              <a:t>. Contents of improvement(Cont.)</a:t>
            </a:r>
          </a:p>
        </p:txBody>
      </p:sp>
      <p:sp>
        <p:nvSpPr>
          <p:cNvPr id="59406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9407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9CC56FD4-B964-4B04-8E1A-42862822BD94}" type="slidenum">
              <a:rPr lang="en-US" altLang="ko-KR" smtClean="0">
                <a:latin typeface="굴림" charset="-127"/>
                <a:ea typeface="굴림" charset="-127"/>
              </a:rPr>
              <a:pPr/>
              <a:t>21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594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079" name="Group 215"/>
          <p:cNvGraphicFramePr>
            <a:graphicFrameLocks noGrp="1"/>
          </p:cNvGraphicFramePr>
          <p:nvPr>
            <p:ph sz="half" idx="1"/>
          </p:nvPr>
        </p:nvGraphicFramePr>
        <p:xfrm>
          <a:off x="539750" y="2205038"/>
          <a:ext cx="7992887" cy="3384377"/>
        </p:xfrm>
        <a:graphic>
          <a:graphicData uri="http://schemas.openxmlformats.org/drawingml/2006/table">
            <a:tbl>
              <a:tblPr/>
              <a:tblGrid>
                <a:gridCol w="3477374"/>
                <a:gridCol w="2292796"/>
                <a:gridCol w="2222717"/>
              </a:tblGrid>
              <a:tr h="918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Item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Before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(2006)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After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(2007~2010)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82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System communication error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Turnstile sensor error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18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Input error of RWP No.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56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3" name="Rectangle 2"/>
          <p:cNvSpPr>
            <a:spLocks noChangeArrowheads="1"/>
          </p:cNvSpPr>
          <p:nvPr/>
        </p:nvSpPr>
        <p:spPr bwMode="gray">
          <a:xfrm>
            <a:off x="323850" y="333375"/>
            <a:ext cx="446405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Ⅴ</a:t>
            </a:r>
            <a:r>
              <a:rPr kumimoji="0" lang="en-US" altLang="ko-KR" sz="3200">
                <a:latin typeface="Arial" charset="0"/>
              </a:rPr>
              <a:t>. Effects</a:t>
            </a:r>
            <a:endParaRPr kumimoji="0" lang="ko-KR" altLang="en-US" sz="3200">
              <a:latin typeface="Arial" charset="0"/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468313" y="1268413"/>
            <a:ext cx="7989887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1. Enhancement of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system reliability</a:t>
            </a:r>
            <a:endParaRPr lang="ko-KR" altLang="en-US" sz="2400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1465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66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0B8ABBD0-8191-4F1F-8385-83BC296D3929}" type="slidenum">
              <a:rPr lang="en-US" altLang="ko-KR" smtClean="0">
                <a:latin typeface="굴림" charset="-127"/>
                <a:ea typeface="굴림" charset="-127"/>
              </a:rPr>
              <a:pPr/>
              <a:t>22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614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6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56" name="AutoShape 32"/>
          <p:cNvSpPr>
            <a:spLocks noChangeArrowheads="1"/>
          </p:cNvSpPr>
          <p:nvPr/>
        </p:nvSpPr>
        <p:spPr bwMode="auto">
          <a:xfrm>
            <a:off x="468313" y="1268413"/>
            <a:ext cx="80645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2.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Cost reduction </a:t>
            </a:r>
            <a:endParaRPr lang="ko-KR" altLang="en-US" sz="2400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436427" name="Group 203"/>
          <p:cNvGraphicFramePr>
            <a:graphicFrameLocks noGrp="1"/>
          </p:cNvGraphicFramePr>
          <p:nvPr>
            <p:ph sz="half" idx="2"/>
          </p:nvPr>
        </p:nvGraphicFramePr>
        <p:xfrm>
          <a:off x="827088" y="2565400"/>
          <a:ext cx="7705353" cy="3240360"/>
        </p:xfrm>
        <a:graphic>
          <a:graphicData uri="http://schemas.openxmlformats.org/drawingml/2006/table">
            <a:tbl>
              <a:tblPr/>
              <a:tblGrid>
                <a:gridCol w="3319276"/>
                <a:gridCol w="1528850"/>
                <a:gridCol w="1452408"/>
                <a:gridCol w="1404819"/>
              </a:tblGrid>
              <a:tr h="5006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Item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Purchase Cost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Cost Reduction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482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Before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After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Cost of purchase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 ADR system S/W(1set)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kumimoji="1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  ADR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reader(20ea)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Cost of Maintenance 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50,000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360,000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100,000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7,200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260,000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50,000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42,800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100,000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50,000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Total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510,000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317,200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192,800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4" name="Text Box 50"/>
          <p:cNvSpPr txBox="1">
            <a:spLocks noChangeArrowheads="1"/>
          </p:cNvSpPr>
          <p:nvPr/>
        </p:nvSpPr>
        <p:spPr bwMode="auto">
          <a:xfrm>
            <a:off x="457200" y="1938338"/>
            <a:ext cx="4330700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spcBef>
                <a:spcPct val="50000"/>
              </a:spcBef>
            </a:pPr>
            <a:r>
              <a:rPr lang="en-US" altLang="ko-KR"/>
              <a:t>◆</a:t>
            </a:r>
            <a:r>
              <a:rPr lang="en-US" altLang="ko-KR" sz="1600"/>
              <a:t> Ulchin units 5, 6  (for ten years) </a:t>
            </a:r>
            <a:endParaRPr lang="ko-KR" altLang="en-US" sz="1600"/>
          </a:p>
        </p:txBody>
      </p:sp>
      <p:sp>
        <p:nvSpPr>
          <p:cNvPr id="63515" name="Text Box 51"/>
          <p:cNvSpPr txBox="1">
            <a:spLocks noChangeArrowheads="1"/>
          </p:cNvSpPr>
          <p:nvPr/>
        </p:nvSpPr>
        <p:spPr bwMode="auto">
          <a:xfrm>
            <a:off x="7407275" y="2205038"/>
            <a:ext cx="1485900" cy="3079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spcBef>
                <a:spcPct val="50000"/>
              </a:spcBef>
            </a:pPr>
            <a:r>
              <a:rPr lang="en-US" altLang="ko-KR" sz="1400"/>
              <a:t>(Unit</a:t>
            </a:r>
            <a:r>
              <a:rPr lang="ko-KR" altLang="en-US" sz="1400"/>
              <a:t> </a:t>
            </a:r>
            <a:r>
              <a:rPr lang="en-US" altLang="ko-KR" sz="1400"/>
              <a:t>: US$)</a:t>
            </a:r>
          </a:p>
        </p:txBody>
      </p:sp>
      <p:sp>
        <p:nvSpPr>
          <p:cNvPr id="63516" name="Rectangle 197"/>
          <p:cNvSpPr>
            <a:spLocks noChangeArrowheads="1"/>
          </p:cNvSpPr>
          <p:nvPr/>
        </p:nvSpPr>
        <p:spPr bwMode="auto">
          <a:xfrm>
            <a:off x="611188" y="5949950"/>
            <a:ext cx="5256212" cy="338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spcBef>
                <a:spcPct val="50000"/>
              </a:spcBef>
            </a:pPr>
            <a:r>
              <a:rPr lang="en-US" altLang="ko-KR" sz="1600"/>
              <a:t>● Cost Reduction /year : 192,800,000Won</a:t>
            </a:r>
            <a:r>
              <a:rPr lang="ko-KR" altLang="en-US" sz="1600"/>
              <a:t> </a:t>
            </a:r>
            <a:r>
              <a:rPr lang="en-US" altLang="ko-KR" sz="1600"/>
              <a:t>/ 10years </a:t>
            </a:r>
            <a:r>
              <a:rPr lang="ko-KR" altLang="en-US" sz="1600"/>
              <a:t> </a:t>
            </a:r>
            <a:endParaRPr lang="en-US" altLang="ko-KR" sz="1600">
              <a:solidFill>
                <a:srgbClr val="FF0000"/>
              </a:solidFill>
            </a:endParaRPr>
          </a:p>
        </p:txBody>
      </p:sp>
      <p:sp>
        <p:nvSpPr>
          <p:cNvPr id="63517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518" name="Rectangle 2"/>
          <p:cNvSpPr>
            <a:spLocks noChangeArrowheads="1"/>
          </p:cNvSpPr>
          <p:nvPr/>
        </p:nvSpPr>
        <p:spPr bwMode="gray">
          <a:xfrm>
            <a:off x="323850" y="333375"/>
            <a:ext cx="446405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Ⅴ</a:t>
            </a:r>
            <a:r>
              <a:rPr kumimoji="0" lang="en-US" altLang="ko-KR" sz="3200">
                <a:latin typeface="Arial" charset="0"/>
              </a:rPr>
              <a:t>. Effects(Cont.)</a:t>
            </a:r>
            <a:endParaRPr kumimoji="0" lang="ko-KR" altLang="en-US" sz="3200">
              <a:latin typeface="Arial" charset="0"/>
            </a:endParaRPr>
          </a:p>
        </p:txBody>
      </p:sp>
      <p:sp>
        <p:nvSpPr>
          <p:cNvPr id="6351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D2355693-636F-4735-88C0-E020019BEFEC}" type="slidenum">
              <a:rPr lang="en-US" altLang="ko-KR" smtClean="0">
                <a:latin typeface="굴림" charset="-127"/>
                <a:ea typeface="굴림" charset="-127"/>
              </a:rPr>
              <a:pPr/>
              <a:t>23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795963" y="5949950"/>
            <a:ext cx="2509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rgbClr val="FF0000"/>
                </a:solidFill>
              </a:rPr>
              <a:t> ≒ 19,280 US$</a:t>
            </a:r>
            <a:r>
              <a:rPr lang="ko-KR" altLang="en-US" sz="1800">
                <a:solidFill>
                  <a:srgbClr val="FF0000"/>
                </a:solidFill>
              </a:rPr>
              <a:t> </a:t>
            </a:r>
            <a:r>
              <a:rPr lang="en-US" altLang="ko-KR" sz="1800">
                <a:solidFill>
                  <a:srgbClr val="FF0000"/>
                </a:solidFill>
              </a:rPr>
              <a:t>/ year</a:t>
            </a:r>
          </a:p>
          <a:p>
            <a:endParaRPr lang="ko-KR" altLang="en-US" sz="1800"/>
          </a:p>
        </p:txBody>
      </p:sp>
    </p:spTree>
    <p:custDataLst>
      <p:tags r:id="rId1"/>
    </p:custDataLst>
  </p:cSld>
  <p:clrMapOvr>
    <a:masterClrMapping/>
  </p:clrMapOvr>
  <p:transition advTm="2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44" name="AutoShape 180"/>
          <p:cNvSpPr>
            <a:spLocks noChangeArrowheads="1"/>
          </p:cNvSpPr>
          <p:nvPr/>
        </p:nvSpPr>
        <p:spPr bwMode="auto">
          <a:xfrm>
            <a:off x="468313" y="1268413"/>
            <a:ext cx="8280400" cy="5762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3. Additional effects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5538" name="AutoShape 181"/>
          <p:cNvSpPr>
            <a:spLocks noChangeArrowheads="1"/>
          </p:cNvSpPr>
          <p:nvPr/>
        </p:nvSpPr>
        <p:spPr bwMode="auto">
          <a:xfrm>
            <a:off x="179388" y="2030413"/>
            <a:ext cx="8713787" cy="4540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         User’s </a:t>
            </a:r>
            <a:r>
              <a:rPr lang="en-US" altLang="ko-KR">
                <a:solidFill>
                  <a:srgbClr val="FF0000"/>
                </a:solidFill>
              </a:rPr>
              <a:t>satisfaction</a:t>
            </a:r>
            <a:r>
              <a:rPr lang="en-US" altLang="ko-KR"/>
              <a:t> due to simplified access step through ADR sys.</a:t>
            </a:r>
            <a:endParaRPr lang="ko-KR" altLang="en-US"/>
          </a:p>
        </p:txBody>
      </p:sp>
      <p:sp>
        <p:nvSpPr>
          <p:cNvPr id="21509" name="AutoShape 183"/>
          <p:cNvSpPr>
            <a:spLocks noChangeArrowheads="1"/>
          </p:cNvSpPr>
          <p:nvPr/>
        </p:nvSpPr>
        <p:spPr bwMode="auto">
          <a:xfrm>
            <a:off x="900113" y="2651125"/>
            <a:ext cx="7777162" cy="122555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altLang="ko-KR">
                <a:solidFill>
                  <a:srgbClr val="FF0000"/>
                </a:solidFill>
              </a:rPr>
              <a:t>Enhanced efficiency of radiation safety management</a:t>
            </a:r>
          </a:p>
          <a:p>
            <a:pPr>
              <a:lnSpc>
                <a:spcPct val="150000"/>
              </a:lnSpc>
            </a:pPr>
            <a:r>
              <a:rPr lang="en-US" altLang="ko-KR"/>
              <a:t>by providing prompt information for radiation safety </a:t>
            </a:r>
            <a:endParaRPr lang="ko-KR" altLang="en-US"/>
          </a:p>
        </p:txBody>
      </p:sp>
      <p:pic>
        <p:nvPicPr>
          <p:cNvPr id="21510" name="Picture 184" descr="SY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011488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1" name="AutoShape 185"/>
          <p:cNvSpPr>
            <a:spLocks noChangeArrowheads="1"/>
          </p:cNvSpPr>
          <p:nvPr/>
        </p:nvSpPr>
        <p:spPr bwMode="auto">
          <a:xfrm>
            <a:off x="987425" y="4076700"/>
            <a:ext cx="7472363" cy="1081088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2813" latinLnBrk="0"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</a:rPr>
              <a:t>No extra man power </a:t>
            </a:r>
            <a:r>
              <a:rPr lang="en-US" altLang="ko-KR"/>
              <a:t>to correct the input errors, i.e. RWP No.   </a:t>
            </a:r>
            <a:endParaRPr lang="ko-KR" altLang="en-US"/>
          </a:p>
        </p:txBody>
      </p:sp>
      <p:pic>
        <p:nvPicPr>
          <p:cNvPr id="21512" name="Picture 186" descr="SY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4294188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3" name="AutoShape 187"/>
          <p:cNvSpPr>
            <a:spLocks noChangeArrowheads="1"/>
          </p:cNvSpPr>
          <p:nvPr/>
        </p:nvSpPr>
        <p:spPr bwMode="auto">
          <a:xfrm>
            <a:off x="982663" y="5495925"/>
            <a:ext cx="6110287" cy="4540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>
                <a:solidFill>
                  <a:srgbClr val="FF0000"/>
                </a:solidFill>
              </a:rPr>
              <a:t>Localization</a:t>
            </a:r>
            <a:r>
              <a:rPr lang="en-US" altLang="ko-KR"/>
              <a:t> of ADR system ensured </a:t>
            </a:r>
            <a:r>
              <a:rPr lang="en-US" altLang="ko-KR">
                <a:solidFill>
                  <a:srgbClr val="FF0000"/>
                </a:solidFill>
              </a:rPr>
              <a:t>secure supply</a:t>
            </a:r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1514" name="Picture 188" descr="SY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5640388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5545" name="Rectangle 2"/>
          <p:cNvSpPr>
            <a:spLocks noChangeArrowheads="1"/>
          </p:cNvSpPr>
          <p:nvPr/>
        </p:nvSpPr>
        <p:spPr bwMode="gray">
          <a:xfrm>
            <a:off x="323850" y="333375"/>
            <a:ext cx="446405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Ⅴ</a:t>
            </a:r>
            <a:r>
              <a:rPr kumimoji="0" lang="en-US" altLang="ko-KR" sz="3200">
                <a:latin typeface="Arial" charset="0"/>
              </a:rPr>
              <a:t>. Effects(Cont.)</a:t>
            </a:r>
            <a:endParaRPr kumimoji="0" lang="ko-KR" altLang="en-US" sz="3200">
              <a:latin typeface="Arial" charset="0"/>
            </a:endParaRPr>
          </a:p>
        </p:txBody>
      </p:sp>
      <p:sp>
        <p:nvSpPr>
          <p:cNvPr id="65546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5547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A367B0B2-9B82-420C-9EEA-14DC1906D9D5}" type="slidenum">
              <a:rPr lang="en-US" altLang="ko-KR" smtClean="0">
                <a:latin typeface="굴림" charset="-127"/>
                <a:ea typeface="굴림" charset="-127"/>
              </a:rPr>
              <a:pPr/>
              <a:t>24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655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82" descr="SY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173288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1" grpId="0"/>
      <p:bldP spid="215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끝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902450"/>
          </a:xfrm>
        </p:spPr>
      </p:pic>
      <p:sp>
        <p:nvSpPr>
          <p:cNvPr id="67586" name="WordArt 7"/>
          <p:cNvSpPr>
            <a:spLocks noChangeArrowheads="1" noChangeShapeType="1" noTextEdit="1"/>
          </p:cNvSpPr>
          <p:nvPr/>
        </p:nvSpPr>
        <p:spPr bwMode="auto">
          <a:xfrm rot="173705">
            <a:off x="246063" y="1755775"/>
            <a:ext cx="8001000" cy="1438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altLang="ko-K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굴림"/>
                <a:ea typeface="굴림"/>
              </a:rPr>
              <a:t>Thank You for your attention!!!</a:t>
            </a:r>
            <a:endParaRPr lang="ko-KR" alt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굴림"/>
              <a:ea typeface="굴림"/>
            </a:endParaRPr>
          </a:p>
        </p:txBody>
      </p:sp>
      <p:sp>
        <p:nvSpPr>
          <p:cNvPr id="67587" name="슬라이드 번호 개체 틀 18"/>
          <p:cNvSpPr txBox="1">
            <a:spLocks/>
          </p:cNvSpPr>
          <p:nvPr/>
        </p:nvSpPr>
        <p:spPr bwMode="auto">
          <a:xfrm>
            <a:off x="25558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73ACA48-EAC4-4C47-8CA7-C22E59805313}" type="slidenum">
              <a:rPr lang="en-US" altLang="ko-KR" sz="1400" b="0"/>
              <a:pPr algn="r"/>
              <a:t>25</a:t>
            </a:fld>
            <a:r>
              <a:rPr lang="en-US" altLang="ko-KR" sz="1400" b="0"/>
              <a:t>/25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69634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92125" y="1447800"/>
            <a:ext cx="4017963" cy="4495800"/>
          </a:xfrm>
        </p:spPr>
        <p:txBody>
          <a:bodyPr/>
          <a:lstStyle/>
          <a:p>
            <a:endParaRPr lang="ko-KR" altLang="en-US" smtClean="0"/>
          </a:p>
        </p:txBody>
      </p:sp>
      <p:pic>
        <p:nvPicPr>
          <p:cNvPr id="69635" name="내용 개체 틀 4" descr="4 (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6" name="AutoShape 6"/>
          <p:cNvSpPr>
            <a:spLocks noChangeArrowheads="1"/>
          </p:cNvSpPr>
          <p:nvPr/>
        </p:nvSpPr>
        <p:spPr bwMode="auto">
          <a:xfrm>
            <a:off x="468313" y="981075"/>
            <a:ext cx="7991475" cy="576263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1. Main function of ADR(Automatic Dose Reader) Sys.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2530" name="Group 49"/>
          <p:cNvGrpSpPr>
            <a:grpSpLocks/>
          </p:cNvGrpSpPr>
          <p:nvPr/>
        </p:nvGrpSpPr>
        <p:grpSpPr bwMode="auto">
          <a:xfrm>
            <a:off x="677863" y="1700213"/>
            <a:ext cx="7823200" cy="4281487"/>
            <a:chOff x="427" y="1284"/>
            <a:chExt cx="4928" cy="2470"/>
          </a:xfrm>
        </p:grpSpPr>
        <p:sp>
          <p:nvSpPr>
            <p:cNvPr id="22535" name="AutoShape 18"/>
            <p:cNvSpPr>
              <a:spLocks noChangeArrowheads="1"/>
            </p:cNvSpPr>
            <p:nvPr/>
          </p:nvSpPr>
          <p:spPr bwMode="auto">
            <a:xfrm>
              <a:off x="427" y="1284"/>
              <a:ext cx="1814" cy="831"/>
            </a:xfrm>
            <a:prstGeom prst="bevel">
              <a:avLst>
                <a:gd name="adj" fmla="val 12500"/>
              </a:avLst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Access Management </a:t>
              </a:r>
            </a:p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Of Radiological </a:t>
              </a:r>
            </a:p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Controlled area </a:t>
              </a:r>
            </a:p>
          </p:txBody>
        </p:sp>
        <p:sp>
          <p:nvSpPr>
            <p:cNvPr id="22536" name="AutoShape 19"/>
            <p:cNvSpPr>
              <a:spLocks noChangeArrowheads="1"/>
            </p:cNvSpPr>
            <p:nvPr/>
          </p:nvSpPr>
          <p:spPr bwMode="auto">
            <a:xfrm>
              <a:off x="2244" y="1291"/>
              <a:ext cx="3111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Worker’s information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537" name="AutoShape 22"/>
            <p:cNvSpPr>
              <a:spLocks noChangeArrowheads="1"/>
            </p:cNvSpPr>
            <p:nvPr/>
          </p:nvSpPr>
          <p:spPr bwMode="auto">
            <a:xfrm>
              <a:off x="427" y="2118"/>
              <a:ext cx="1823" cy="817"/>
            </a:xfrm>
            <a:prstGeom prst="bevel">
              <a:avLst>
                <a:gd name="adj" fmla="val 12500"/>
              </a:avLst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Management of </a:t>
              </a:r>
            </a:p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RWP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538" name="AutoShape 39"/>
            <p:cNvSpPr>
              <a:spLocks noChangeArrowheads="1"/>
            </p:cNvSpPr>
            <p:nvPr/>
          </p:nvSpPr>
          <p:spPr bwMode="auto">
            <a:xfrm>
              <a:off x="2243" y="1564"/>
              <a:ext cx="3111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Entrance date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539" name="AutoShape 40"/>
            <p:cNvSpPr>
              <a:spLocks noChangeArrowheads="1"/>
            </p:cNvSpPr>
            <p:nvPr/>
          </p:nvSpPr>
          <p:spPr bwMode="auto">
            <a:xfrm>
              <a:off x="2241" y="1839"/>
              <a:ext cx="3111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ADR , TLD No. etc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540" name="AutoShape 41"/>
            <p:cNvSpPr>
              <a:spLocks noChangeArrowheads="1"/>
            </p:cNvSpPr>
            <p:nvPr/>
          </p:nvSpPr>
          <p:spPr bwMode="auto">
            <a:xfrm>
              <a:off x="2250" y="2115"/>
              <a:ext cx="3105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ERWP (Extended Radiation Work Permit)</a:t>
              </a:r>
            </a:p>
          </p:txBody>
        </p:sp>
        <p:sp>
          <p:nvSpPr>
            <p:cNvPr id="22541" name="AutoShape 42"/>
            <p:cNvSpPr>
              <a:spLocks noChangeArrowheads="1"/>
            </p:cNvSpPr>
            <p:nvPr/>
          </p:nvSpPr>
          <p:spPr bwMode="auto">
            <a:xfrm>
              <a:off x="2250" y="2388"/>
              <a:ext cx="3104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RRWP (Regular Radiation Work Permit)</a:t>
              </a:r>
            </a:p>
          </p:txBody>
        </p:sp>
        <p:sp>
          <p:nvSpPr>
            <p:cNvPr id="22542" name="AutoShape 43"/>
            <p:cNvSpPr>
              <a:spLocks noChangeArrowheads="1"/>
            </p:cNvSpPr>
            <p:nvPr/>
          </p:nvSpPr>
          <p:spPr bwMode="auto">
            <a:xfrm>
              <a:off x="2250" y="2663"/>
              <a:ext cx="3102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SRWP (Specific Radiation Work Permit)</a:t>
              </a:r>
            </a:p>
          </p:txBody>
        </p:sp>
        <p:sp>
          <p:nvSpPr>
            <p:cNvPr id="22543" name="AutoShape 44"/>
            <p:cNvSpPr>
              <a:spLocks noChangeArrowheads="1"/>
            </p:cNvSpPr>
            <p:nvPr/>
          </p:nvSpPr>
          <p:spPr bwMode="auto">
            <a:xfrm>
              <a:off x="427" y="2937"/>
              <a:ext cx="1812" cy="817"/>
            </a:xfrm>
            <a:prstGeom prst="bevel">
              <a:avLst>
                <a:gd name="adj" fmla="val 12500"/>
              </a:avLst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Radiation dose </a:t>
              </a:r>
            </a:p>
            <a:p>
              <a:pPr algn="ctr"/>
              <a:r>
                <a:rPr lang="en-US" altLang="ko-KR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22544" name="AutoShape 45"/>
            <p:cNvSpPr>
              <a:spLocks noChangeArrowheads="1"/>
            </p:cNvSpPr>
            <p:nvPr/>
          </p:nvSpPr>
          <p:spPr bwMode="auto">
            <a:xfrm>
              <a:off x="2244" y="2934"/>
              <a:ext cx="3111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Personnel dose management</a:t>
              </a:r>
              <a:r>
                <a:rPr lang="ko-KR" altLang="en-US">
                  <a:solidFill>
                    <a:schemeClr val="bg1"/>
                  </a:solidFill>
                </a:rPr>
                <a:t>	</a:t>
              </a:r>
            </a:p>
          </p:txBody>
        </p:sp>
        <p:sp>
          <p:nvSpPr>
            <p:cNvPr id="22545" name="AutoShape 46"/>
            <p:cNvSpPr>
              <a:spLocks noChangeArrowheads="1"/>
            </p:cNvSpPr>
            <p:nvPr/>
          </p:nvSpPr>
          <p:spPr bwMode="auto">
            <a:xfrm>
              <a:off x="2243" y="3207"/>
              <a:ext cx="3111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Collective dose management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2546" name="AutoShape 47"/>
            <p:cNvSpPr>
              <a:spLocks noChangeArrowheads="1"/>
            </p:cNvSpPr>
            <p:nvPr/>
          </p:nvSpPr>
          <p:spPr bwMode="auto">
            <a:xfrm>
              <a:off x="2241" y="3474"/>
              <a:ext cx="3111" cy="272"/>
            </a:xfrm>
            <a:prstGeom prst="bevel">
              <a:avLst>
                <a:gd name="adj" fmla="val 12500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solidFill>
                    <a:schemeClr val="bg1"/>
                  </a:solidFill>
                </a:rPr>
                <a:t>Regular dose management</a:t>
              </a:r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531" name="Rectangle 11"/>
          <p:cNvSpPr>
            <a:spLocks noChangeArrowheads="1"/>
          </p:cNvSpPr>
          <p:nvPr/>
        </p:nvSpPr>
        <p:spPr bwMode="gray">
          <a:xfrm>
            <a:off x="179388" y="260350"/>
            <a:ext cx="2520950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Ⅰ</a:t>
            </a:r>
            <a:r>
              <a:rPr kumimoji="0" lang="en-US" altLang="ko-KR" sz="3200">
                <a:latin typeface="Arial" charset="0"/>
              </a:rPr>
              <a:t>. </a:t>
            </a:r>
            <a:r>
              <a:rPr lang="en-US" altLang="ko-KR" sz="3200">
                <a:latin typeface="Arial Narrow" pitchFamily="34" charset="0"/>
              </a:rPr>
              <a:t>Brief Overview of </a:t>
            </a:r>
            <a:r>
              <a:rPr kumimoji="0" lang="en-US" altLang="ko-KR" sz="3200">
                <a:latin typeface="Arial" charset="0"/>
              </a:rPr>
              <a:t>ADR System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179388" y="836613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197600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3/25</a:t>
            </a:r>
          </a:p>
        </p:txBody>
      </p:sp>
    </p:spTree>
    <p:custDataLst>
      <p:tags r:id="rId1"/>
    </p:custDataLst>
  </p:cSld>
  <p:clrMapOvr>
    <a:masterClrMapping/>
  </p:clrMapOvr>
  <p:transition advTm="262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3" name="AutoShape 5"/>
          <p:cNvSpPr>
            <a:spLocks noChangeArrowheads="1"/>
          </p:cNvSpPr>
          <p:nvPr/>
        </p:nvSpPr>
        <p:spPr bwMode="auto">
          <a:xfrm>
            <a:off x="468313" y="981075"/>
            <a:ext cx="8177212" cy="576263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2. Entrance procedure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4578" name="Group 24"/>
          <p:cNvGrpSpPr>
            <a:grpSpLocks/>
          </p:cNvGrpSpPr>
          <p:nvPr/>
        </p:nvGrpSpPr>
        <p:grpSpPr bwMode="auto">
          <a:xfrm>
            <a:off x="684213" y="2276475"/>
            <a:ext cx="8245475" cy="1873250"/>
            <a:chOff x="431" y="1545"/>
            <a:chExt cx="4671" cy="1089"/>
          </a:xfrm>
        </p:grpSpPr>
        <p:sp>
          <p:nvSpPr>
            <p:cNvPr id="24590" name="Rectangle 2"/>
            <p:cNvSpPr>
              <a:spLocks noChangeArrowheads="1"/>
            </p:cNvSpPr>
            <p:nvPr/>
          </p:nvSpPr>
          <p:spPr bwMode="auto">
            <a:xfrm>
              <a:off x="1701" y="1908"/>
              <a:ext cx="1043" cy="726"/>
            </a:xfrm>
            <a:prstGeom prst="rect">
              <a:avLst/>
            </a:prstGeom>
            <a:solidFill>
              <a:srgbClr val="339966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ERWP</a:t>
              </a:r>
            </a:p>
            <a:p>
              <a:r>
                <a:rPr lang="en-US" altLang="ko-KR" sz="1400">
                  <a:solidFill>
                    <a:schemeClr val="bg1"/>
                  </a:solidFill>
                </a:rPr>
                <a:t>• RRWP</a:t>
              </a:r>
            </a:p>
            <a:p>
              <a:r>
                <a:rPr lang="en-US" altLang="ko-KR" sz="1400">
                  <a:solidFill>
                    <a:schemeClr val="bg1"/>
                  </a:solidFill>
                </a:rPr>
                <a:t>• SRWP</a:t>
              </a:r>
            </a:p>
            <a:p>
              <a:endParaRPr lang="en-US" altLang="ko-KR" sz="1400">
                <a:solidFill>
                  <a:schemeClr val="bg1"/>
                </a:solidFill>
              </a:endParaRPr>
            </a:p>
          </p:txBody>
        </p:sp>
        <p:sp>
          <p:nvSpPr>
            <p:cNvPr id="24591" name="Rectangle 3"/>
            <p:cNvSpPr>
              <a:spLocks noChangeArrowheads="1"/>
            </p:cNvSpPr>
            <p:nvPr/>
          </p:nvSpPr>
          <p:spPr bwMode="auto">
            <a:xfrm>
              <a:off x="2880" y="1908"/>
              <a:ext cx="1089" cy="726"/>
            </a:xfrm>
            <a:prstGeom prst="rect">
              <a:avLst/>
            </a:prstGeom>
            <a:solidFill>
              <a:srgbClr val="339966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Identification</a:t>
              </a:r>
              <a:endParaRPr lang="ko-KR" altLang="en-US" sz="1400">
                <a:solidFill>
                  <a:schemeClr val="bg1"/>
                </a:solidFill>
              </a:endParaRPr>
            </a:p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Setting alarm for</a:t>
              </a:r>
            </a:p>
            <a:p>
              <a:r>
                <a:rPr lang="en-US" altLang="ko-KR" sz="1400">
                  <a:solidFill>
                    <a:schemeClr val="bg1"/>
                  </a:solidFill>
                </a:rPr>
                <a:t>  alarm limit</a:t>
              </a:r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4592" name="Rectangle 4"/>
            <p:cNvSpPr>
              <a:spLocks noChangeArrowheads="1"/>
            </p:cNvSpPr>
            <p:nvPr/>
          </p:nvSpPr>
          <p:spPr bwMode="auto">
            <a:xfrm>
              <a:off x="4059" y="1908"/>
              <a:ext cx="1043" cy="726"/>
            </a:xfrm>
            <a:prstGeom prst="rect">
              <a:avLst/>
            </a:prstGeom>
            <a:solidFill>
              <a:srgbClr val="339966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altLang="ko-KR" sz="1400">
                <a:solidFill>
                  <a:schemeClr val="bg1"/>
                </a:solidFill>
              </a:endParaRPr>
            </a:p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Reader(Entrance)</a:t>
              </a:r>
            </a:p>
            <a:p>
              <a:pPr latinLnBrk="0"/>
              <a:r>
                <a:rPr lang="en-US" altLang="ko-KR" sz="1400">
                  <a:solidFill>
                    <a:schemeClr val="bg1"/>
                  </a:solidFill>
                </a:rPr>
                <a:t> - ADR/TLD scan</a:t>
              </a:r>
              <a:endParaRPr lang="ko-KR" altLang="en-US" sz="1400">
                <a:solidFill>
                  <a:schemeClr val="bg1"/>
                </a:solidFill>
              </a:endParaRPr>
            </a:p>
            <a:p>
              <a:pPr latinLnBrk="0"/>
              <a:r>
                <a:rPr lang="ko-KR" altLang="en-US" sz="1400"/>
                <a:t> </a:t>
              </a:r>
              <a:r>
                <a:rPr lang="en-US" altLang="ko-KR" sz="1400">
                  <a:solidFill>
                    <a:schemeClr val="bg1"/>
                  </a:solidFill>
                </a:rPr>
                <a:t>- Select RWP</a:t>
              </a:r>
              <a:endParaRPr lang="ko-KR" altLang="en-US" sz="1400">
                <a:solidFill>
                  <a:schemeClr val="bg1"/>
                </a:solidFill>
              </a:endParaRPr>
            </a:p>
            <a:p>
              <a:pPr latinLnBrk="0"/>
              <a:r>
                <a:rPr lang="ko-KR" altLang="en-US" sz="1400"/>
                <a:t> </a:t>
              </a:r>
              <a:r>
                <a:rPr lang="en-US" altLang="ko-KR" sz="1400">
                  <a:solidFill>
                    <a:schemeClr val="bg1"/>
                  </a:solidFill>
                </a:rPr>
                <a:t>- Notice</a:t>
              </a:r>
            </a:p>
            <a:p>
              <a:pPr latinLnBrk="0"/>
              <a:r>
                <a:rPr lang="en-US" altLang="ko-KR" sz="1400">
                  <a:solidFill>
                    <a:schemeClr val="bg1"/>
                  </a:solidFill>
                </a:rPr>
                <a:t>• Open Turnstile</a:t>
              </a:r>
            </a:p>
            <a:p>
              <a:endParaRPr lang="en-US" altLang="ko-KR" sz="1400">
                <a:solidFill>
                  <a:schemeClr val="bg1"/>
                </a:solidFill>
              </a:endParaRPr>
            </a:p>
          </p:txBody>
        </p:sp>
        <p:sp>
          <p:nvSpPr>
            <p:cNvPr id="24593" name="Rectangle 6"/>
            <p:cNvSpPr>
              <a:spLocks noChangeArrowheads="1"/>
            </p:cNvSpPr>
            <p:nvPr/>
          </p:nvSpPr>
          <p:spPr bwMode="auto">
            <a:xfrm>
              <a:off x="431" y="1908"/>
              <a:ext cx="1223" cy="712"/>
            </a:xfrm>
            <a:prstGeom prst="rect">
              <a:avLst/>
            </a:prstGeom>
            <a:solidFill>
              <a:srgbClr val="339966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Radiation Protection</a:t>
              </a:r>
            </a:p>
            <a:p>
              <a:r>
                <a:rPr lang="en-US" altLang="ko-KR" sz="1400">
                  <a:solidFill>
                    <a:schemeClr val="bg1"/>
                  </a:solidFill>
                </a:rPr>
                <a:t>  Training</a:t>
              </a:r>
              <a:endParaRPr lang="ko-KR" altLang="en-US" sz="1400">
                <a:solidFill>
                  <a:schemeClr val="bg1"/>
                </a:solidFill>
              </a:endParaRPr>
            </a:p>
            <a:p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Whole Body  Counting</a:t>
              </a:r>
            </a:p>
            <a:p>
              <a:r>
                <a:rPr lang="en-US" altLang="ko-KR" sz="1400">
                  <a:solidFill>
                    <a:schemeClr val="bg1"/>
                  </a:solidFill>
                </a:rPr>
                <a:t>• Medical Exam</a:t>
              </a:r>
            </a:p>
            <a:p>
              <a:r>
                <a:rPr lang="en-US" altLang="ko-KR" sz="1400">
                  <a:solidFill>
                    <a:schemeClr val="bg1"/>
                  </a:solidFill>
                </a:rPr>
                <a:t>• Issue TLD</a:t>
              </a:r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06535" name="AutoShape 7"/>
            <p:cNvSpPr>
              <a:spLocks noChangeArrowheads="1"/>
            </p:cNvSpPr>
            <p:nvPr/>
          </p:nvSpPr>
          <p:spPr bwMode="auto">
            <a:xfrm>
              <a:off x="431" y="1545"/>
              <a:ext cx="1179" cy="318"/>
            </a:xfrm>
            <a:prstGeom prst="homePlate">
              <a:avLst>
                <a:gd name="adj" fmla="val 65179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1424" tIns="45712" rIns="91424" bIns="45712" anchor="ctr"/>
            <a:lstStyle/>
            <a:p>
              <a:pPr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Register </a:t>
              </a:r>
            </a:p>
            <a:p>
              <a:pPr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radiation worker</a:t>
              </a:r>
            </a:p>
          </p:txBody>
        </p:sp>
        <p:sp>
          <p:nvSpPr>
            <p:cNvPr id="406536" name="AutoShape 8"/>
            <p:cNvSpPr>
              <a:spLocks noChangeArrowheads="1"/>
            </p:cNvSpPr>
            <p:nvPr/>
          </p:nvSpPr>
          <p:spPr bwMode="auto">
            <a:xfrm>
              <a:off x="1701" y="1545"/>
              <a:ext cx="1088" cy="318"/>
            </a:xfrm>
            <a:prstGeom prst="homePlate">
              <a:avLst>
                <a:gd name="adj" fmla="val 60148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1424" tIns="45712" rIns="91424" bIns="45712" anchor="ctr"/>
            <a:lstStyle/>
            <a:p>
              <a:pPr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Issue RWP</a:t>
              </a:r>
              <a:endParaRPr lang="ko-KR" altLang="en-US" sz="1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06537" name="AutoShape 9"/>
            <p:cNvSpPr>
              <a:spLocks noChangeArrowheads="1"/>
            </p:cNvSpPr>
            <p:nvPr/>
          </p:nvSpPr>
          <p:spPr bwMode="auto">
            <a:xfrm>
              <a:off x="2880" y="1545"/>
              <a:ext cx="1089" cy="318"/>
            </a:xfrm>
            <a:prstGeom prst="homePlate">
              <a:avLst>
                <a:gd name="adj" fmla="val 60203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1424" tIns="45712" rIns="91424" bIns="45712" anchor="ctr"/>
            <a:lstStyle/>
            <a:p>
              <a:pPr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Take ADR</a:t>
              </a:r>
              <a:endParaRPr lang="ko-KR" altLang="en-US" sz="1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06538" name="AutoShape 10"/>
            <p:cNvSpPr>
              <a:spLocks noChangeArrowheads="1"/>
            </p:cNvSpPr>
            <p:nvPr/>
          </p:nvSpPr>
          <p:spPr bwMode="auto">
            <a:xfrm>
              <a:off x="4059" y="1545"/>
              <a:ext cx="1043" cy="318"/>
            </a:xfrm>
            <a:prstGeom prst="homePlate">
              <a:avLst>
                <a:gd name="adj" fmla="val 57660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1424" tIns="45712" rIns="91424" bIns="45712" anchor="ctr"/>
            <a:lstStyle/>
            <a:p>
              <a:pPr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Enter  RCA</a:t>
              </a:r>
              <a:endParaRPr lang="ko-KR" altLang="en-US" sz="1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4579" name="Rectangle 11"/>
          <p:cNvSpPr>
            <a:spLocks noChangeArrowheads="1"/>
          </p:cNvSpPr>
          <p:nvPr/>
        </p:nvSpPr>
        <p:spPr bwMode="gray">
          <a:xfrm>
            <a:off x="179388" y="260350"/>
            <a:ext cx="8713787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Ⅰ</a:t>
            </a:r>
            <a:r>
              <a:rPr kumimoji="0" lang="en-US" altLang="ko-KR" sz="3200">
                <a:latin typeface="Arial" charset="0"/>
              </a:rPr>
              <a:t>. </a:t>
            </a:r>
            <a:r>
              <a:rPr lang="en-US" altLang="ko-KR" sz="3200">
                <a:latin typeface="Arial Narrow" pitchFamily="34" charset="0"/>
              </a:rPr>
              <a:t>Brief Overview of </a:t>
            </a:r>
            <a:r>
              <a:rPr kumimoji="0" lang="en-US" altLang="ko-KR" sz="3200">
                <a:latin typeface="Arial" charset="0"/>
              </a:rPr>
              <a:t>ADR System(Cont.)</a:t>
            </a:r>
          </a:p>
        </p:txBody>
      </p:sp>
      <p:grpSp>
        <p:nvGrpSpPr>
          <p:cNvPr id="24580" name="Group 25"/>
          <p:cNvGrpSpPr>
            <a:grpSpLocks/>
          </p:cNvGrpSpPr>
          <p:nvPr/>
        </p:nvGrpSpPr>
        <p:grpSpPr bwMode="auto">
          <a:xfrm>
            <a:off x="827088" y="4899025"/>
            <a:ext cx="7200900" cy="1625600"/>
            <a:chOff x="521" y="3025"/>
            <a:chExt cx="4536" cy="1024"/>
          </a:xfrm>
        </p:grpSpPr>
        <p:sp>
          <p:nvSpPr>
            <p:cNvPr id="24586" name="Rectangle 12"/>
            <p:cNvSpPr>
              <a:spLocks noChangeArrowheads="1"/>
            </p:cNvSpPr>
            <p:nvPr/>
          </p:nvSpPr>
          <p:spPr bwMode="auto">
            <a:xfrm>
              <a:off x="1946" y="3460"/>
              <a:ext cx="1705" cy="589"/>
            </a:xfrm>
            <a:prstGeom prst="rect">
              <a:avLst/>
            </a:prstGeom>
            <a:solidFill>
              <a:srgbClr val="339966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latinLnBrk="0"/>
              <a:endParaRPr lang="en-US" altLang="ko-KR" sz="1400">
                <a:solidFill>
                  <a:schemeClr val="bg1"/>
                </a:solidFill>
              </a:endParaRPr>
            </a:p>
            <a:p>
              <a:pPr latinLnBrk="0"/>
              <a:r>
                <a:rPr lang="en-US" altLang="ko-KR" sz="1400">
                  <a:solidFill>
                    <a:schemeClr val="bg1"/>
                  </a:solidFill>
                </a:rPr>
                <a:t>• ADR dose information</a:t>
              </a:r>
              <a:endParaRPr lang="ko-KR" altLang="en-US" sz="1400">
                <a:solidFill>
                  <a:schemeClr val="bg1"/>
                </a:solidFill>
              </a:endParaRPr>
            </a:p>
            <a:p>
              <a:pPr latinLnBrk="0"/>
              <a:r>
                <a:rPr lang="en-US" altLang="ko-KR" sz="1400">
                  <a:solidFill>
                    <a:schemeClr val="bg1"/>
                  </a:solidFill>
                  <a:latin typeface="Arial" charset="0"/>
                </a:rPr>
                <a:t>•</a:t>
              </a:r>
              <a:r>
                <a:rPr lang="en-US" altLang="ko-KR" sz="1400">
                  <a:solidFill>
                    <a:schemeClr val="bg1"/>
                  </a:solidFill>
                </a:rPr>
                <a:t> Contamination</a:t>
              </a:r>
              <a:endParaRPr lang="ko-KR" altLang="en-US" sz="1400">
                <a:solidFill>
                  <a:schemeClr val="bg1"/>
                </a:solidFill>
              </a:endParaRPr>
            </a:p>
            <a:p>
              <a:pPr latinLnBrk="0"/>
              <a:r>
                <a:rPr lang="en-US" altLang="ko-KR" sz="1400">
                  <a:solidFill>
                    <a:schemeClr val="bg1"/>
                  </a:solidFill>
                </a:rPr>
                <a:t>• Entrance and exit details</a:t>
              </a:r>
            </a:p>
            <a:p>
              <a:pPr latinLnBrk="0"/>
              <a:r>
                <a:rPr lang="en-US" altLang="ko-KR" sz="1400">
                  <a:solidFill>
                    <a:schemeClr val="bg1"/>
                  </a:solidFill>
                </a:rPr>
                <a:t>• Gate Open</a:t>
              </a:r>
            </a:p>
            <a:p>
              <a:endParaRPr lang="en-US" altLang="ko-KR" sz="1400">
                <a:solidFill>
                  <a:schemeClr val="bg1"/>
                </a:solidFill>
              </a:endParaRPr>
            </a:p>
          </p:txBody>
        </p:sp>
        <p:sp>
          <p:nvSpPr>
            <p:cNvPr id="406541" name="AutoShape 13"/>
            <p:cNvSpPr>
              <a:spLocks noChangeArrowheads="1"/>
            </p:cNvSpPr>
            <p:nvPr/>
          </p:nvSpPr>
          <p:spPr bwMode="gray">
            <a:xfrm>
              <a:off x="521" y="3051"/>
              <a:ext cx="998" cy="971"/>
            </a:xfrm>
            <a:prstGeom prst="roundRect">
              <a:avLst>
                <a:gd name="adj" fmla="val 49106"/>
              </a:avLst>
            </a:prstGeom>
            <a:solidFill>
              <a:srgbClr val="80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0">
                <a:defRPr/>
              </a:pPr>
              <a:r>
                <a:rPr kumimoji="0" lang="en-US" altLang="ko-KR" sz="1800" dirty="0">
                  <a:solidFill>
                    <a:schemeClr val="bg1"/>
                  </a:solidFill>
                  <a:latin typeface="Arial" charset="0"/>
                  <a:ea typeface="굴림" pitchFamily="50" charset="-127"/>
                </a:rPr>
                <a:t>After</a:t>
              </a:r>
            </a:p>
            <a:p>
              <a:pPr algn="ctr" latinLnBrk="0">
                <a:defRPr/>
              </a:pPr>
              <a:r>
                <a:rPr kumimoji="0" lang="en-US" altLang="ko-KR" sz="1800" dirty="0">
                  <a:solidFill>
                    <a:schemeClr val="bg1"/>
                  </a:solidFill>
                  <a:latin typeface="Arial" charset="0"/>
                  <a:ea typeface="굴림" pitchFamily="50" charset="-127"/>
                </a:rPr>
                <a:t> work</a:t>
              </a:r>
              <a:endParaRPr kumimoji="0" lang="ko-KR" altLang="en-US" sz="1800" dirty="0"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24588" name="AutoShape 14"/>
            <p:cNvSpPr>
              <a:spLocks noChangeArrowheads="1"/>
            </p:cNvSpPr>
            <p:nvPr/>
          </p:nvSpPr>
          <p:spPr bwMode="auto">
            <a:xfrm>
              <a:off x="1927" y="3025"/>
              <a:ext cx="1679" cy="362"/>
            </a:xfrm>
            <a:prstGeom prst="homePlate">
              <a:avLst>
                <a:gd name="adj" fmla="val 69744"/>
              </a:avLst>
            </a:prstGeom>
            <a:solidFill>
              <a:srgbClr val="00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defTabSz="912813" latinLnBrk="0"/>
              <a:r>
                <a:rPr lang="en-US" altLang="ko-KR" sz="1400">
                  <a:solidFill>
                    <a:schemeClr val="bg1"/>
                  </a:solidFill>
                </a:rPr>
                <a:t>•</a:t>
              </a:r>
              <a:r>
                <a:rPr lang="en-US" altLang="ko-KR"/>
                <a:t> </a:t>
              </a:r>
              <a:r>
                <a:rPr lang="en-US" altLang="ko-KR" sz="1400">
                  <a:solidFill>
                    <a:schemeClr val="bg1"/>
                  </a:solidFill>
                </a:rPr>
                <a:t>ADR Reader(Exit)</a:t>
              </a:r>
            </a:p>
            <a:p>
              <a:pPr defTabSz="912813" latinLnBrk="0"/>
              <a:r>
                <a:rPr lang="en-US" altLang="ko-KR" sz="1400">
                  <a:solidFill>
                    <a:schemeClr val="bg1"/>
                  </a:solidFill>
                </a:rPr>
                <a:t>•</a:t>
              </a:r>
              <a:r>
                <a:rPr lang="en-US" altLang="ko-KR" sz="1400"/>
                <a:t> </a:t>
              </a:r>
              <a:r>
                <a:rPr lang="en-US" altLang="ko-KR" sz="1400">
                  <a:solidFill>
                    <a:schemeClr val="bg1"/>
                  </a:solidFill>
                </a:rPr>
                <a:t>Portal Monitor</a:t>
              </a:r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406543" name="AutoShape 15"/>
            <p:cNvSpPr>
              <a:spLocks noChangeArrowheads="1"/>
            </p:cNvSpPr>
            <p:nvPr/>
          </p:nvSpPr>
          <p:spPr bwMode="gray">
            <a:xfrm>
              <a:off x="4059" y="3051"/>
              <a:ext cx="998" cy="904"/>
            </a:xfrm>
            <a:prstGeom prst="roundRect">
              <a:avLst>
                <a:gd name="adj" fmla="val 49106"/>
              </a:avLst>
            </a:prstGeom>
            <a:solidFill>
              <a:srgbClr val="80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0">
                <a:defRPr/>
              </a:pPr>
              <a:r>
                <a:rPr kumimoji="0" lang="en-US" altLang="ko-KR" sz="1800" dirty="0">
                  <a:solidFill>
                    <a:schemeClr val="bg1"/>
                  </a:solidFill>
                  <a:latin typeface="Arial" charset="0"/>
                  <a:ea typeface="굴림" pitchFamily="50" charset="-127"/>
                </a:rPr>
                <a:t>Exit</a:t>
              </a:r>
              <a:endParaRPr kumimoji="0" lang="ko-KR" altLang="en-US" sz="1800" dirty="0"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406549" name="AutoShape 21"/>
          <p:cNvSpPr>
            <a:spLocks noChangeArrowheads="1"/>
          </p:cNvSpPr>
          <p:nvPr/>
        </p:nvSpPr>
        <p:spPr bwMode="auto">
          <a:xfrm>
            <a:off x="684213" y="1616075"/>
            <a:ext cx="1960562" cy="530225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24" tIns="45712" rIns="91424" bIns="45712" anchor="ctr">
            <a:spAutoFit/>
          </a:bodyPr>
          <a:lstStyle/>
          <a:p>
            <a:pPr algn="ctr" defTabSz="912813" latinLnBrk="0">
              <a:defRPr/>
            </a:pPr>
            <a:r>
              <a:rPr lang="en-US" altLang="ko-KR" dirty="0">
                <a:latin typeface="굴림" pitchFamily="50" charset="-127"/>
                <a:ea typeface="굴림" pitchFamily="50" charset="-127"/>
              </a:rPr>
              <a:t>To enter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6550" name="AutoShape 22"/>
          <p:cNvSpPr>
            <a:spLocks noChangeArrowheads="1"/>
          </p:cNvSpPr>
          <p:nvPr/>
        </p:nvSpPr>
        <p:spPr bwMode="auto">
          <a:xfrm>
            <a:off x="611188" y="4230688"/>
            <a:ext cx="1960562" cy="530225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24" tIns="45712" rIns="91424" bIns="45712" anchor="ctr">
            <a:spAutoFit/>
          </a:bodyPr>
          <a:lstStyle/>
          <a:p>
            <a:pPr algn="ctr" defTabSz="912813" latinLnBrk="0">
              <a:defRPr/>
            </a:pPr>
            <a:r>
              <a:rPr lang="en-US" altLang="ko-KR" dirty="0">
                <a:latin typeface="굴림" pitchFamily="50" charset="-127"/>
                <a:ea typeface="굴림" pitchFamily="50" charset="-127"/>
              </a:rPr>
              <a:t>To exit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 flipV="1">
            <a:off x="193675" y="836613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84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553200"/>
            <a:ext cx="2133600" cy="476250"/>
          </a:xfrm>
          <a:noFill/>
        </p:spPr>
        <p:txBody>
          <a:bodyPr/>
          <a:lstStyle/>
          <a:p>
            <a:fld id="{3D8F4C26-4FBB-4926-95A2-FC5F3247BC15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421438"/>
            <a:ext cx="22669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62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7"/>
          <p:cNvGraphicFramePr>
            <a:graphicFrameLocks noGrp="1"/>
          </p:cNvGraphicFramePr>
          <p:nvPr>
            <p:ph sz="half" idx="1"/>
          </p:nvPr>
        </p:nvGraphicFramePr>
        <p:xfrm>
          <a:off x="687388" y="1700213"/>
          <a:ext cx="7772462" cy="4095074"/>
        </p:xfrm>
        <a:graphic>
          <a:graphicData uri="http://schemas.openxmlformats.org/drawingml/2006/table">
            <a:tbl>
              <a:tblPr/>
              <a:tblGrid>
                <a:gridCol w="3523990"/>
                <a:gridCol w="4248472"/>
              </a:tblGrid>
              <a:tr h="57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Picture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Characteristic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519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24" marR="91424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Direct reading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(real time reading)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Displaying dose , dose rate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●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Generating </a:t>
                      </a: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audible &amp; visual alarms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24" marR="91424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68313" y="981075"/>
            <a:ext cx="7991475" cy="576263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3. ADR(Automatic Dose Reader) Function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gray">
          <a:xfrm>
            <a:off x="179388" y="260350"/>
            <a:ext cx="8713787" cy="504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Ⅰ</a:t>
            </a:r>
            <a:r>
              <a:rPr kumimoji="0" lang="en-US" altLang="ko-KR" sz="3200">
                <a:latin typeface="Arial" charset="0"/>
              </a:rPr>
              <a:t>. </a:t>
            </a:r>
            <a:r>
              <a:rPr lang="en-US" altLang="ko-KR" sz="3200">
                <a:latin typeface="Arial Narrow" pitchFamily="34" charset="0"/>
              </a:rPr>
              <a:t>Brief Overview of </a:t>
            </a:r>
            <a:r>
              <a:rPr kumimoji="0" lang="en-US" altLang="ko-KR" sz="3200">
                <a:latin typeface="Arial" charset="0"/>
              </a:rPr>
              <a:t>ADR System(Cont.)</a:t>
            </a:r>
          </a:p>
        </p:txBody>
      </p:sp>
      <p:sp>
        <p:nvSpPr>
          <p:cNvPr id="26638" name="Line 5"/>
          <p:cNvSpPr>
            <a:spLocks noChangeShapeType="1"/>
          </p:cNvSpPr>
          <p:nvPr/>
        </p:nvSpPr>
        <p:spPr bwMode="auto">
          <a:xfrm flipV="1">
            <a:off x="193675" y="836613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63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F3424CAB-A6E1-4F77-90C7-F1BF97DA4807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266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그림 5" descr="DSC021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349500"/>
            <a:ext cx="33782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gray">
          <a:xfrm>
            <a:off x="250825" y="268288"/>
            <a:ext cx="72501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</a:t>
            </a:r>
            <a:endParaRPr kumimoji="0" lang="ko-KR" altLang="en-US" sz="3200">
              <a:latin typeface="Arial" charset="0"/>
            </a:endParaRPr>
          </a:p>
        </p:txBody>
      </p:sp>
      <p:sp>
        <p:nvSpPr>
          <p:cNvPr id="331945" name="AutoShape 169"/>
          <p:cNvSpPr>
            <a:spLocks noChangeArrowheads="1"/>
          </p:cNvSpPr>
          <p:nvPr/>
        </p:nvSpPr>
        <p:spPr bwMode="auto">
          <a:xfrm>
            <a:off x="428625" y="1341438"/>
            <a:ext cx="8175625" cy="9350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1. Inconvenience and confusions due to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multi-access</a:t>
            </a:r>
          </a:p>
          <a:p>
            <a:pPr>
              <a:defRPr/>
            </a:pP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   steps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for entrance</a:t>
            </a:r>
            <a:endParaRPr lang="ko-KR" altLang="en-US" sz="2400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8675" name="Group 215"/>
          <p:cNvGrpSpPr>
            <a:grpSpLocks/>
          </p:cNvGrpSpPr>
          <p:nvPr/>
        </p:nvGrpSpPr>
        <p:grpSpPr bwMode="auto">
          <a:xfrm>
            <a:off x="568325" y="2708275"/>
            <a:ext cx="6956425" cy="1735138"/>
            <a:chOff x="296" y="1314"/>
            <a:chExt cx="4382" cy="728"/>
          </a:xfrm>
        </p:grpSpPr>
        <p:sp>
          <p:nvSpPr>
            <p:cNvPr id="28683" name="AutoShape 203"/>
            <p:cNvSpPr>
              <a:spLocks noChangeArrowheads="1"/>
            </p:cNvSpPr>
            <p:nvPr/>
          </p:nvSpPr>
          <p:spPr bwMode="auto">
            <a:xfrm>
              <a:off x="1110" y="1376"/>
              <a:ext cx="272" cy="227"/>
            </a:xfrm>
            <a:prstGeom prst="rightArrow">
              <a:avLst>
                <a:gd name="adj1" fmla="val 50000"/>
                <a:gd name="adj2" fmla="val 24569"/>
              </a:avLst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  <p:sp>
          <p:nvSpPr>
            <p:cNvPr id="28684" name="Rectangle 204"/>
            <p:cNvSpPr>
              <a:spLocks noChangeArrowheads="1"/>
            </p:cNvSpPr>
            <p:nvPr/>
          </p:nvSpPr>
          <p:spPr bwMode="auto">
            <a:xfrm>
              <a:off x="296" y="1314"/>
              <a:ext cx="782" cy="330"/>
            </a:xfrm>
            <a:prstGeom prst="rect">
              <a:avLst/>
            </a:prstGeom>
            <a:solidFill>
              <a:srgbClr val="0099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91424" tIns="45712" rIns="91424" bIns="45712" anchor="ctr">
              <a:spAutoFit/>
            </a:bodyPr>
            <a:lstStyle/>
            <a:p>
              <a:pPr algn="ctr" defTabSz="912813" latinLnBrk="0"/>
              <a:r>
                <a:rPr lang="en-US" altLang="ko-KR" sz="1400">
                  <a:solidFill>
                    <a:schemeClr val="bg1"/>
                  </a:solidFill>
                </a:rPr>
                <a:t>Insert ADR &amp;</a:t>
              </a:r>
            </a:p>
            <a:p>
              <a:pPr algn="ctr" defTabSz="912813" latinLnBrk="0"/>
              <a:r>
                <a:rPr lang="en-US" altLang="ko-KR" sz="1400">
                  <a:solidFill>
                    <a:schemeClr val="bg1"/>
                  </a:solidFill>
                </a:rPr>
                <a:t>scan TLD</a:t>
              </a:r>
              <a:endParaRPr lang="ko-KR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8685" name="Rectangle 205"/>
            <p:cNvSpPr>
              <a:spLocks noChangeArrowheads="1"/>
            </p:cNvSpPr>
            <p:nvPr/>
          </p:nvSpPr>
          <p:spPr bwMode="auto">
            <a:xfrm>
              <a:off x="1413" y="1376"/>
              <a:ext cx="1224" cy="220"/>
            </a:xfrm>
            <a:prstGeom prst="rect">
              <a:avLst/>
            </a:prstGeom>
            <a:solidFill>
              <a:srgbClr val="0099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91424" tIns="45712" rIns="91424" bIns="45712" anchor="ctr">
              <a:spAutoFit/>
            </a:bodyPr>
            <a:lstStyle/>
            <a:p>
              <a:pPr algn="ctr" defTabSz="912813" latinLnBrk="0"/>
              <a:r>
                <a:rPr lang="en-US" altLang="ko-KR" sz="1400">
                  <a:solidFill>
                    <a:schemeClr val="bg1"/>
                  </a:solidFill>
                </a:rPr>
                <a:t>Push “ENTER “ </a:t>
              </a:r>
            </a:p>
            <a:p>
              <a:pPr algn="ctr" defTabSz="912813" latinLnBrk="0"/>
              <a:r>
                <a:rPr lang="en-US" altLang="ko-KR" sz="1400">
                  <a:solidFill>
                    <a:schemeClr val="bg1"/>
                  </a:solidFill>
                </a:rPr>
                <a:t>button twice(1 RWP</a:t>
              </a:r>
              <a:r>
                <a:rPr lang="ko-KR" altLang="en-US" sz="1400">
                  <a:solidFill>
                    <a:schemeClr val="bg1"/>
                  </a:solidFill>
                </a:rPr>
                <a:t> </a:t>
              </a:r>
              <a:r>
                <a:rPr lang="en-US" altLang="ko-KR" sz="140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8686" name="AutoShape 206"/>
            <p:cNvSpPr>
              <a:spLocks noChangeArrowheads="1"/>
            </p:cNvSpPr>
            <p:nvPr/>
          </p:nvSpPr>
          <p:spPr bwMode="auto">
            <a:xfrm>
              <a:off x="1185" y="1812"/>
              <a:ext cx="227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  <p:sp>
          <p:nvSpPr>
            <p:cNvPr id="9228" name="Rectangle 207"/>
            <p:cNvSpPr>
              <a:spLocks noChangeArrowheads="1"/>
            </p:cNvSpPr>
            <p:nvPr/>
          </p:nvSpPr>
          <p:spPr bwMode="auto">
            <a:xfrm>
              <a:off x="1412" y="1821"/>
              <a:ext cx="1587" cy="220"/>
            </a:xfrm>
            <a:prstGeom prst="rect">
              <a:avLst/>
            </a:prstGeom>
            <a:solidFill>
              <a:srgbClr val="0099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91424" tIns="45712" rIns="91424" bIns="45712" anchor="ctr">
              <a:spAutoFit/>
            </a:bodyPr>
            <a:lstStyle/>
            <a:p>
              <a:pPr algn="ctr"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Input  RWP No.</a:t>
              </a:r>
              <a:endParaRPr lang="ko-KR" altLang="en-US" sz="1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pPr marL="342900" indent="-342900" algn="ctr" defTabSz="912813" latinLnBrk="0">
                <a:defRPr/>
              </a:pPr>
              <a:r>
                <a:rPr lang="en-US" altLang="ko-KR" sz="14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(If more than 2 RWPs exist )</a:t>
              </a:r>
            </a:p>
          </p:txBody>
        </p:sp>
        <p:sp>
          <p:nvSpPr>
            <p:cNvPr id="28688" name="AutoShape 208"/>
            <p:cNvSpPr>
              <a:spLocks noChangeArrowheads="1"/>
            </p:cNvSpPr>
            <p:nvPr/>
          </p:nvSpPr>
          <p:spPr bwMode="auto">
            <a:xfrm>
              <a:off x="2775" y="1374"/>
              <a:ext cx="1903" cy="212"/>
            </a:xfrm>
            <a:prstGeom prst="rightArrow">
              <a:avLst>
                <a:gd name="adj1" fmla="val 50000"/>
                <a:gd name="adj2" fmla="val 25018"/>
              </a:avLst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  <p:sp>
          <p:nvSpPr>
            <p:cNvPr id="28689" name="AutoShape 210"/>
            <p:cNvSpPr>
              <a:spLocks noChangeArrowheads="1"/>
            </p:cNvSpPr>
            <p:nvPr/>
          </p:nvSpPr>
          <p:spPr bwMode="auto">
            <a:xfrm>
              <a:off x="3045" y="1843"/>
              <a:ext cx="227" cy="196"/>
            </a:xfrm>
            <a:prstGeom prst="rightArrow">
              <a:avLst>
                <a:gd name="adj1" fmla="val 50000"/>
                <a:gd name="adj2" fmla="val 25110"/>
              </a:avLst>
            </a:prstGeom>
            <a:solidFill>
              <a:schemeClr val="tx1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latinLnBrk="0"/>
              <a:endParaRPr lang="ko-KR" altLang="en-US"/>
            </a:p>
          </p:txBody>
        </p:sp>
        <p:sp>
          <p:nvSpPr>
            <p:cNvPr id="28690" name="Rectangle 211"/>
            <p:cNvSpPr>
              <a:spLocks noChangeArrowheads="1"/>
            </p:cNvSpPr>
            <p:nvPr/>
          </p:nvSpPr>
          <p:spPr bwMode="auto">
            <a:xfrm>
              <a:off x="3282" y="1822"/>
              <a:ext cx="943" cy="220"/>
            </a:xfrm>
            <a:prstGeom prst="rect">
              <a:avLst/>
            </a:prstGeom>
            <a:solidFill>
              <a:srgbClr val="009900"/>
            </a:solidFill>
            <a:ln w="12700" algn="ctr">
              <a:noFill/>
              <a:miter lim="800000"/>
              <a:headEnd/>
              <a:tailEnd/>
            </a:ln>
          </p:spPr>
          <p:txBody>
            <a:bodyPr lIns="91424" tIns="45712" rIns="91424" bIns="45712" anchor="ctr">
              <a:spAutoFit/>
            </a:bodyPr>
            <a:lstStyle/>
            <a:p>
              <a:pPr algn="ctr" defTabSz="912813" latinLnBrk="0"/>
              <a:r>
                <a:rPr lang="en-US" altLang="ko-KR" sz="1400">
                  <a:solidFill>
                    <a:schemeClr val="bg1"/>
                  </a:solidFill>
                </a:rPr>
                <a:t>Push “ENTER “ </a:t>
              </a:r>
            </a:p>
            <a:p>
              <a:pPr algn="ctr" defTabSz="912813" latinLnBrk="0"/>
              <a:r>
                <a:rPr lang="en-US" altLang="ko-KR" sz="1400">
                  <a:solidFill>
                    <a:schemeClr val="bg1"/>
                  </a:solidFill>
                </a:rPr>
                <a:t>button twice</a:t>
              </a:r>
              <a:endParaRPr lang="ko-KR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8676" name="AutoShape 177"/>
          <p:cNvSpPr>
            <a:spLocks noChangeArrowheads="1"/>
          </p:cNvSpPr>
          <p:nvPr/>
        </p:nvSpPr>
        <p:spPr bwMode="gray">
          <a:xfrm>
            <a:off x="7524750" y="2708275"/>
            <a:ext cx="1127125" cy="1081088"/>
          </a:xfrm>
          <a:prstGeom prst="roundRect">
            <a:avLst>
              <a:gd name="adj" fmla="val 49106"/>
            </a:avLst>
          </a:pr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en-US" altLang="ko-KR" sz="1400">
                <a:solidFill>
                  <a:schemeClr val="bg1"/>
                </a:solidFill>
                <a:latin typeface="Arial" charset="0"/>
              </a:rPr>
              <a:t>Enter</a:t>
            </a:r>
            <a:endParaRPr kumimoji="0" lang="ko-KR" alt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뺄셈 기호 22"/>
          <p:cNvSpPr/>
          <p:nvPr/>
        </p:nvSpPr>
        <p:spPr bwMode="auto">
          <a:xfrm>
            <a:off x="6804025" y="3644900"/>
            <a:ext cx="360363" cy="1079500"/>
          </a:xfrm>
          <a:prstGeom prst="mathMinus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24" name="뺄셈 기호 23"/>
          <p:cNvSpPr/>
          <p:nvPr/>
        </p:nvSpPr>
        <p:spPr bwMode="auto">
          <a:xfrm rot="5400000">
            <a:off x="6372225" y="3213100"/>
            <a:ext cx="1511300" cy="1079500"/>
          </a:xfrm>
          <a:prstGeom prst="mathMinus">
            <a:avLst>
              <a:gd name="adj1" fmla="val 20505"/>
            </a:avLst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25" name="뺄셈 기호 24"/>
          <p:cNvSpPr/>
          <p:nvPr/>
        </p:nvSpPr>
        <p:spPr bwMode="auto">
          <a:xfrm rot="5400000">
            <a:off x="1151732" y="3248818"/>
            <a:ext cx="1727200" cy="792163"/>
          </a:xfrm>
          <a:prstGeom prst="mathMinus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algn="ctr" latinLnBrk="0">
              <a:defRPr/>
            </a:pPr>
            <a:endParaRPr lang="ko-KR" altLang="en-US"/>
          </a:p>
        </p:txBody>
      </p:sp>
      <p:sp>
        <p:nvSpPr>
          <p:cNvPr id="28681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D2EADB37-133F-4666-AAA1-FCD70C5272E5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286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gray">
          <a:xfrm>
            <a:off x="250825" y="2682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problems(Cont.)</a:t>
            </a:r>
            <a:endParaRPr kumimoji="0" lang="ko-KR" altLang="en-US" sz="3200">
              <a:latin typeface="Arial" charset="0"/>
            </a:endParaRPr>
          </a:p>
        </p:txBody>
      </p:sp>
      <p:sp>
        <p:nvSpPr>
          <p:cNvPr id="331954" name="AutoShape 178"/>
          <p:cNvSpPr>
            <a:spLocks noChangeArrowheads="1"/>
          </p:cNvSpPr>
          <p:nvPr/>
        </p:nvSpPr>
        <p:spPr bwMode="auto">
          <a:xfrm>
            <a:off x="420688" y="1341438"/>
            <a:ext cx="8151812" cy="6477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2. User’s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inconvenience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due to inputting RWP No.</a:t>
            </a:r>
          </a:p>
        </p:txBody>
      </p:sp>
      <p:sp>
        <p:nvSpPr>
          <p:cNvPr id="30723" name="AutoShape 179"/>
          <p:cNvSpPr>
            <a:spLocks noChangeArrowheads="1"/>
          </p:cNvSpPr>
          <p:nvPr/>
        </p:nvSpPr>
        <p:spPr bwMode="auto">
          <a:xfrm>
            <a:off x="1114425" y="2249488"/>
            <a:ext cx="4752975" cy="4540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Ex)  RWP No. : 2010-5-E-</a:t>
            </a:r>
            <a:r>
              <a:rPr lang="en-US" altLang="ko-KR">
                <a:solidFill>
                  <a:srgbClr val="009900"/>
                </a:solidFill>
              </a:rPr>
              <a:t>0069</a:t>
            </a:r>
          </a:p>
        </p:txBody>
      </p:sp>
      <p:pic>
        <p:nvPicPr>
          <p:cNvPr id="30724" name="Picture 180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2392363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1974" name="AutoShape 198"/>
          <p:cNvSpPr>
            <a:spLocks noChangeArrowheads="1"/>
          </p:cNvSpPr>
          <p:nvPr/>
        </p:nvSpPr>
        <p:spPr bwMode="auto">
          <a:xfrm>
            <a:off x="412750" y="3081338"/>
            <a:ext cx="8231188" cy="6350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3. Occurrence of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system errors 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with turnstile</a:t>
            </a:r>
            <a:r>
              <a:rPr lang="ko-KR" altLang="en-US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(In 2006)</a:t>
            </a:r>
          </a:p>
        </p:txBody>
      </p:sp>
      <p:sp>
        <p:nvSpPr>
          <p:cNvPr id="30726" name="AutoShape 199"/>
          <p:cNvSpPr>
            <a:spLocks noChangeArrowheads="1"/>
          </p:cNvSpPr>
          <p:nvPr/>
        </p:nvSpPr>
        <p:spPr bwMode="auto">
          <a:xfrm>
            <a:off x="1116013" y="4048125"/>
            <a:ext cx="7993062" cy="4540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Turnstile error</a:t>
            </a:r>
            <a:r>
              <a:rPr lang="ko-KR" altLang="en-US"/>
              <a:t> </a:t>
            </a:r>
            <a:r>
              <a:rPr lang="en-US" altLang="ko-KR"/>
              <a:t>: 72</a:t>
            </a:r>
            <a:r>
              <a:rPr lang="ko-KR" altLang="en-US"/>
              <a:t> </a:t>
            </a:r>
            <a:r>
              <a:rPr lang="en-US" altLang="ko-KR"/>
              <a:t>times</a:t>
            </a:r>
            <a:r>
              <a:rPr lang="ko-KR" altLang="en-US"/>
              <a:t> </a:t>
            </a:r>
            <a:r>
              <a:rPr lang="en-US" altLang="ko-KR"/>
              <a:t>(reading error of photo sensor) </a:t>
            </a:r>
          </a:p>
        </p:txBody>
      </p:sp>
      <p:pic>
        <p:nvPicPr>
          <p:cNvPr id="30727" name="Picture 200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191000"/>
            <a:ext cx="314325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8" name="AutoShape 201"/>
          <p:cNvSpPr>
            <a:spLocks noChangeArrowheads="1"/>
          </p:cNvSpPr>
          <p:nvPr/>
        </p:nvSpPr>
        <p:spPr bwMode="auto">
          <a:xfrm>
            <a:off x="1116013" y="4816475"/>
            <a:ext cx="7993062" cy="454025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Communication error: 56</a:t>
            </a:r>
            <a:r>
              <a:rPr lang="ko-KR" altLang="en-US"/>
              <a:t> </a:t>
            </a:r>
            <a:r>
              <a:rPr lang="en-US" altLang="ko-KR"/>
              <a:t>times</a:t>
            </a:r>
            <a:r>
              <a:rPr lang="ko-KR" altLang="en-US"/>
              <a:t> </a:t>
            </a:r>
            <a:r>
              <a:rPr lang="en-US" altLang="ko-KR"/>
              <a:t>(Between Reader</a:t>
            </a:r>
            <a:r>
              <a:rPr lang="ko-KR" altLang="en-US"/>
              <a:t> </a:t>
            </a:r>
            <a:r>
              <a:rPr lang="en-US" altLang="ko-KR"/>
              <a:t>and PC)</a:t>
            </a:r>
          </a:p>
        </p:txBody>
      </p:sp>
      <p:pic>
        <p:nvPicPr>
          <p:cNvPr id="30729" name="Picture 202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959350"/>
            <a:ext cx="314325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30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731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BA346754-C5A2-44BC-A056-F8E1E977CABD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307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78" name="AutoShape 18"/>
          <p:cNvSpPr>
            <a:spLocks noChangeArrowheads="1"/>
          </p:cNvSpPr>
          <p:nvPr/>
        </p:nvSpPr>
        <p:spPr bwMode="auto">
          <a:xfrm>
            <a:off x="438150" y="1341438"/>
            <a:ext cx="8094663" cy="6477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4. RWP No. </a:t>
            </a:r>
            <a:r>
              <a:rPr lang="en-US" altLang="ko-KR" sz="24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input errors 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(if</a:t>
            </a:r>
            <a:r>
              <a:rPr lang="ko-KR" altLang="en-US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more than 2 RWPs exist)</a:t>
            </a:r>
          </a:p>
        </p:txBody>
      </p:sp>
      <p:pic>
        <p:nvPicPr>
          <p:cNvPr id="32770" name="Picture 20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2347913"/>
            <a:ext cx="3143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1" name="Oval 21"/>
          <p:cNvSpPr>
            <a:spLocks noChangeArrowheads="1"/>
          </p:cNvSpPr>
          <p:nvPr/>
        </p:nvSpPr>
        <p:spPr bwMode="auto">
          <a:xfrm>
            <a:off x="1401763" y="3289300"/>
            <a:ext cx="144462" cy="142875"/>
          </a:xfrm>
          <a:prstGeom prst="ellipse">
            <a:avLst/>
          </a:prstGeom>
          <a:solidFill>
            <a:schemeClr val="tx1"/>
          </a:solidFill>
          <a:ln w="12700" algn="ctr">
            <a:noFill/>
            <a:round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32772" name="Oval 22"/>
          <p:cNvSpPr>
            <a:spLocks noChangeArrowheads="1"/>
          </p:cNvSpPr>
          <p:nvPr/>
        </p:nvSpPr>
        <p:spPr bwMode="auto">
          <a:xfrm>
            <a:off x="1398588" y="4022725"/>
            <a:ext cx="144462" cy="142875"/>
          </a:xfrm>
          <a:prstGeom prst="ellipse">
            <a:avLst/>
          </a:prstGeom>
          <a:solidFill>
            <a:schemeClr val="tx1"/>
          </a:solidFill>
          <a:ln w="12700" algn="ctr">
            <a:noFill/>
            <a:round/>
            <a:headEnd/>
            <a:tailEnd/>
          </a:ln>
        </p:spPr>
        <p:txBody>
          <a:bodyPr lIns="91424" tIns="45712" rIns="91424" bIns="45712" anchor="ctr">
            <a:spAutoFit/>
          </a:bodyPr>
          <a:lstStyle/>
          <a:p>
            <a:pPr latinLnBrk="0"/>
            <a:endParaRPr lang="ko-KR" altLang="en-US"/>
          </a:p>
        </p:txBody>
      </p:sp>
      <p:sp>
        <p:nvSpPr>
          <p:cNvPr id="32773" name="Text Box 50"/>
          <p:cNvSpPr txBox="1">
            <a:spLocks noChangeArrowheads="1"/>
          </p:cNvSpPr>
          <p:nvPr/>
        </p:nvSpPr>
        <p:spPr bwMode="auto">
          <a:xfrm>
            <a:off x="1079500" y="2192338"/>
            <a:ext cx="7092950" cy="701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/>
            <a:r>
              <a:rPr lang="en-US" altLang="ko-KR"/>
              <a:t> Inaccurate dose statistics with allocated tasks due to input errors on RWP No. </a:t>
            </a:r>
            <a:endParaRPr lang="ko-KR" altLang="en-US"/>
          </a:p>
        </p:txBody>
      </p:sp>
      <p:sp>
        <p:nvSpPr>
          <p:cNvPr id="32774" name="Text Box 51"/>
          <p:cNvSpPr txBox="1">
            <a:spLocks noChangeArrowheads="1"/>
          </p:cNvSpPr>
          <p:nvPr/>
        </p:nvSpPr>
        <p:spPr bwMode="auto">
          <a:xfrm>
            <a:off x="1506538" y="3160713"/>
            <a:ext cx="6594475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spcBef>
                <a:spcPct val="50000"/>
              </a:spcBef>
            </a:pPr>
            <a:r>
              <a:rPr lang="ko-KR" altLang="en-US"/>
              <a:t> </a:t>
            </a:r>
            <a:r>
              <a:rPr lang="en-US" altLang="ko-KR"/>
              <a:t>During O/H  in 2006 </a:t>
            </a:r>
            <a:r>
              <a:rPr lang="ko-KR" altLang="en-US"/>
              <a:t> </a:t>
            </a:r>
            <a:r>
              <a:rPr lang="en-US" altLang="ko-KR"/>
              <a:t>: 540 times</a:t>
            </a:r>
            <a:r>
              <a:rPr lang="ko-KR" altLang="en-US"/>
              <a:t> </a:t>
            </a:r>
            <a:r>
              <a:rPr lang="en-US" altLang="ko-KR"/>
              <a:t>(#5: 293, #6: 247)</a:t>
            </a:r>
          </a:p>
        </p:txBody>
      </p:sp>
      <p:sp>
        <p:nvSpPr>
          <p:cNvPr id="32775" name="Text Box 52"/>
          <p:cNvSpPr txBox="1">
            <a:spLocks noChangeArrowheads="1"/>
          </p:cNvSpPr>
          <p:nvPr/>
        </p:nvSpPr>
        <p:spPr bwMode="auto">
          <a:xfrm>
            <a:off x="1506538" y="3900488"/>
            <a:ext cx="6851650" cy="400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spcBef>
                <a:spcPct val="50000"/>
              </a:spcBef>
            </a:pPr>
            <a:r>
              <a:rPr lang="en-US" altLang="ko-KR"/>
              <a:t> Operation period in 2006 : 56 times</a:t>
            </a:r>
            <a:r>
              <a:rPr lang="ko-KR" altLang="en-US"/>
              <a:t> </a:t>
            </a:r>
            <a:r>
              <a:rPr lang="en-US" altLang="ko-KR"/>
              <a:t>(#5: 37, #6: 19)</a:t>
            </a:r>
          </a:p>
        </p:txBody>
      </p:sp>
      <p:pic>
        <p:nvPicPr>
          <p:cNvPr id="32776" name="Picture 53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4768850"/>
            <a:ext cx="314325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7" name="Text Box 54"/>
          <p:cNvSpPr txBox="1">
            <a:spLocks noChangeArrowheads="1"/>
          </p:cNvSpPr>
          <p:nvPr/>
        </p:nvSpPr>
        <p:spPr bwMode="auto">
          <a:xfrm>
            <a:off x="1090613" y="4664075"/>
            <a:ext cx="713263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 latinLnBrk="0">
              <a:spcBef>
                <a:spcPct val="50000"/>
              </a:spcBef>
            </a:pPr>
            <a:r>
              <a:rPr lang="en-US" altLang="ko-KR"/>
              <a:t>Man power lost to correct RWP No. errors</a:t>
            </a:r>
            <a:endParaRPr lang="ko-KR" altLang="en-US"/>
          </a:p>
        </p:txBody>
      </p:sp>
      <p:sp>
        <p:nvSpPr>
          <p:cNvPr id="32778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49A57C97-9B6D-4D9A-8B57-AD67FCADD5F3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327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Rectangle 5"/>
          <p:cNvSpPr>
            <a:spLocks noChangeArrowheads="1"/>
          </p:cNvSpPr>
          <p:nvPr/>
        </p:nvSpPr>
        <p:spPr bwMode="gray">
          <a:xfrm>
            <a:off x="250825" y="2682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problems(Cont.)</a:t>
            </a:r>
            <a:endParaRPr kumimoji="0" lang="ko-KR" alt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84" name="AutoShape 24"/>
          <p:cNvSpPr>
            <a:spLocks noChangeArrowheads="1"/>
          </p:cNvSpPr>
          <p:nvPr/>
        </p:nvSpPr>
        <p:spPr bwMode="auto">
          <a:xfrm>
            <a:off x="422275" y="1343025"/>
            <a:ext cx="7173913" cy="93345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25400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ko-KR" sz="2400">
                <a:solidFill>
                  <a:schemeClr val="bg1"/>
                </a:solidFill>
              </a:rPr>
              <a:t>  </a:t>
            </a:r>
          </a:p>
          <a:p>
            <a:r>
              <a:rPr lang="en-US" altLang="ko-KR" sz="2400">
                <a:solidFill>
                  <a:schemeClr val="bg1"/>
                </a:solidFill>
              </a:rPr>
              <a:t> 5.  Increasing </a:t>
            </a:r>
            <a:r>
              <a:rPr lang="en-US" altLang="ko-KR" sz="2400">
                <a:solidFill>
                  <a:srgbClr val="FF0000"/>
                </a:solidFill>
              </a:rPr>
              <a:t>purchase costs</a:t>
            </a:r>
          </a:p>
          <a:p>
            <a:r>
              <a:rPr lang="en-US" altLang="ko-KR" sz="2400">
                <a:solidFill>
                  <a:srgbClr val="FF0000"/>
                </a:solidFill>
              </a:rPr>
              <a:t>      Difficulties</a:t>
            </a:r>
            <a:r>
              <a:rPr lang="en-US" altLang="ko-KR" sz="2400">
                <a:solidFill>
                  <a:schemeClr val="bg1"/>
                </a:solidFill>
              </a:rPr>
              <a:t> in operation &amp; maintenance  </a:t>
            </a:r>
            <a:endParaRPr lang="ko-KR" altLang="en-US" sz="2400">
              <a:solidFill>
                <a:schemeClr val="bg1"/>
              </a:solidFill>
            </a:endParaRPr>
          </a:p>
          <a:p>
            <a:endParaRPr lang="ko-KR" altLang="en-US" sz="2400">
              <a:solidFill>
                <a:srgbClr val="FF0000"/>
              </a:solidFill>
            </a:endParaRPr>
          </a:p>
        </p:txBody>
      </p:sp>
      <p:sp>
        <p:nvSpPr>
          <p:cNvPr id="34818" name="AutoShape 25"/>
          <p:cNvSpPr>
            <a:spLocks noChangeArrowheads="1"/>
          </p:cNvSpPr>
          <p:nvPr/>
        </p:nvSpPr>
        <p:spPr bwMode="auto">
          <a:xfrm>
            <a:off x="855663" y="2492375"/>
            <a:ext cx="5859462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 Manufacturer </a:t>
            </a:r>
            <a:r>
              <a:rPr lang="ko-KR" altLang="en-US"/>
              <a:t> </a:t>
            </a:r>
            <a:r>
              <a:rPr lang="en-US" altLang="ko-KR"/>
              <a:t>: foreign supplier</a:t>
            </a:r>
          </a:p>
        </p:txBody>
      </p:sp>
      <p:sp>
        <p:nvSpPr>
          <p:cNvPr id="34819" name="AutoShape 30"/>
          <p:cNvSpPr>
            <a:spLocks noChangeArrowheads="1"/>
          </p:cNvSpPr>
          <p:nvPr/>
        </p:nvSpPr>
        <p:spPr bwMode="auto">
          <a:xfrm>
            <a:off x="568325" y="2492375"/>
            <a:ext cx="7634288" cy="431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 </a:t>
            </a:r>
          </a:p>
        </p:txBody>
      </p:sp>
      <p:sp>
        <p:nvSpPr>
          <p:cNvPr id="34820" name="AutoShape 41"/>
          <p:cNvSpPr>
            <a:spLocks noChangeArrowheads="1"/>
          </p:cNvSpPr>
          <p:nvPr/>
        </p:nvSpPr>
        <p:spPr bwMode="auto">
          <a:xfrm>
            <a:off x="857250" y="4868863"/>
            <a:ext cx="3427413" cy="6477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90000"/>
              </a:lnSpc>
            </a:pPr>
            <a:r>
              <a:rPr lang="en-US" altLang="ko-KR"/>
              <a:t> Not easy for maintenance</a:t>
            </a:r>
            <a:endParaRPr lang="ko-KR" altLang="en-US"/>
          </a:p>
        </p:txBody>
      </p:sp>
      <p:pic>
        <p:nvPicPr>
          <p:cNvPr id="34821" name="Picture 43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157788"/>
            <a:ext cx="2952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AutoShape 44"/>
          <p:cNvSpPr>
            <a:spLocks noChangeArrowheads="1"/>
          </p:cNvSpPr>
          <p:nvPr/>
        </p:nvSpPr>
        <p:spPr bwMode="auto">
          <a:xfrm>
            <a:off x="755650" y="3484563"/>
            <a:ext cx="7777163" cy="1312862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/>
              <a:t> Purchase costs Increase due to </a:t>
            </a:r>
            <a:r>
              <a:rPr lang="en-US" altLang="ko-KR" u="sng"/>
              <a:t>a monopolistic</a:t>
            </a:r>
            <a:r>
              <a:rPr lang="en-US" altLang="ko-KR" u="sng" baseline="30000"/>
              <a:t>*</a:t>
            </a:r>
            <a:r>
              <a:rPr lang="en-US" altLang="ko-KR"/>
              <a:t> supplier</a:t>
            </a:r>
          </a:p>
          <a:p>
            <a:endParaRPr lang="en-US" altLang="ko-KR"/>
          </a:p>
          <a:p>
            <a:r>
              <a:rPr lang="en-US" altLang="ko-KR" sz="1600" b="0"/>
              <a:t> * </a:t>
            </a:r>
            <a:r>
              <a:rPr lang="en-US" altLang="ko-KR" sz="1600" b="0" u="sng"/>
              <a:t>a monopolistic</a:t>
            </a:r>
            <a:r>
              <a:rPr lang="en-US" altLang="ko-KR" sz="1600" b="0"/>
              <a:t> :  in business it tries to control as much of an industry </a:t>
            </a:r>
          </a:p>
          <a:p>
            <a:r>
              <a:rPr lang="en-US" altLang="ko-KR" sz="1600" b="0"/>
              <a:t>                            as it can and does not allow fair competition.(</a:t>
            </a:r>
            <a:r>
              <a:rPr lang="ko-KR" altLang="en-US" sz="1600" b="0"/>
              <a:t>독점적인</a:t>
            </a:r>
            <a:r>
              <a:rPr lang="en-US" altLang="ko-KR" sz="1600" b="0"/>
              <a:t>)</a:t>
            </a:r>
            <a:endParaRPr lang="ko-KR" altLang="en-US" sz="1600" b="0"/>
          </a:p>
          <a:p>
            <a:endParaRPr lang="en-US" altLang="ko-KR" sz="1600" b="0"/>
          </a:p>
        </p:txBody>
      </p:sp>
      <p:sp>
        <p:nvSpPr>
          <p:cNvPr id="34823" name="Line 5"/>
          <p:cNvSpPr>
            <a:spLocks noChangeShapeType="1"/>
          </p:cNvSpPr>
          <p:nvPr/>
        </p:nvSpPr>
        <p:spPr bwMode="auto">
          <a:xfrm flipV="1">
            <a:off x="179388" y="981075"/>
            <a:ext cx="8915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24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2555875" y="6381750"/>
            <a:ext cx="2133600" cy="476250"/>
          </a:xfrm>
          <a:noFill/>
        </p:spPr>
        <p:txBody>
          <a:bodyPr/>
          <a:lstStyle/>
          <a:p>
            <a:fld id="{E1FC44A6-D611-4D68-A0D3-7DD96763A630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r>
              <a:rPr lang="en-US" altLang="ko-KR" smtClean="0">
                <a:latin typeface="굴림" charset="-127"/>
                <a:ea typeface="굴림" charset="-127"/>
              </a:rPr>
              <a:t>/25</a:t>
            </a:r>
          </a:p>
        </p:txBody>
      </p:sp>
      <p:pic>
        <p:nvPicPr>
          <p:cNvPr id="348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6308725"/>
            <a:ext cx="2266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ctangle 5"/>
          <p:cNvSpPr>
            <a:spLocks noChangeArrowheads="1"/>
          </p:cNvSpPr>
          <p:nvPr/>
        </p:nvSpPr>
        <p:spPr bwMode="gray">
          <a:xfrm>
            <a:off x="250825" y="268288"/>
            <a:ext cx="8786813" cy="496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r>
              <a:rPr lang="en-US" altLang="ko-KR" sz="3200">
                <a:latin typeface="바탕" pitchFamily="18" charset="-127"/>
                <a:ea typeface="바탕" pitchFamily="18" charset="-127"/>
              </a:rPr>
              <a:t>Ⅱ</a:t>
            </a:r>
            <a:r>
              <a:rPr kumimoji="0" lang="en-US" altLang="ko-KR" sz="3200">
                <a:latin typeface="Arial" charset="0"/>
              </a:rPr>
              <a:t>. Existing problems(Cont.)</a:t>
            </a:r>
            <a:endParaRPr kumimoji="0" lang="ko-KR" altLang="en-US" sz="3200">
              <a:latin typeface="Arial" charset="0"/>
            </a:endParaRPr>
          </a:p>
        </p:txBody>
      </p:sp>
      <p:pic>
        <p:nvPicPr>
          <p:cNvPr id="34827" name="Picture 43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36838"/>
            <a:ext cx="2952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8" name="Picture 43" descr="SY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00438"/>
            <a:ext cx="29527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2700" algn="ctr">
          <a:noFill/>
          <a:miter lim="800000"/>
          <a:headEnd/>
          <a:tailEnd/>
        </a:ln>
      </a:spPr>
      <a:bodyPr wrap="square" lIns="91424" tIns="45712" rIns="91424" bIns="45712" anchor="ctr">
        <a:spAutoFit/>
      </a:bodyPr>
      <a:lstStyle>
        <a:defPPr latinLnBrk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none" lIns="91424" tIns="45712" rIns="91424" bIns="45712" numCol="1" anchor="t" anchorCtr="0" compatLnSpc="1">
        <a:prstTxWarp prst="textNoShape">
          <a:avLst/>
        </a:prstTxWarp>
        <a:spAutoFit/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16581</TotalTime>
  <Words>1229</Words>
  <Application>Microsoft Office PowerPoint</Application>
  <PresentationFormat>화면 슬라이드 쇼(4:3)</PresentationFormat>
  <Paragraphs>330</Paragraphs>
  <Slides>26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</dc:creator>
  <cp:lastModifiedBy>user</cp:lastModifiedBy>
  <cp:revision>1194</cp:revision>
  <dcterms:created xsi:type="dcterms:W3CDTF">2005-03-29T01:48:01Z</dcterms:created>
  <dcterms:modified xsi:type="dcterms:W3CDTF">2010-08-11T00:04:22Z</dcterms:modified>
</cp:coreProperties>
</file>